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 id="2147483671" r:id="rId5"/>
  </p:sldMasterIdLst>
  <p:notesMasterIdLst>
    <p:notesMasterId r:id="rId80"/>
  </p:notesMasterIdLst>
  <p:handoutMasterIdLst>
    <p:handoutMasterId r:id="rId81"/>
  </p:handoutMasterIdLst>
  <p:sldIdLst>
    <p:sldId id="364" r:id="rId6"/>
    <p:sldId id="917" r:id="rId7"/>
    <p:sldId id="913" r:id="rId8"/>
    <p:sldId id="887" r:id="rId9"/>
    <p:sldId id="357" r:id="rId10"/>
    <p:sldId id="945" r:id="rId11"/>
    <p:sldId id="934" r:id="rId12"/>
    <p:sldId id="918" r:id="rId13"/>
    <p:sldId id="984" r:id="rId14"/>
    <p:sldId id="889" r:id="rId15"/>
    <p:sldId id="933" r:id="rId16"/>
    <p:sldId id="920" r:id="rId17"/>
    <p:sldId id="890" r:id="rId18"/>
    <p:sldId id="290" r:id="rId19"/>
    <p:sldId id="921" r:id="rId20"/>
    <p:sldId id="906" r:id="rId21"/>
    <p:sldId id="916" r:id="rId22"/>
    <p:sldId id="306" r:id="rId23"/>
    <p:sldId id="927" r:id="rId24"/>
    <p:sldId id="983" r:id="rId25"/>
    <p:sldId id="330" r:id="rId26"/>
    <p:sldId id="441" r:id="rId27"/>
    <p:sldId id="973" r:id="rId28"/>
    <p:sldId id="848" r:id="rId29"/>
    <p:sldId id="353" r:id="rId30"/>
    <p:sldId id="288" r:id="rId31"/>
    <p:sldId id="298" r:id="rId32"/>
    <p:sldId id="289" r:id="rId33"/>
    <p:sldId id="337" r:id="rId34"/>
    <p:sldId id="874" r:id="rId35"/>
    <p:sldId id="990" r:id="rId36"/>
    <p:sldId id="972" r:id="rId37"/>
    <p:sldId id="350" r:id="rId38"/>
    <p:sldId id="280" r:id="rId39"/>
    <p:sldId id="349" r:id="rId40"/>
    <p:sldId id="869" r:id="rId41"/>
    <p:sldId id="311" r:id="rId42"/>
    <p:sldId id="312" r:id="rId43"/>
    <p:sldId id="937" r:id="rId44"/>
    <p:sldId id="310" r:id="rId45"/>
    <p:sldId id="313" r:id="rId46"/>
    <p:sldId id="326" r:id="rId47"/>
    <p:sldId id="912" r:id="rId48"/>
    <p:sldId id="962" r:id="rId49"/>
    <p:sldId id="963" r:id="rId50"/>
    <p:sldId id="323" r:id="rId51"/>
    <p:sldId id="914" r:id="rId52"/>
    <p:sldId id="365" r:id="rId53"/>
    <p:sldId id="317" r:id="rId54"/>
    <p:sldId id="321" r:id="rId55"/>
    <p:sldId id="318" r:id="rId56"/>
    <p:sldId id="327" r:id="rId57"/>
    <p:sldId id="276" r:id="rId58"/>
    <p:sldId id="355" r:id="rId59"/>
    <p:sldId id="359" r:id="rId60"/>
    <p:sldId id="358" r:id="rId61"/>
    <p:sldId id="361" r:id="rId62"/>
    <p:sldId id="416" r:id="rId63"/>
    <p:sldId id="986" r:id="rId64"/>
    <p:sldId id="987" r:id="rId65"/>
    <p:sldId id="961" r:id="rId66"/>
    <p:sldId id="959" r:id="rId67"/>
    <p:sldId id="953" r:id="rId68"/>
    <p:sldId id="956" r:id="rId69"/>
    <p:sldId id="980" r:id="rId70"/>
    <p:sldId id="904" r:id="rId71"/>
    <p:sldId id="846" r:id="rId72"/>
    <p:sldId id="870" r:id="rId73"/>
    <p:sldId id="979" r:id="rId74"/>
    <p:sldId id="282" r:id="rId75"/>
    <p:sldId id="871" r:id="rId76"/>
    <p:sldId id="414" r:id="rId77"/>
    <p:sldId id="415" r:id="rId78"/>
    <p:sldId id="915" r:id="rId79"/>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 damos la bienvenida" id="{E75E278A-FF0E-49A4-B170-79828D63BBAD}">
          <p14:sldIdLst>
            <p14:sldId id="364"/>
          </p14:sldIdLst>
        </p14:section>
        <p14:section name="Introducción" id="{757ECAB6-8427-42BE-BC39-C3BD2E9EFA85}">
          <p14:sldIdLst>
            <p14:sldId id="917"/>
            <p14:sldId id="913"/>
            <p14:sldId id="887"/>
          </p14:sldIdLst>
        </p14:section>
        <p14:section name="Génesis del DAI" id="{86D629F0-EE18-4106-9AE8-C6C233AD11EE}">
          <p14:sldIdLst>
            <p14:sldId id="357"/>
            <p14:sldId id="945"/>
            <p14:sldId id="934"/>
            <p14:sldId id="918"/>
            <p14:sldId id="984"/>
            <p14:sldId id="889"/>
            <p14:sldId id="933"/>
            <p14:sldId id="920"/>
            <p14:sldId id="890"/>
            <p14:sldId id="290"/>
            <p14:sldId id="921"/>
            <p14:sldId id="906"/>
          </p14:sldIdLst>
        </p14:section>
        <p14:section name="LGA-Disposciones generales" id="{15A29CC6-F28F-4109-BF85-540BF6FAB0BB}">
          <p14:sldIdLst>
            <p14:sldId id="916"/>
            <p14:sldId id="306"/>
            <p14:sldId id="927"/>
            <p14:sldId id="983"/>
            <p14:sldId id="330"/>
            <p14:sldId id="441"/>
            <p14:sldId id="973"/>
          </p14:sldIdLst>
        </p14:section>
        <p14:section name=" SIA Y OBLIGACIONES" id="{DC1DBE6D-E817-411E-BC18-4A8D10ECED72}">
          <p14:sldIdLst>
            <p14:sldId id="848"/>
            <p14:sldId id="353"/>
            <p14:sldId id="288"/>
            <p14:sldId id="298"/>
            <p14:sldId id="289"/>
            <p14:sldId id="337"/>
            <p14:sldId id="874"/>
            <p14:sldId id="990"/>
          </p14:sldIdLst>
        </p14:section>
        <p14:section name="INSTANCIAS SIA" id="{57EFD0C2-5DCA-441A-934E-7553C1567CE9}">
          <p14:sldIdLst>
            <p14:sldId id="972"/>
            <p14:sldId id="350"/>
            <p14:sldId id="280"/>
            <p14:sldId id="349"/>
            <p14:sldId id="869"/>
            <p14:sldId id="311"/>
            <p14:sldId id="312"/>
            <p14:sldId id="937"/>
            <p14:sldId id="310"/>
            <p14:sldId id="313"/>
          </p14:sldIdLst>
        </p14:section>
        <p14:section name="PADA" id="{7FDC5519-5556-4B52-BA4B-0FEF63B2595A}">
          <p14:sldIdLst>
            <p14:sldId id="326"/>
            <p14:sldId id="912"/>
          </p14:sldIdLst>
        </p14:section>
        <p14:section name="OTRAS OBLIGACIONES" id="{9A399D47-DAA4-4D72-AAB4-F85DAD3D772B}">
          <p14:sldIdLst>
            <p14:sldId id="962"/>
            <p14:sldId id="963"/>
            <p14:sldId id="323"/>
            <p14:sldId id="914"/>
          </p14:sldIdLst>
        </p14:section>
        <p14:section name="DOCUMENTOS HISTÓRICOS" id="{20BEEC91-44AC-4FCF-BD4A-7FDF66B2E683}">
          <p14:sldIdLst>
            <p14:sldId id="365"/>
            <p14:sldId id="317"/>
            <p14:sldId id="321"/>
            <p14:sldId id="318"/>
            <p14:sldId id="327"/>
          </p14:sldIdLst>
        </p14:section>
        <p14:section name="DE LOS DOCUMENTOS ELECTRÓNICOS" id="{55E6EB32-0FD4-4422-84BE-931C6A22FC2D}">
          <p14:sldIdLst>
            <p14:sldId id="276"/>
            <p14:sldId id="355"/>
            <p14:sldId id="359"/>
            <p14:sldId id="358"/>
            <p14:sldId id="361"/>
            <p14:sldId id="416"/>
            <p14:sldId id="986"/>
          </p14:sldIdLst>
        </p14:section>
        <p14:section name="INFRACCIONES Y DELITOS" id="{B1AC75C2-5B4B-44CD-8676-DE83F56291C4}">
          <p14:sldIdLst>
            <p14:sldId id="987"/>
            <p14:sldId id="961"/>
            <p14:sldId id="959"/>
            <p14:sldId id="953"/>
            <p14:sldId id="956"/>
          </p14:sldIdLst>
        </p14:section>
        <p14:section name="Obligaciones de transparencia en materia de GD y AA" id="{532AD9A0-4B8C-49F8-8934-DF0842129C98}">
          <p14:sldIdLst>
            <p14:sldId id="980"/>
            <p14:sldId id="904"/>
            <p14:sldId id="846"/>
            <p14:sldId id="870"/>
            <p14:sldId id="979"/>
            <p14:sldId id="282"/>
          </p14:sldIdLst>
        </p14:section>
        <p14:section name="Más información-Si hay tiempo" id="{2CC34DB2-6590-42C0-AD4B-A04C6060184E}">
          <p14:sldIdLst>
            <p14:sldId id="871"/>
            <p14:sldId id="414"/>
            <p14:sldId id="415"/>
            <p14:sldId id="915"/>
          </p14:sldIdLst>
        </p14:section>
      </p14:sectionLst>
    </p:ext>
    <p:ext uri="{EFAFB233-063F-42B5-8137-9DF3F51BA10A}">
      <p15:sldGuideLst xmlns:p15="http://schemas.microsoft.com/office/powerpoint/2012/main">
        <p15:guide id="1" orient="horz" pos="3997"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or" initials="A"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CB7C"/>
    <a:srgbClr val="FFF27B"/>
    <a:srgbClr val="EFCFCA"/>
    <a:srgbClr val="D45B9F"/>
    <a:srgbClr val="2683C6"/>
    <a:srgbClr val="F5F5F5"/>
    <a:srgbClr val="4B9398"/>
    <a:srgbClr val="0066FF"/>
    <a:srgbClr val="9F296B"/>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8" autoAdjust="0"/>
    <p:restoredTop sz="92439" autoAdjust="0"/>
  </p:normalViewPr>
  <p:slideViewPr>
    <p:cSldViewPr snapToGrid="0">
      <p:cViewPr varScale="1">
        <p:scale>
          <a:sx n="58" d="100"/>
          <a:sy n="58" d="100"/>
        </p:scale>
        <p:origin x="960" y="72"/>
      </p:cViewPr>
      <p:guideLst>
        <p:guide orient="horz" pos="3997"/>
        <p:guide pos="3749"/>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64800"/>
    </p:cViewPr>
  </p:sorterViewPr>
  <p:notesViewPr>
    <p:cSldViewPr snapToGrid="0">
      <p:cViewPr>
        <p:scale>
          <a:sx n="80" d="100"/>
          <a:sy n="80" d="100"/>
        </p:scale>
        <p:origin x="2064" y="-5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61" Type="http://schemas.openxmlformats.org/officeDocument/2006/relationships/slide" Target="slides/slide56.xml"/><Relationship Id="rId8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733130-DE92-4A3A-80E6-8B776B1C0F35}" type="doc">
      <dgm:prSet loTypeId="urn:microsoft.com/office/officeart/2005/8/layout/arrow3" loCatId="relationship" qsTypeId="urn:microsoft.com/office/officeart/2005/8/quickstyle/simple1" qsCatId="simple" csTypeId="urn:microsoft.com/office/officeart/2005/8/colors/colorful2" csCatId="colorful" phldr="1"/>
      <dgm:spPr/>
      <dgm:t>
        <a:bodyPr/>
        <a:lstStyle/>
        <a:p>
          <a:endParaRPr lang="es-MX"/>
        </a:p>
      </dgm:t>
    </dgm:pt>
    <dgm:pt modelId="{4B39CFA9-C2AD-4027-A8EC-B0A4D63CD3C3}">
      <dgm:prSet phldrT="[Texto]"/>
      <dgm:spPr/>
      <dgm:t>
        <a:bodyPr/>
        <a:lstStyle/>
        <a:p>
          <a:r>
            <a:rPr lang="es-MX" dirty="0"/>
            <a:t>Secretismo</a:t>
          </a:r>
        </a:p>
      </dgm:t>
    </dgm:pt>
    <dgm:pt modelId="{74AC5B22-D25A-4112-BDB2-C5A2D723C973}" type="parTrans" cxnId="{C2F1BBE2-FB7F-437F-8CDF-E4B6A6F36A3B}">
      <dgm:prSet/>
      <dgm:spPr/>
      <dgm:t>
        <a:bodyPr/>
        <a:lstStyle/>
        <a:p>
          <a:endParaRPr lang="es-MX"/>
        </a:p>
      </dgm:t>
    </dgm:pt>
    <dgm:pt modelId="{816FBA8C-8DB3-48DB-BDEB-7310EFE75730}" type="sibTrans" cxnId="{C2F1BBE2-FB7F-437F-8CDF-E4B6A6F36A3B}">
      <dgm:prSet/>
      <dgm:spPr/>
      <dgm:t>
        <a:bodyPr/>
        <a:lstStyle/>
        <a:p>
          <a:endParaRPr lang="es-MX"/>
        </a:p>
      </dgm:t>
    </dgm:pt>
    <dgm:pt modelId="{9758B187-F32D-49AE-A6FF-C98EB653C6D9}">
      <dgm:prSet phldrT="[Texto]"/>
      <dgm:spPr/>
      <dgm:t>
        <a:bodyPr/>
        <a:lstStyle/>
        <a:p>
          <a:r>
            <a:rPr lang="es-MX" dirty="0"/>
            <a:t>Acceso</a:t>
          </a:r>
        </a:p>
      </dgm:t>
    </dgm:pt>
    <dgm:pt modelId="{DEBB5078-5816-4401-ADBA-B6923FD4F7B5}" type="parTrans" cxnId="{D7FA0F1B-7413-4771-9573-E7EC304144C0}">
      <dgm:prSet/>
      <dgm:spPr/>
      <dgm:t>
        <a:bodyPr/>
        <a:lstStyle/>
        <a:p>
          <a:endParaRPr lang="es-MX"/>
        </a:p>
      </dgm:t>
    </dgm:pt>
    <dgm:pt modelId="{9845EC42-1B98-4867-8F1F-7B9B295203A2}" type="sibTrans" cxnId="{D7FA0F1B-7413-4771-9573-E7EC304144C0}">
      <dgm:prSet/>
      <dgm:spPr/>
      <dgm:t>
        <a:bodyPr/>
        <a:lstStyle/>
        <a:p>
          <a:endParaRPr lang="es-MX"/>
        </a:p>
      </dgm:t>
    </dgm:pt>
    <dgm:pt modelId="{1F72C8DD-CB14-48D6-AA4F-CAE8A0314EF9}" type="pres">
      <dgm:prSet presAssocID="{36733130-DE92-4A3A-80E6-8B776B1C0F35}" presName="compositeShape" presStyleCnt="0">
        <dgm:presLayoutVars>
          <dgm:chMax val="2"/>
          <dgm:dir/>
          <dgm:resizeHandles val="exact"/>
        </dgm:presLayoutVars>
      </dgm:prSet>
      <dgm:spPr/>
    </dgm:pt>
    <dgm:pt modelId="{1BE911F3-121A-4B38-BBBB-2746D48A1A71}" type="pres">
      <dgm:prSet presAssocID="{36733130-DE92-4A3A-80E6-8B776B1C0F35}" presName="divider" presStyleLbl="fgShp" presStyleIdx="0" presStyleCnt="1"/>
      <dgm:spPr/>
    </dgm:pt>
    <dgm:pt modelId="{59AE9368-A433-4F9D-A2C6-8BBB84CCB159}" type="pres">
      <dgm:prSet presAssocID="{4B39CFA9-C2AD-4027-A8EC-B0A4D63CD3C3}" presName="downArrow" presStyleLbl="node1" presStyleIdx="0" presStyleCnt="2"/>
      <dgm:spPr/>
    </dgm:pt>
    <dgm:pt modelId="{E6DDF8CD-E790-479C-9314-4732F574EB9F}" type="pres">
      <dgm:prSet presAssocID="{4B39CFA9-C2AD-4027-A8EC-B0A4D63CD3C3}" presName="downArrowText" presStyleLbl="revTx" presStyleIdx="0" presStyleCnt="2">
        <dgm:presLayoutVars>
          <dgm:bulletEnabled val="1"/>
        </dgm:presLayoutVars>
      </dgm:prSet>
      <dgm:spPr/>
    </dgm:pt>
    <dgm:pt modelId="{4894F94F-E084-4E62-BB17-3F5E5BF9265A}" type="pres">
      <dgm:prSet presAssocID="{9758B187-F32D-49AE-A6FF-C98EB653C6D9}" presName="upArrow" presStyleLbl="node1" presStyleIdx="1" presStyleCnt="2"/>
      <dgm:spPr/>
    </dgm:pt>
    <dgm:pt modelId="{7B08CBB4-CDF3-4CCB-A90D-423ECA45D985}" type="pres">
      <dgm:prSet presAssocID="{9758B187-F32D-49AE-A6FF-C98EB653C6D9}" presName="upArrowText" presStyleLbl="revTx" presStyleIdx="1" presStyleCnt="2">
        <dgm:presLayoutVars>
          <dgm:bulletEnabled val="1"/>
        </dgm:presLayoutVars>
      </dgm:prSet>
      <dgm:spPr/>
    </dgm:pt>
  </dgm:ptLst>
  <dgm:cxnLst>
    <dgm:cxn modelId="{D7FA0F1B-7413-4771-9573-E7EC304144C0}" srcId="{36733130-DE92-4A3A-80E6-8B776B1C0F35}" destId="{9758B187-F32D-49AE-A6FF-C98EB653C6D9}" srcOrd="1" destOrd="0" parTransId="{DEBB5078-5816-4401-ADBA-B6923FD4F7B5}" sibTransId="{9845EC42-1B98-4867-8F1F-7B9B295203A2}"/>
    <dgm:cxn modelId="{10A02283-CC58-4C1C-91E5-EEA93B111C5B}" type="presOf" srcId="{9758B187-F32D-49AE-A6FF-C98EB653C6D9}" destId="{7B08CBB4-CDF3-4CCB-A90D-423ECA45D985}" srcOrd="0" destOrd="0" presId="urn:microsoft.com/office/officeart/2005/8/layout/arrow3"/>
    <dgm:cxn modelId="{AB9B979A-6074-4933-9000-B99D66A10727}" type="presOf" srcId="{36733130-DE92-4A3A-80E6-8B776B1C0F35}" destId="{1F72C8DD-CB14-48D6-AA4F-CAE8A0314EF9}" srcOrd="0" destOrd="0" presId="urn:microsoft.com/office/officeart/2005/8/layout/arrow3"/>
    <dgm:cxn modelId="{D9C650B8-63C7-4D21-9205-104242687CEE}" type="presOf" srcId="{4B39CFA9-C2AD-4027-A8EC-B0A4D63CD3C3}" destId="{E6DDF8CD-E790-479C-9314-4732F574EB9F}" srcOrd="0" destOrd="0" presId="urn:microsoft.com/office/officeart/2005/8/layout/arrow3"/>
    <dgm:cxn modelId="{C2F1BBE2-FB7F-437F-8CDF-E4B6A6F36A3B}" srcId="{36733130-DE92-4A3A-80E6-8B776B1C0F35}" destId="{4B39CFA9-C2AD-4027-A8EC-B0A4D63CD3C3}" srcOrd="0" destOrd="0" parTransId="{74AC5B22-D25A-4112-BDB2-C5A2D723C973}" sibTransId="{816FBA8C-8DB3-48DB-BDEB-7310EFE75730}"/>
    <dgm:cxn modelId="{9E9BAEF8-946A-4885-A22F-0CDBDCB9AA42}" type="presParOf" srcId="{1F72C8DD-CB14-48D6-AA4F-CAE8A0314EF9}" destId="{1BE911F3-121A-4B38-BBBB-2746D48A1A71}" srcOrd="0" destOrd="0" presId="urn:microsoft.com/office/officeart/2005/8/layout/arrow3"/>
    <dgm:cxn modelId="{A83A06F3-FFCD-467E-9D74-0DA82271CF83}" type="presParOf" srcId="{1F72C8DD-CB14-48D6-AA4F-CAE8A0314EF9}" destId="{59AE9368-A433-4F9D-A2C6-8BBB84CCB159}" srcOrd="1" destOrd="0" presId="urn:microsoft.com/office/officeart/2005/8/layout/arrow3"/>
    <dgm:cxn modelId="{9CA37CB6-5276-4013-98DD-9939A629765A}" type="presParOf" srcId="{1F72C8DD-CB14-48D6-AA4F-CAE8A0314EF9}" destId="{E6DDF8CD-E790-479C-9314-4732F574EB9F}" srcOrd="2" destOrd="0" presId="urn:microsoft.com/office/officeart/2005/8/layout/arrow3"/>
    <dgm:cxn modelId="{86342871-C765-46F3-BA22-CA94C4585992}" type="presParOf" srcId="{1F72C8DD-CB14-48D6-AA4F-CAE8A0314EF9}" destId="{4894F94F-E084-4E62-BB17-3F5E5BF9265A}" srcOrd="3" destOrd="0" presId="urn:microsoft.com/office/officeart/2005/8/layout/arrow3"/>
    <dgm:cxn modelId="{89D289AC-8848-4104-AF12-C29B0A82FED8}" type="presParOf" srcId="{1F72C8DD-CB14-48D6-AA4F-CAE8A0314EF9}" destId="{7B08CBB4-CDF3-4CCB-A90D-423ECA45D985}"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F55D10E-FFA4-435A-AF0C-B52AB81CEEF2}" type="doc">
      <dgm:prSet loTypeId="urn:microsoft.com/office/officeart/2005/8/layout/target3" loCatId="list" qsTypeId="urn:microsoft.com/office/officeart/2005/8/quickstyle/simple4" qsCatId="simple" csTypeId="urn:microsoft.com/office/officeart/2005/8/colors/colorful4" csCatId="colorful" phldr="1"/>
      <dgm:spPr/>
      <dgm:t>
        <a:bodyPr/>
        <a:lstStyle/>
        <a:p>
          <a:endParaRPr lang="es-ES"/>
        </a:p>
      </dgm:t>
    </dgm:pt>
    <dgm:pt modelId="{EB352C08-9E77-48B3-9F39-2D0322D83F4A}">
      <dgm:prSet phldrT="[Texto]" custT="1"/>
      <dgm:spPr>
        <a:xfrm>
          <a:off x="2113529" y="1268120"/>
          <a:ext cx="6942477" cy="2747585"/>
        </a:xfrm>
        <a:prstGeom prst="rect">
          <a:avLst/>
        </a:prstGeom>
        <a:solidFill>
          <a:sysClr val="window" lastClr="FFFFFF">
            <a:alpha val="90000"/>
            <a:hueOff val="0"/>
            <a:satOff val="0"/>
            <a:lumOff val="0"/>
            <a:alphaOff val="0"/>
          </a:sysClr>
        </a:solidFill>
        <a:ln w="6350" cap="flat" cmpd="sng" algn="ctr">
          <a:solidFill>
            <a:srgbClr val="665EB8">
              <a:hueOff val="-1188603"/>
              <a:satOff val="21780"/>
              <a:lumOff val="2745"/>
              <a:alphaOff val="0"/>
            </a:srgbClr>
          </a:solidFill>
          <a:prstDash val="solid"/>
          <a:miter lim="800000"/>
        </a:ln>
        <a:effectLst/>
      </dgm:spPr>
      <dgm:t>
        <a:bodyPr/>
        <a:lstStyle/>
        <a:p>
          <a:pPr marL="0" marR="0" lvl="0" indent="0" algn="l" defTabSz="914400" eaLnBrk="1" fontAlgn="auto" latinLnBrk="0" hangingPunct="1">
            <a:lnSpc>
              <a:spcPct val="100000"/>
            </a:lnSpc>
            <a:spcBef>
              <a:spcPts val="0"/>
            </a:spcBef>
            <a:spcAft>
              <a:spcPts val="0"/>
            </a:spcAft>
            <a:buClrTx/>
            <a:buSzTx/>
            <a:buFontTx/>
            <a:buNone/>
            <a:tabLst/>
            <a:defRPr/>
          </a:pPr>
          <a:r>
            <a:rPr lang="es-ES" sz="2400" b="1" dirty="0">
              <a:solidFill>
                <a:sysClr val="windowText" lastClr="000000">
                  <a:hueOff val="0"/>
                  <a:satOff val="0"/>
                  <a:lumOff val="0"/>
                  <a:alphaOff val="0"/>
                </a:sysClr>
              </a:solidFill>
              <a:latin typeface="+mn-lt"/>
              <a:ea typeface="+mn-ea"/>
              <a:cs typeface="+mn-cs"/>
            </a:rPr>
            <a:t>Sistemas Locales de Archivos</a:t>
          </a:r>
          <a:r>
            <a:rPr lang="es-ES" sz="2400" b="0" dirty="0">
              <a:solidFill>
                <a:sysClr val="windowText" lastClr="000000">
                  <a:hueOff val="0"/>
                  <a:satOff val="0"/>
                  <a:lumOff val="0"/>
                  <a:alphaOff val="0"/>
                </a:sysClr>
              </a:solidFill>
              <a:latin typeface="+mn-lt"/>
              <a:ea typeface="+mn-ea"/>
              <a:cs typeface="+mn-cs"/>
            </a:rPr>
            <a:t>. </a:t>
          </a:r>
          <a:r>
            <a:rPr lang="es-ES" sz="2400" b="0" dirty="0">
              <a:solidFill>
                <a:sysClr val="windowText" lastClr="000000"/>
              </a:solidFill>
              <a:latin typeface="+mn-lt"/>
              <a:ea typeface="+mn-ea"/>
              <a:cs typeface="+mn-cs"/>
            </a:rPr>
            <a:t> (</a:t>
          </a:r>
          <a:r>
            <a:rPr lang="es-ES" altLang="es-ES" sz="2400" b="0" dirty="0">
              <a:solidFill>
                <a:sysClr val="windowText" lastClr="000000"/>
              </a:solidFill>
              <a:latin typeface="+mn-lt"/>
              <a:ea typeface="+mn-ea"/>
              <a:cs typeface="Calibri" panose="020F0502020204030204" pitchFamily="34" charset="0"/>
            </a:rPr>
            <a:t>Art.70)</a:t>
          </a:r>
          <a:endParaRPr lang="es-ES" sz="2400" b="0" dirty="0">
            <a:solidFill>
              <a:sysClr val="windowText" lastClr="000000"/>
            </a:solidFill>
            <a:latin typeface="+mn-lt"/>
            <a:ea typeface="+mn-ea"/>
            <a:cs typeface="Calibri" panose="020F0502020204030204" pitchFamily="34" charset="0"/>
          </a:endParaRPr>
        </a:p>
        <a:p>
          <a:pPr marL="0" lvl="0" algn="l" defTabSz="622300">
            <a:lnSpc>
              <a:spcPct val="90000"/>
            </a:lnSpc>
            <a:spcBef>
              <a:spcPct val="0"/>
            </a:spcBef>
            <a:spcAft>
              <a:spcPct val="35000"/>
            </a:spcAft>
            <a:buNone/>
          </a:pPr>
          <a:r>
            <a:rPr lang="es-ES" sz="2400" b="0" dirty="0">
              <a:solidFill>
                <a:sysClr val="windowText" lastClr="000000">
                  <a:hueOff val="0"/>
                  <a:satOff val="0"/>
                  <a:lumOff val="0"/>
                  <a:alphaOff val="0"/>
                </a:sysClr>
              </a:solidFill>
              <a:latin typeface="+mn-lt"/>
              <a:ea typeface="+mn-ea"/>
              <a:cs typeface="+mn-cs"/>
            </a:rPr>
            <a:t>El Consejo estatal es su órgano de coordinación</a:t>
          </a:r>
          <a:r>
            <a:rPr lang="es-ES" sz="2400" b="1" dirty="0">
              <a:solidFill>
                <a:sysClr val="windowText" lastClr="000000">
                  <a:hueOff val="0"/>
                  <a:satOff val="0"/>
                  <a:lumOff val="0"/>
                  <a:alphaOff val="0"/>
                </a:sysClr>
              </a:solidFill>
              <a:latin typeface="+mn-lt"/>
              <a:ea typeface="+mn-ea"/>
              <a:cs typeface="+mn-cs"/>
            </a:rPr>
            <a:t>.</a:t>
          </a:r>
        </a:p>
      </dgm:t>
    </dgm:pt>
    <dgm:pt modelId="{AC8446B8-8039-463E-8F2B-DC6A7606C898}" type="sibTrans" cxnId="{EEFBA8E7-B4E9-48F2-B184-8A71462165D0}">
      <dgm:prSet/>
      <dgm:spPr/>
      <dgm:t>
        <a:bodyPr/>
        <a:lstStyle/>
        <a:p>
          <a:endParaRPr lang="es-ES"/>
        </a:p>
      </dgm:t>
    </dgm:pt>
    <dgm:pt modelId="{07E05119-0BDD-48C0-8ABA-601EDE234FF0}" type="parTrans" cxnId="{EEFBA8E7-B4E9-48F2-B184-8A71462165D0}">
      <dgm:prSet/>
      <dgm:spPr/>
      <dgm:t>
        <a:bodyPr/>
        <a:lstStyle/>
        <a:p>
          <a:endParaRPr lang="es-ES"/>
        </a:p>
      </dgm:t>
    </dgm:pt>
    <dgm:pt modelId="{F3A55998-C81D-4699-BA2C-6D47A27F09EC}">
      <dgm:prSet phldrT="[Texto]" custT="1"/>
      <dgm:spPr>
        <a:xfrm>
          <a:off x="2113529" y="2536236"/>
          <a:ext cx="6942477" cy="1268116"/>
        </a:xfrm>
        <a:prstGeom prst="rect">
          <a:avLst/>
        </a:prstGeom>
        <a:solidFill>
          <a:sysClr val="window" lastClr="FFFFFF">
            <a:alpha val="90000"/>
            <a:hueOff val="0"/>
            <a:satOff val="0"/>
            <a:lumOff val="0"/>
            <a:alphaOff val="0"/>
          </a:sysClr>
        </a:solidFill>
        <a:ln w="6350" cap="flat" cmpd="sng" algn="ctr">
          <a:solidFill>
            <a:srgbClr val="665EB8">
              <a:hueOff val="-2377205"/>
              <a:satOff val="43560"/>
              <a:lumOff val="5490"/>
              <a:alphaOff val="0"/>
            </a:srgbClr>
          </a:solidFill>
          <a:prstDash val="solid"/>
          <a:miter lim="800000"/>
        </a:ln>
        <a:effectLst/>
      </dgm:spPr>
      <dgm:t>
        <a:bodyPr/>
        <a:lstStyle/>
        <a:p>
          <a:pPr marL="0" lvl="0" algn="l" defTabSz="622300">
            <a:lnSpc>
              <a:spcPct val="90000"/>
            </a:lnSpc>
            <a:spcBef>
              <a:spcPct val="0"/>
            </a:spcBef>
            <a:spcAft>
              <a:spcPct val="35000"/>
            </a:spcAft>
            <a:buNone/>
          </a:pPr>
          <a:r>
            <a:rPr lang="es-ES" sz="2400" b="1" dirty="0">
              <a:solidFill>
                <a:sysClr val="windowText" lastClr="000000"/>
              </a:solidFill>
              <a:latin typeface="+mn-lt"/>
              <a:ea typeface="+mn-ea"/>
              <a:cs typeface="+mn-cs"/>
            </a:rPr>
            <a:t>Sistema Institucional de Archivos</a:t>
          </a:r>
          <a:r>
            <a:rPr lang="es-ES" altLang="es-ES" sz="2400" b="0" dirty="0">
              <a:solidFill>
                <a:srgbClr val="002060"/>
              </a:solidFill>
              <a:latin typeface="+mn-lt"/>
              <a:ea typeface="+mn-ea"/>
              <a:cs typeface="Segoe UI" panose="020B0502040204020203" pitchFamily="34" charset="0"/>
            </a:rPr>
            <a:t>. </a:t>
          </a:r>
          <a:r>
            <a:rPr lang="es-ES" altLang="es-ES" sz="2400" b="0" dirty="0">
              <a:solidFill>
                <a:sysClr val="windowText" lastClr="000000"/>
              </a:solidFill>
              <a:latin typeface="+mn-lt"/>
              <a:ea typeface="+mn-ea"/>
              <a:cs typeface="Segoe UI" panose="020B0502040204020203" pitchFamily="34" charset="0"/>
            </a:rPr>
            <a:t>(</a:t>
          </a:r>
          <a:r>
            <a:rPr lang="es-ES" altLang="es-ES" sz="2400" b="0" dirty="0">
              <a:solidFill>
                <a:sysClr val="windowText" lastClr="000000"/>
              </a:solidFill>
              <a:latin typeface="+mn-lt"/>
              <a:ea typeface="+mn-ea"/>
              <a:cs typeface="Calibri" panose="020F0502020204030204" pitchFamily="34" charset="0"/>
            </a:rPr>
            <a:t>Art. 20)</a:t>
          </a:r>
        </a:p>
        <a:p>
          <a:pPr marL="0" marR="0" lvl="0" indent="0" algn="l" defTabSz="914400" eaLnBrk="1" fontAlgn="auto" latinLnBrk="0" hangingPunct="1">
            <a:lnSpc>
              <a:spcPct val="100000"/>
            </a:lnSpc>
            <a:spcBef>
              <a:spcPts val="0"/>
            </a:spcBef>
            <a:spcAft>
              <a:spcPts val="0"/>
            </a:spcAft>
            <a:buClrTx/>
            <a:buSzTx/>
            <a:buFontTx/>
            <a:buNone/>
            <a:tabLst/>
            <a:defRPr/>
          </a:pPr>
          <a:r>
            <a:rPr lang="es-ES" altLang="es-ES" sz="2400" b="0" dirty="0">
              <a:solidFill>
                <a:sysClr val="windowText" lastClr="000000"/>
              </a:solidFill>
              <a:latin typeface="+mn-lt"/>
              <a:ea typeface="+mn-ea"/>
              <a:cs typeface="Calibri" panose="020F0502020204030204" pitchFamily="34" charset="0"/>
            </a:rPr>
            <a:t>El Área Coordinadora de Archivos es su órgano de coordinación</a:t>
          </a:r>
          <a:r>
            <a:rPr lang="es-ES" altLang="es-ES" sz="2400" b="0" dirty="0">
              <a:solidFill>
                <a:srgbClr val="002060"/>
              </a:solidFill>
              <a:latin typeface="+mn-lt"/>
              <a:ea typeface="+mn-ea"/>
              <a:cs typeface="Calibri" panose="020F0502020204030204" pitchFamily="34" charset="0"/>
            </a:rPr>
            <a:t>.</a:t>
          </a:r>
        </a:p>
        <a:p>
          <a:pPr marL="0" lvl="0" algn="l" defTabSz="622300">
            <a:lnSpc>
              <a:spcPct val="90000"/>
            </a:lnSpc>
            <a:spcBef>
              <a:spcPct val="0"/>
            </a:spcBef>
            <a:spcAft>
              <a:spcPct val="35000"/>
            </a:spcAft>
            <a:buNone/>
          </a:pPr>
          <a:endParaRPr lang="es-ES" altLang="es-ES" sz="1400" b="1" dirty="0">
            <a:solidFill>
              <a:srgbClr val="7030A0"/>
            </a:solidFill>
            <a:latin typeface="Segoe UI" panose="020B0502040204020203" pitchFamily="34" charset="0"/>
            <a:ea typeface="+mn-ea"/>
            <a:cs typeface="Segoe UI" panose="020B0502040204020203" pitchFamily="34" charset="0"/>
          </a:endParaRPr>
        </a:p>
      </dgm:t>
    </dgm:pt>
    <dgm:pt modelId="{722B23BB-096C-4EE0-96BE-675AC0C1F531}" type="parTrans" cxnId="{0F30004E-1024-462E-9BAF-229EDCDB10AC}">
      <dgm:prSet/>
      <dgm:spPr/>
      <dgm:t>
        <a:bodyPr/>
        <a:lstStyle/>
        <a:p>
          <a:endParaRPr lang="es-ES"/>
        </a:p>
      </dgm:t>
    </dgm:pt>
    <dgm:pt modelId="{BA823E87-673D-4CFD-BA5B-7229A6EB9A0C}" type="sibTrans" cxnId="{0F30004E-1024-462E-9BAF-229EDCDB10AC}">
      <dgm:prSet/>
      <dgm:spPr/>
      <dgm:t>
        <a:bodyPr/>
        <a:lstStyle/>
        <a:p>
          <a:endParaRPr lang="es-ES"/>
        </a:p>
      </dgm:t>
    </dgm:pt>
    <dgm:pt modelId="{C8072699-C6BF-4A8F-953A-39AE8E1DD218}">
      <dgm:prSet phldrT="[Texto]" custT="1"/>
      <dgm:spPr>
        <a:xfrm>
          <a:off x="2113529" y="0"/>
          <a:ext cx="6942477" cy="4227059"/>
        </a:xfrm>
        <a:prstGeom prst="rect">
          <a:avLst/>
        </a:prstGeom>
        <a:solidFill>
          <a:sysClr val="window" lastClr="FFFFFF">
            <a:alpha val="90000"/>
            <a:hueOff val="0"/>
            <a:satOff val="0"/>
            <a:lumOff val="0"/>
            <a:alphaOff val="0"/>
          </a:sysClr>
        </a:solidFill>
        <a:ln w="6350" cap="flat" cmpd="sng" algn="ctr">
          <a:solidFill>
            <a:srgbClr val="665EB8">
              <a:hueOff val="0"/>
              <a:satOff val="0"/>
              <a:lumOff val="0"/>
              <a:alphaOff val="0"/>
            </a:srgbClr>
          </a:solidFill>
          <a:prstDash val="solid"/>
          <a:miter lim="800000"/>
        </a:ln>
        <a:effectLst/>
      </dgm:spPr>
      <dgm:t>
        <a:bodyPr/>
        <a:lstStyle/>
        <a:p>
          <a:pPr algn="l">
            <a:buNone/>
          </a:pPr>
          <a:r>
            <a:rPr lang="es-MX" sz="2400" b="1" dirty="0">
              <a:solidFill>
                <a:sysClr val="windowText" lastClr="000000">
                  <a:hueOff val="0"/>
                  <a:satOff val="0"/>
                  <a:lumOff val="0"/>
                  <a:alphaOff val="0"/>
                </a:sysClr>
              </a:solidFill>
              <a:latin typeface="+mn-lt"/>
              <a:ea typeface="+mn-ea"/>
              <a:cs typeface="+mn-cs"/>
            </a:rPr>
            <a:t>Sistema Nacional de Archivos.</a:t>
          </a:r>
          <a:r>
            <a:rPr lang="es-MX" sz="2400" b="1" dirty="0">
              <a:solidFill>
                <a:srgbClr val="7030A0"/>
              </a:solidFill>
              <a:latin typeface="+mn-lt"/>
              <a:ea typeface="+mn-ea"/>
              <a:cs typeface="+mn-cs"/>
            </a:rPr>
            <a:t> </a:t>
          </a:r>
          <a:r>
            <a:rPr lang="es-MX" sz="2400" b="0" dirty="0">
              <a:solidFill>
                <a:sysClr val="windowText" lastClr="000000"/>
              </a:solidFill>
              <a:latin typeface="+mn-lt"/>
              <a:ea typeface="+mn-ea"/>
              <a:cs typeface="+mn-cs"/>
            </a:rPr>
            <a:t>(Art.64)</a:t>
          </a:r>
        </a:p>
        <a:p>
          <a:pPr algn="l">
            <a:buNone/>
          </a:pPr>
          <a:r>
            <a:rPr lang="es-MX" sz="2400" b="0" dirty="0">
              <a:solidFill>
                <a:sysClr val="windowText" lastClr="000000">
                  <a:hueOff val="0"/>
                  <a:satOff val="0"/>
                  <a:lumOff val="0"/>
                  <a:alphaOff val="0"/>
                </a:sysClr>
              </a:solidFill>
              <a:latin typeface="+mn-lt"/>
              <a:ea typeface="+mn-ea"/>
              <a:cs typeface="+mn-cs"/>
            </a:rPr>
            <a:t>El Consejo Nacional de Archivos es su órgano de coordinación.</a:t>
          </a:r>
        </a:p>
      </dgm:t>
    </dgm:pt>
    <dgm:pt modelId="{8E2468C1-3E1F-4593-BF56-F2BF674348D6}" type="sibTrans" cxnId="{038EF269-A0A0-40A7-86C9-126BA43C1983}">
      <dgm:prSet/>
      <dgm:spPr/>
      <dgm:t>
        <a:bodyPr/>
        <a:lstStyle/>
        <a:p>
          <a:endParaRPr lang="es-ES"/>
        </a:p>
      </dgm:t>
    </dgm:pt>
    <dgm:pt modelId="{AD7A42C5-3509-4B76-84BD-8295123B6BE8}" type="parTrans" cxnId="{038EF269-A0A0-40A7-86C9-126BA43C1983}">
      <dgm:prSet/>
      <dgm:spPr/>
      <dgm:t>
        <a:bodyPr/>
        <a:lstStyle/>
        <a:p>
          <a:endParaRPr lang="es-ES"/>
        </a:p>
      </dgm:t>
    </dgm:pt>
    <dgm:pt modelId="{8C2A1AD4-DEEB-4A65-A375-D3D0D1B2BF38}" type="pres">
      <dgm:prSet presAssocID="{3F55D10E-FFA4-435A-AF0C-B52AB81CEEF2}" presName="Name0" presStyleCnt="0">
        <dgm:presLayoutVars>
          <dgm:chMax val="7"/>
          <dgm:dir/>
          <dgm:animLvl val="lvl"/>
          <dgm:resizeHandles val="exact"/>
        </dgm:presLayoutVars>
      </dgm:prSet>
      <dgm:spPr/>
    </dgm:pt>
    <dgm:pt modelId="{7FEFE9AB-7A30-4855-AC69-89CC34EE18F9}" type="pres">
      <dgm:prSet presAssocID="{C8072699-C6BF-4A8F-953A-39AE8E1DD218}" presName="circle1" presStyleLbl="node1" presStyleIdx="0" presStyleCnt="3" custAng="5400000"/>
      <dgm:spPr>
        <a:xfrm rot="5400000">
          <a:off x="0" y="0"/>
          <a:ext cx="4227059" cy="4227059"/>
        </a:xfrm>
        <a:prstGeom prst="pie">
          <a:avLst>
            <a:gd name="adj1" fmla="val 5400000"/>
            <a:gd name="adj2" fmla="val 16200000"/>
          </a:avLst>
        </a:prstGeom>
        <a:solidFill>
          <a:schemeClr val="accent1">
            <a:lumMod val="75000"/>
          </a:schemeClr>
        </a:solidFill>
        <a:ln>
          <a:noFill/>
        </a:ln>
        <a:effectLst/>
      </dgm:spPr>
    </dgm:pt>
    <dgm:pt modelId="{B9204F70-55D6-45CD-A965-BD436B3CDFC7}" type="pres">
      <dgm:prSet presAssocID="{C8072699-C6BF-4A8F-953A-39AE8E1DD218}" presName="space" presStyleCnt="0"/>
      <dgm:spPr/>
    </dgm:pt>
    <dgm:pt modelId="{72EADC00-827A-4F85-AF08-F040686DDE2B}" type="pres">
      <dgm:prSet presAssocID="{C8072699-C6BF-4A8F-953A-39AE8E1DD218}" presName="rect1" presStyleLbl="alignAcc1" presStyleIdx="0" presStyleCnt="3" custLinFactNeighborX="20797" custLinFactNeighborY="7400"/>
      <dgm:spPr/>
    </dgm:pt>
    <dgm:pt modelId="{623241AA-5626-4F91-ACDE-7EE1BADD2458}" type="pres">
      <dgm:prSet presAssocID="{EB352C08-9E77-48B3-9F39-2D0322D83F4A}" presName="vertSpace2" presStyleLbl="node1" presStyleIdx="0" presStyleCnt="3"/>
      <dgm:spPr/>
    </dgm:pt>
    <dgm:pt modelId="{73470AF0-1290-403D-B2F0-1C1AF2FF805B}" type="pres">
      <dgm:prSet presAssocID="{EB352C08-9E77-48B3-9F39-2D0322D83F4A}" presName="circle2" presStyleLbl="node1" presStyleIdx="1" presStyleCnt="3" custAng="5400000"/>
      <dgm:spPr>
        <a:xfrm rot="5400000">
          <a:off x="739736" y="1268120"/>
          <a:ext cx="2747585" cy="2747585"/>
        </a:xfrm>
        <a:prstGeom prst="pie">
          <a:avLst>
            <a:gd name="adj1" fmla="val 5400000"/>
            <a:gd name="adj2" fmla="val 16200000"/>
          </a:avLst>
        </a:prstGeom>
        <a:solidFill>
          <a:schemeClr val="accent6">
            <a:lumMod val="60000"/>
            <a:lumOff val="40000"/>
          </a:schemeClr>
        </a:solidFill>
        <a:ln>
          <a:noFill/>
        </a:ln>
        <a:effectLst/>
      </dgm:spPr>
    </dgm:pt>
    <dgm:pt modelId="{BB3876F6-85B0-4215-B909-350D2993C35E}" type="pres">
      <dgm:prSet presAssocID="{EB352C08-9E77-48B3-9F39-2D0322D83F4A}" presName="rect2" presStyleLbl="alignAcc1" presStyleIdx="1" presStyleCnt="3"/>
      <dgm:spPr/>
    </dgm:pt>
    <dgm:pt modelId="{74A87B0C-E918-464B-B9C7-A65157FFE885}" type="pres">
      <dgm:prSet presAssocID="{F3A55998-C81D-4699-BA2C-6D47A27F09EC}" presName="vertSpace3" presStyleLbl="node1" presStyleIdx="1" presStyleCnt="3"/>
      <dgm:spPr/>
    </dgm:pt>
    <dgm:pt modelId="{E733A4B4-3A26-419A-8070-60FB98FA03A4}" type="pres">
      <dgm:prSet presAssocID="{F3A55998-C81D-4699-BA2C-6D47A27F09EC}" presName="circle3" presStyleLbl="node1" presStyleIdx="2" presStyleCnt="3" custAng="5400000" custScaleX="88117" custScaleY="91553"/>
      <dgm:spPr>
        <a:xfrm rot="5400000">
          <a:off x="1479471" y="2514450"/>
          <a:ext cx="1117426" cy="1160998"/>
        </a:xfrm>
        <a:prstGeom prst="pie">
          <a:avLst>
            <a:gd name="adj1" fmla="val 5400000"/>
            <a:gd name="adj2" fmla="val 16200000"/>
          </a:avLst>
        </a:prstGeom>
        <a:solidFill>
          <a:schemeClr val="accent3">
            <a:lumMod val="60000"/>
            <a:lumOff val="40000"/>
          </a:schemeClr>
        </a:solidFill>
        <a:ln>
          <a:noFill/>
        </a:ln>
        <a:effectLst/>
      </dgm:spPr>
    </dgm:pt>
    <dgm:pt modelId="{D7F34FAE-0B8A-410D-BFCF-98D89C8D95E6}" type="pres">
      <dgm:prSet presAssocID="{F3A55998-C81D-4699-BA2C-6D47A27F09EC}" presName="rect3" presStyleLbl="alignAcc1" presStyleIdx="2" presStyleCnt="3"/>
      <dgm:spPr/>
    </dgm:pt>
    <dgm:pt modelId="{8AEDE47D-58D7-412C-98C6-B465504A11B7}" type="pres">
      <dgm:prSet presAssocID="{C8072699-C6BF-4A8F-953A-39AE8E1DD218}" presName="rect1ParTxNoCh" presStyleLbl="alignAcc1" presStyleIdx="2" presStyleCnt="3">
        <dgm:presLayoutVars>
          <dgm:chMax val="1"/>
          <dgm:bulletEnabled val="1"/>
        </dgm:presLayoutVars>
      </dgm:prSet>
      <dgm:spPr/>
    </dgm:pt>
    <dgm:pt modelId="{B7715874-A7CE-4177-A3CA-DF5E582E008F}" type="pres">
      <dgm:prSet presAssocID="{EB352C08-9E77-48B3-9F39-2D0322D83F4A}" presName="rect2ParTxNoCh" presStyleLbl="alignAcc1" presStyleIdx="2" presStyleCnt="3">
        <dgm:presLayoutVars>
          <dgm:chMax val="1"/>
          <dgm:bulletEnabled val="1"/>
        </dgm:presLayoutVars>
      </dgm:prSet>
      <dgm:spPr/>
    </dgm:pt>
    <dgm:pt modelId="{2674CA4F-7D02-4685-9EFF-E9520774188F}" type="pres">
      <dgm:prSet presAssocID="{F3A55998-C81D-4699-BA2C-6D47A27F09EC}" presName="rect3ParTxNoCh" presStyleLbl="alignAcc1" presStyleIdx="2" presStyleCnt="3">
        <dgm:presLayoutVars>
          <dgm:chMax val="1"/>
          <dgm:bulletEnabled val="1"/>
        </dgm:presLayoutVars>
      </dgm:prSet>
      <dgm:spPr/>
    </dgm:pt>
  </dgm:ptLst>
  <dgm:cxnLst>
    <dgm:cxn modelId="{CA599603-E644-4BB7-8889-755D331CC87F}" type="presOf" srcId="{3F55D10E-FFA4-435A-AF0C-B52AB81CEEF2}" destId="{8C2A1AD4-DEEB-4A65-A375-D3D0D1B2BF38}" srcOrd="0" destOrd="0" presId="urn:microsoft.com/office/officeart/2005/8/layout/target3"/>
    <dgm:cxn modelId="{00A9D72C-3BBE-479A-BC75-9EB1E845670B}" type="presOf" srcId="{EB352C08-9E77-48B3-9F39-2D0322D83F4A}" destId="{B7715874-A7CE-4177-A3CA-DF5E582E008F}" srcOrd="1" destOrd="0" presId="urn:microsoft.com/office/officeart/2005/8/layout/target3"/>
    <dgm:cxn modelId="{84221734-5A1A-493E-A702-884A509836AC}" type="presOf" srcId="{C8072699-C6BF-4A8F-953A-39AE8E1DD218}" destId="{72EADC00-827A-4F85-AF08-F040686DDE2B}" srcOrd="0" destOrd="0" presId="urn:microsoft.com/office/officeart/2005/8/layout/target3"/>
    <dgm:cxn modelId="{038EF269-A0A0-40A7-86C9-126BA43C1983}" srcId="{3F55D10E-FFA4-435A-AF0C-B52AB81CEEF2}" destId="{C8072699-C6BF-4A8F-953A-39AE8E1DD218}" srcOrd="0" destOrd="0" parTransId="{AD7A42C5-3509-4B76-84BD-8295123B6BE8}" sibTransId="{8E2468C1-3E1F-4593-BF56-F2BF674348D6}"/>
    <dgm:cxn modelId="{1322C34C-ACB8-4072-8A83-A048DB822A88}" type="presOf" srcId="{F3A55998-C81D-4699-BA2C-6D47A27F09EC}" destId="{D7F34FAE-0B8A-410D-BFCF-98D89C8D95E6}" srcOrd="0" destOrd="0" presId="urn:microsoft.com/office/officeart/2005/8/layout/target3"/>
    <dgm:cxn modelId="{0F30004E-1024-462E-9BAF-229EDCDB10AC}" srcId="{3F55D10E-FFA4-435A-AF0C-B52AB81CEEF2}" destId="{F3A55998-C81D-4699-BA2C-6D47A27F09EC}" srcOrd="2" destOrd="0" parTransId="{722B23BB-096C-4EE0-96BE-675AC0C1F531}" sibTransId="{BA823E87-673D-4CFD-BA5B-7229A6EB9A0C}"/>
    <dgm:cxn modelId="{1679B081-FA76-4F04-A8B1-83C960BBD8D8}" type="presOf" srcId="{C8072699-C6BF-4A8F-953A-39AE8E1DD218}" destId="{8AEDE47D-58D7-412C-98C6-B465504A11B7}" srcOrd="1" destOrd="0" presId="urn:microsoft.com/office/officeart/2005/8/layout/target3"/>
    <dgm:cxn modelId="{546422A4-87A0-4FFE-93BC-9AD57006879A}" type="presOf" srcId="{F3A55998-C81D-4699-BA2C-6D47A27F09EC}" destId="{2674CA4F-7D02-4685-9EFF-E9520774188F}" srcOrd="1" destOrd="0" presId="urn:microsoft.com/office/officeart/2005/8/layout/target3"/>
    <dgm:cxn modelId="{EE22FFCA-18D6-486F-A0BB-2AFCEC8F3134}" type="presOf" srcId="{EB352C08-9E77-48B3-9F39-2D0322D83F4A}" destId="{BB3876F6-85B0-4215-B909-350D2993C35E}" srcOrd="0" destOrd="0" presId="urn:microsoft.com/office/officeart/2005/8/layout/target3"/>
    <dgm:cxn modelId="{EEFBA8E7-B4E9-48F2-B184-8A71462165D0}" srcId="{3F55D10E-FFA4-435A-AF0C-B52AB81CEEF2}" destId="{EB352C08-9E77-48B3-9F39-2D0322D83F4A}" srcOrd="1" destOrd="0" parTransId="{07E05119-0BDD-48C0-8ABA-601EDE234FF0}" sibTransId="{AC8446B8-8039-463E-8F2B-DC6A7606C898}"/>
    <dgm:cxn modelId="{5D345EB4-EA14-44A3-9EA8-A631613FCECA}" type="presParOf" srcId="{8C2A1AD4-DEEB-4A65-A375-D3D0D1B2BF38}" destId="{7FEFE9AB-7A30-4855-AC69-89CC34EE18F9}" srcOrd="0" destOrd="0" presId="urn:microsoft.com/office/officeart/2005/8/layout/target3"/>
    <dgm:cxn modelId="{C6E302C5-EF73-42C1-9C48-7972E4A82350}" type="presParOf" srcId="{8C2A1AD4-DEEB-4A65-A375-D3D0D1B2BF38}" destId="{B9204F70-55D6-45CD-A965-BD436B3CDFC7}" srcOrd="1" destOrd="0" presId="urn:microsoft.com/office/officeart/2005/8/layout/target3"/>
    <dgm:cxn modelId="{1096EABC-3599-483E-86BB-86AB2453D72F}" type="presParOf" srcId="{8C2A1AD4-DEEB-4A65-A375-D3D0D1B2BF38}" destId="{72EADC00-827A-4F85-AF08-F040686DDE2B}" srcOrd="2" destOrd="0" presId="urn:microsoft.com/office/officeart/2005/8/layout/target3"/>
    <dgm:cxn modelId="{8A9876B8-ABC4-4AF4-90CE-F16BBBA542A2}" type="presParOf" srcId="{8C2A1AD4-DEEB-4A65-A375-D3D0D1B2BF38}" destId="{623241AA-5626-4F91-ACDE-7EE1BADD2458}" srcOrd="3" destOrd="0" presId="urn:microsoft.com/office/officeart/2005/8/layout/target3"/>
    <dgm:cxn modelId="{32E5DD91-BCA9-4223-B8D5-84E9467361E7}" type="presParOf" srcId="{8C2A1AD4-DEEB-4A65-A375-D3D0D1B2BF38}" destId="{73470AF0-1290-403D-B2F0-1C1AF2FF805B}" srcOrd="4" destOrd="0" presId="urn:microsoft.com/office/officeart/2005/8/layout/target3"/>
    <dgm:cxn modelId="{B1E38CD4-6658-444D-9F52-822A1887ACD8}" type="presParOf" srcId="{8C2A1AD4-DEEB-4A65-A375-D3D0D1B2BF38}" destId="{BB3876F6-85B0-4215-B909-350D2993C35E}" srcOrd="5" destOrd="0" presId="urn:microsoft.com/office/officeart/2005/8/layout/target3"/>
    <dgm:cxn modelId="{6DBAD514-8483-4969-95C8-5A1DE340400E}" type="presParOf" srcId="{8C2A1AD4-DEEB-4A65-A375-D3D0D1B2BF38}" destId="{74A87B0C-E918-464B-B9C7-A65157FFE885}" srcOrd="6" destOrd="0" presId="urn:microsoft.com/office/officeart/2005/8/layout/target3"/>
    <dgm:cxn modelId="{865CBDB0-7061-4551-AEDD-C632B2513ABE}" type="presParOf" srcId="{8C2A1AD4-DEEB-4A65-A375-D3D0D1B2BF38}" destId="{E733A4B4-3A26-419A-8070-60FB98FA03A4}" srcOrd="7" destOrd="0" presId="urn:microsoft.com/office/officeart/2005/8/layout/target3"/>
    <dgm:cxn modelId="{D249A479-6F9A-4D13-B48C-7887B78593EA}" type="presParOf" srcId="{8C2A1AD4-DEEB-4A65-A375-D3D0D1B2BF38}" destId="{D7F34FAE-0B8A-410D-BFCF-98D89C8D95E6}" srcOrd="8" destOrd="0" presId="urn:microsoft.com/office/officeart/2005/8/layout/target3"/>
    <dgm:cxn modelId="{7A1D9D41-7AF1-4573-A4AA-0B9D3C14AC28}" type="presParOf" srcId="{8C2A1AD4-DEEB-4A65-A375-D3D0D1B2BF38}" destId="{8AEDE47D-58D7-412C-98C6-B465504A11B7}" srcOrd="9" destOrd="0" presId="urn:microsoft.com/office/officeart/2005/8/layout/target3"/>
    <dgm:cxn modelId="{51AE66F6-0821-4BBE-BA85-1D142FD66A3A}" type="presParOf" srcId="{8C2A1AD4-DEEB-4A65-A375-D3D0D1B2BF38}" destId="{B7715874-A7CE-4177-A3CA-DF5E582E008F}" srcOrd="10" destOrd="0" presId="urn:microsoft.com/office/officeart/2005/8/layout/target3"/>
    <dgm:cxn modelId="{56F772DE-D597-4D5C-933D-99BF594CF86C}" type="presParOf" srcId="{8C2A1AD4-DEEB-4A65-A375-D3D0D1B2BF38}" destId="{2674CA4F-7D02-4685-9EFF-E9520774188F}" srcOrd="11"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6DE24F-973B-4AF8-BD31-DB40AC4F2B06}"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s-ES"/>
        </a:p>
      </dgm:t>
    </dgm:pt>
    <dgm:pt modelId="{2C11D909-F48E-404F-A339-47F06DED251D}">
      <dgm:prSet phldrT="[Texto]" custT="1"/>
      <dgm:spPr>
        <a:xfrm>
          <a:off x="3122" y="645246"/>
          <a:ext cx="2476962" cy="1486177"/>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s-ES" sz="1800" b="1" dirty="0">
              <a:latin typeface="Corbel" panose="020B0503020204020204"/>
              <a:ea typeface="+mn-ea"/>
              <a:cs typeface="+mn-cs"/>
            </a:rPr>
            <a:t>Administrar, organizar y conservar de manera homogénea los documentos de archivo</a:t>
          </a:r>
        </a:p>
      </dgm:t>
    </dgm:pt>
    <dgm:pt modelId="{D304AE1A-7547-4656-BE2E-F77D09FD4486}" type="parTrans" cxnId="{3683C9DC-9C14-4E79-9327-65795FA293D3}">
      <dgm:prSet/>
      <dgm:spPr/>
      <dgm:t>
        <a:bodyPr/>
        <a:lstStyle/>
        <a:p>
          <a:endParaRPr lang="es-ES" sz="1800" b="1"/>
        </a:p>
      </dgm:t>
    </dgm:pt>
    <dgm:pt modelId="{78EF8EF7-E478-48FD-A33F-A43B5B32780B}" type="sibTrans" cxnId="{3683C9DC-9C14-4E79-9327-65795FA293D3}">
      <dgm:prSet/>
      <dgm:spPr/>
      <dgm:t>
        <a:bodyPr/>
        <a:lstStyle/>
        <a:p>
          <a:endParaRPr lang="es-ES" sz="1800" b="1"/>
        </a:p>
      </dgm:t>
    </dgm:pt>
    <dgm:pt modelId="{F8D4845B-FD14-400C-8BC3-C7617B0C6C0E}">
      <dgm:prSet phldrT="[Texto]" custT="1"/>
      <dgm:spPr>
        <a:xfrm>
          <a:off x="2727781" y="645246"/>
          <a:ext cx="2476962" cy="1486177"/>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s-ES" sz="1800" b="1" dirty="0">
              <a:latin typeface="Corbel" panose="020B0503020204020204"/>
              <a:ea typeface="+mn-ea"/>
              <a:cs typeface="+mn-cs"/>
            </a:rPr>
            <a:t>Establecer un Sistema Institucional de Archivos y realizar los procesos de GD</a:t>
          </a:r>
        </a:p>
      </dgm:t>
    </dgm:pt>
    <dgm:pt modelId="{58838671-1274-4213-A32D-CF718D0DA10D}" type="parTrans" cxnId="{61BFA342-9B0E-407C-A8F9-EDAF62D1CAB9}">
      <dgm:prSet/>
      <dgm:spPr/>
      <dgm:t>
        <a:bodyPr/>
        <a:lstStyle/>
        <a:p>
          <a:endParaRPr lang="es-ES" sz="1800" b="1"/>
        </a:p>
      </dgm:t>
    </dgm:pt>
    <dgm:pt modelId="{49A50CA0-AB8C-4EAC-87D6-4A220BEA6E58}" type="sibTrans" cxnId="{61BFA342-9B0E-407C-A8F9-EDAF62D1CAB9}">
      <dgm:prSet/>
      <dgm:spPr/>
      <dgm:t>
        <a:bodyPr/>
        <a:lstStyle/>
        <a:p>
          <a:endParaRPr lang="es-ES" sz="1800" b="1"/>
        </a:p>
      </dgm:t>
    </dgm:pt>
    <dgm:pt modelId="{FDAFC1F6-24FD-452C-A6FE-D355BA98C99D}">
      <dgm:prSet phldrT="[Texto]" custT="1"/>
      <dgm:spPr>
        <a:xfrm>
          <a:off x="8177099" y="645246"/>
          <a:ext cx="2476962" cy="1486177"/>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s-ES" sz="1800" b="1" dirty="0">
              <a:latin typeface="Corbel" panose="020B0503020204020204"/>
              <a:ea typeface="+mn-ea"/>
              <a:cs typeface="+mn-cs"/>
            </a:rPr>
            <a:t>Conformar un Grupo Interdisciplinario para coadyuvar  en la valoración documental</a:t>
          </a:r>
        </a:p>
        <a:p>
          <a:pPr>
            <a:buNone/>
          </a:pPr>
          <a:r>
            <a:rPr lang="es-ES" sz="1800" b="1" dirty="0">
              <a:latin typeface="Corbel" panose="020B0503020204020204"/>
              <a:ea typeface="+mn-ea"/>
              <a:cs typeface="+mn-cs"/>
            </a:rPr>
            <a:t>Art.50</a:t>
          </a:r>
        </a:p>
      </dgm:t>
    </dgm:pt>
    <dgm:pt modelId="{432BC978-449F-4C5B-BD34-D7FA97F30A7C}" type="parTrans" cxnId="{C379CAB7-CE65-471D-A192-36F08E444442}">
      <dgm:prSet/>
      <dgm:spPr/>
      <dgm:t>
        <a:bodyPr/>
        <a:lstStyle/>
        <a:p>
          <a:endParaRPr lang="es-ES" sz="1800" b="1"/>
        </a:p>
      </dgm:t>
    </dgm:pt>
    <dgm:pt modelId="{FDC0CBC3-44ED-46BC-8D4A-BC8EEE10E7E7}" type="sibTrans" cxnId="{C379CAB7-CE65-471D-A192-36F08E444442}">
      <dgm:prSet/>
      <dgm:spPr/>
      <dgm:t>
        <a:bodyPr/>
        <a:lstStyle/>
        <a:p>
          <a:endParaRPr lang="es-ES" sz="1800" b="1"/>
        </a:p>
      </dgm:t>
    </dgm:pt>
    <dgm:pt modelId="{D8E1E859-57D5-44E4-8B4E-07E74B5606A4}">
      <dgm:prSet phldrT="[Texto]" custT="1"/>
      <dgm:spPr>
        <a:xfrm>
          <a:off x="5452440" y="645246"/>
          <a:ext cx="2476962" cy="1486177"/>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s-ES" sz="1800" b="1" dirty="0">
              <a:latin typeface="Corbel" panose="020B0503020204020204"/>
              <a:ea typeface="+mn-ea"/>
              <a:cs typeface="+mn-cs"/>
            </a:rPr>
            <a:t>Inscribir a sus archivos en el Registro Nacional</a:t>
          </a:r>
        </a:p>
      </dgm:t>
    </dgm:pt>
    <dgm:pt modelId="{87DA8F67-5174-482A-8870-BD9E5DD0BAA2}" type="parTrans" cxnId="{88380FB9-FEA6-4F3E-A469-01BD47138651}">
      <dgm:prSet/>
      <dgm:spPr/>
      <dgm:t>
        <a:bodyPr/>
        <a:lstStyle/>
        <a:p>
          <a:endParaRPr lang="es-ES" sz="1800" b="1"/>
        </a:p>
      </dgm:t>
    </dgm:pt>
    <dgm:pt modelId="{BC8B3844-6A04-4D32-828D-7572493D701A}" type="sibTrans" cxnId="{88380FB9-FEA6-4F3E-A469-01BD47138651}">
      <dgm:prSet/>
      <dgm:spPr/>
      <dgm:t>
        <a:bodyPr/>
        <a:lstStyle/>
        <a:p>
          <a:endParaRPr lang="es-ES" sz="1800" b="1"/>
        </a:p>
      </dgm:t>
    </dgm:pt>
    <dgm:pt modelId="{F83D760E-65C8-4ABD-9625-3F918A52BEB7}">
      <dgm:prSet phldrT="[Texto]" custT="1"/>
      <dgm:spPr>
        <a:xfrm>
          <a:off x="3122" y="2379120"/>
          <a:ext cx="2476962" cy="1486177"/>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s-ES" sz="1800" b="1" dirty="0">
              <a:latin typeface="Corbel" panose="020B0503020204020204"/>
              <a:ea typeface="+mn-ea"/>
              <a:cs typeface="+mn-cs"/>
            </a:rPr>
            <a:t>Destinar espacios, equipos e infraestructura para el funcionamiento de los archivos</a:t>
          </a:r>
        </a:p>
      </dgm:t>
    </dgm:pt>
    <dgm:pt modelId="{1BEB90CC-B867-4B7A-956D-DCDFD829A48C}" type="parTrans" cxnId="{25E64C70-D405-439B-A100-CAA59B66E0DB}">
      <dgm:prSet/>
      <dgm:spPr/>
      <dgm:t>
        <a:bodyPr/>
        <a:lstStyle/>
        <a:p>
          <a:endParaRPr lang="es-ES" sz="1800" b="1"/>
        </a:p>
      </dgm:t>
    </dgm:pt>
    <dgm:pt modelId="{C3DA51F0-2A8B-4910-B3B3-51A5024FFE0D}" type="sibTrans" cxnId="{25E64C70-D405-439B-A100-CAA59B66E0DB}">
      <dgm:prSet/>
      <dgm:spPr/>
      <dgm:t>
        <a:bodyPr/>
        <a:lstStyle/>
        <a:p>
          <a:endParaRPr lang="es-ES" sz="1800" b="1"/>
        </a:p>
      </dgm:t>
    </dgm:pt>
    <dgm:pt modelId="{01D948D6-B811-47BA-A5D8-B1BE349E1ADF}">
      <dgm:prSet phldrT="[Texto]" custT="1"/>
      <dgm:spPr>
        <a:xfrm>
          <a:off x="2727781" y="2379120"/>
          <a:ext cx="2476962" cy="1486177"/>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s-ES" sz="1800" b="1" dirty="0">
              <a:latin typeface="Corbel" panose="020B0503020204020204"/>
              <a:ea typeface="+mn-ea"/>
              <a:cs typeface="+mn-cs"/>
            </a:rPr>
            <a:t>Elaborar un Programa Anual en materia Archivística</a:t>
          </a:r>
        </a:p>
        <a:p>
          <a:pPr>
            <a:buNone/>
          </a:pPr>
          <a:r>
            <a:rPr lang="es-ES" sz="1800" b="1" dirty="0">
              <a:latin typeface="Corbel" panose="020B0503020204020204"/>
              <a:ea typeface="+mn-ea"/>
              <a:cs typeface="+mn-cs"/>
            </a:rPr>
            <a:t>Art. 50</a:t>
          </a:r>
        </a:p>
      </dgm:t>
    </dgm:pt>
    <dgm:pt modelId="{B8BA0CFC-86A6-4182-8842-F9FE6F0CFE3B}" type="parTrans" cxnId="{259C2C4C-37EA-499C-820B-61F851150934}">
      <dgm:prSet/>
      <dgm:spPr/>
      <dgm:t>
        <a:bodyPr/>
        <a:lstStyle/>
        <a:p>
          <a:endParaRPr lang="es-ES" sz="1800" b="1"/>
        </a:p>
      </dgm:t>
    </dgm:pt>
    <dgm:pt modelId="{FC1C71D0-8665-42FD-9022-967E7361073C}" type="sibTrans" cxnId="{259C2C4C-37EA-499C-820B-61F851150934}">
      <dgm:prSet/>
      <dgm:spPr/>
      <dgm:t>
        <a:bodyPr/>
        <a:lstStyle/>
        <a:p>
          <a:endParaRPr lang="es-ES" sz="1800" b="1"/>
        </a:p>
      </dgm:t>
    </dgm:pt>
    <dgm:pt modelId="{AA825717-9720-435F-B0CD-3D7B4F7E6E66}">
      <dgm:prSet phldrT="[Texto]" custT="1"/>
      <dgm:spPr>
        <a:xfrm>
          <a:off x="5452440" y="2379120"/>
          <a:ext cx="2476962" cy="1486177"/>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s-ES" sz="1600" b="1" dirty="0">
              <a:latin typeface="Corbel" panose="020B0503020204020204"/>
              <a:ea typeface="+mn-ea"/>
              <a:cs typeface="+mn-cs"/>
            </a:rPr>
            <a:t>Contar con instrumentos de control y consulta archivística,  guía de archivo e índices de expedientes reservados</a:t>
          </a:r>
        </a:p>
        <a:p>
          <a:pPr>
            <a:buNone/>
          </a:pPr>
          <a:r>
            <a:rPr lang="es-ES" sz="1600" b="1" dirty="0">
              <a:latin typeface="Corbel" panose="020B0503020204020204"/>
              <a:ea typeface="+mn-ea"/>
              <a:cs typeface="+mn-cs"/>
            </a:rPr>
            <a:t>Art. 13 y 14</a:t>
          </a:r>
        </a:p>
      </dgm:t>
    </dgm:pt>
    <dgm:pt modelId="{9D400A9C-7C16-4574-9F9B-EB3B8164996E}" type="parTrans" cxnId="{45E285D4-8EE2-4954-B92F-59A1D9D427C4}">
      <dgm:prSet/>
      <dgm:spPr/>
      <dgm:t>
        <a:bodyPr/>
        <a:lstStyle/>
        <a:p>
          <a:endParaRPr lang="es-ES" sz="1800" b="1"/>
        </a:p>
      </dgm:t>
    </dgm:pt>
    <dgm:pt modelId="{AB03DB4C-E293-46D3-9D93-F39BD7D83F97}" type="sibTrans" cxnId="{45E285D4-8EE2-4954-B92F-59A1D9D427C4}">
      <dgm:prSet/>
      <dgm:spPr/>
      <dgm:t>
        <a:bodyPr/>
        <a:lstStyle/>
        <a:p>
          <a:endParaRPr lang="es-ES" sz="1800" b="1"/>
        </a:p>
      </dgm:t>
    </dgm:pt>
    <dgm:pt modelId="{31E10477-D852-475F-8664-8E2B864AFED3}">
      <dgm:prSet phldrT="[Texto]" custT="1"/>
      <dgm:spPr>
        <a:xfrm>
          <a:off x="8177099" y="2379120"/>
          <a:ext cx="2476962" cy="1486177"/>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dgm:spPr>
      <dgm:t>
        <a:bodyPr/>
        <a:lstStyle/>
        <a:p>
          <a:pPr>
            <a:buNone/>
          </a:pPr>
          <a:r>
            <a:rPr lang="es-ES" sz="1800" b="1" dirty="0">
              <a:latin typeface="Corbel" panose="020B0503020204020204"/>
              <a:ea typeface="+mn-ea"/>
              <a:cs typeface="+mn-cs"/>
            </a:rPr>
            <a:t>Llevar a cabo la capacitación y profesionalización del personal de archivos</a:t>
          </a:r>
        </a:p>
        <a:p>
          <a:pPr>
            <a:buNone/>
          </a:pPr>
          <a:r>
            <a:rPr lang="es-ES" sz="1800" b="1" dirty="0">
              <a:latin typeface="Corbel" panose="020B0503020204020204"/>
              <a:ea typeface="+mn-ea"/>
              <a:cs typeface="+mn-cs"/>
            </a:rPr>
            <a:t>Art. 30, 31, 32</a:t>
          </a:r>
        </a:p>
      </dgm:t>
    </dgm:pt>
    <dgm:pt modelId="{FB468801-1B5B-4E9C-8B66-D5A5D25279D6}" type="parTrans" cxnId="{D5C38E87-12AF-4996-9D9D-829DCF5B5EB0}">
      <dgm:prSet/>
      <dgm:spPr/>
      <dgm:t>
        <a:bodyPr/>
        <a:lstStyle/>
        <a:p>
          <a:endParaRPr lang="es-ES" sz="1800" b="1"/>
        </a:p>
      </dgm:t>
    </dgm:pt>
    <dgm:pt modelId="{E7FAF939-063F-40A0-A71D-7362B11EE168}" type="sibTrans" cxnId="{D5C38E87-12AF-4996-9D9D-829DCF5B5EB0}">
      <dgm:prSet/>
      <dgm:spPr/>
      <dgm:t>
        <a:bodyPr/>
        <a:lstStyle/>
        <a:p>
          <a:endParaRPr lang="es-ES" sz="1800" b="1"/>
        </a:p>
      </dgm:t>
    </dgm:pt>
    <dgm:pt modelId="{5A81B35A-134F-40CF-8B09-519B885CBA81}" type="pres">
      <dgm:prSet presAssocID="{7B6DE24F-973B-4AF8-BD31-DB40AC4F2B06}" presName="diagram" presStyleCnt="0">
        <dgm:presLayoutVars>
          <dgm:dir/>
          <dgm:resizeHandles val="exact"/>
        </dgm:presLayoutVars>
      </dgm:prSet>
      <dgm:spPr/>
    </dgm:pt>
    <dgm:pt modelId="{B8E1C12E-987E-4189-B567-B1A237655A17}" type="pres">
      <dgm:prSet presAssocID="{2C11D909-F48E-404F-A339-47F06DED251D}" presName="node" presStyleLbl="node1" presStyleIdx="0" presStyleCnt="8">
        <dgm:presLayoutVars>
          <dgm:bulletEnabled val="1"/>
        </dgm:presLayoutVars>
      </dgm:prSet>
      <dgm:spPr/>
    </dgm:pt>
    <dgm:pt modelId="{7396E669-4D45-470F-B38B-07C4D620A4F4}" type="pres">
      <dgm:prSet presAssocID="{78EF8EF7-E478-48FD-A33F-A43B5B32780B}" presName="sibTrans" presStyleCnt="0"/>
      <dgm:spPr/>
    </dgm:pt>
    <dgm:pt modelId="{A71D82DD-08BE-4208-92F8-E22351BE1212}" type="pres">
      <dgm:prSet presAssocID="{F8D4845B-FD14-400C-8BC3-C7617B0C6C0E}" presName="node" presStyleLbl="node1" presStyleIdx="1" presStyleCnt="8">
        <dgm:presLayoutVars>
          <dgm:bulletEnabled val="1"/>
        </dgm:presLayoutVars>
      </dgm:prSet>
      <dgm:spPr/>
    </dgm:pt>
    <dgm:pt modelId="{332A96A4-CE58-47EB-9267-5DBE53433A57}" type="pres">
      <dgm:prSet presAssocID="{49A50CA0-AB8C-4EAC-87D6-4A220BEA6E58}" presName="sibTrans" presStyleCnt="0"/>
      <dgm:spPr/>
    </dgm:pt>
    <dgm:pt modelId="{87CF4615-9596-4DE9-9319-7B999AC3FAC9}" type="pres">
      <dgm:prSet presAssocID="{D8E1E859-57D5-44E4-8B4E-07E74B5606A4}" presName="node" presStyleLbl="node1" presStyleIdx="2" presStyleCnt="8">
        <dgm:presLayoutVars>
          <dgm:bulletEnabled val="1"/>
        </dgm:presLayoutVars>
      </dgm:prSet>
      <dgm:spPr/>
    </dgm:pt>
    <dgm:pt modelId="{E33C69BB-4DEB-490C-A3BA-DACFEDBBB826}" type="pres">
      <dgm:prSet presAssocID="{BC8B3844-6A04-4D32-828D-7572493D701A}" presName="sibTrans" presStyleCnt="0"/>
      <dgm:spPr/>
    </dgm:pt>
    <dgm:pt modelId="{1AB413CE-398E-42D5-890E-E145263CD180}" type="pres">
      <dgm:prSet presAssocID="{FDAFC1F6-24FD-452C-A6FE-D355BA98C99D}" presName="node" presStyleLbl="node1" presStyleIdx="3" presStyleCnt="8">
        <dgm:presLayoutVars>
          <dgm:bulletEnabled val="1"/>
        </dgm:presLayoutVars>
      </dgm:prSet>
      <dgm:spPr/>
    </dgm:pt>
    <dgm:pt modelId="{91B4A232-F4FD-4EC0-AE41-072F71AA58EE}" type="pres">
      <dgm:prSet presAssocID="{FDC0CBC3-44ED-46BC-8D4A-BC8EEE10E7E7}" presName="sibTrans" presStyleCnt="0"/>
      <dgm:spPr/>
    </dgm:pt>
    <dgm:pt modelId="{69FF516A-9F04-4655-8A5E-32849D766DD1}" type="pres">
      <dgm:prSet presAssocID="{F83D760E-65C8-4ABD-9625-3F918A52BEB7}" presName="node" presStyleLbl="node1" presStyleIdx="4" presStyleCnt="8">
        <dgm:presLayoutVars>
          <dgm:bulletEnabled val="1"/>
        </dgm:presLayoutVars>
      </dgm:prSet>
      <dgm:spPr/>
    </dgm:pt>
    <dgm:pt modelId="{57200F42-5B8C-4A56-BAD5-2C0F1D11A34F}" type="pres">
      <dgm:prSet presAssocID="{C3DA51F0-2A8B-4910-B3B3-51A5024FFE0D}" presName="sibTrans" presStyleCnt="0"/>
      <dgm:spPr/>
    </dgm:pt>
    <dgm:pt modelId="{45250071-7D7B-4DD5-A4C9-BBC4CE6711FA}" type="pres">
      <dgm:prSet presAssocID="{01D948D6-B811-47BA-A5D8-B1BE349E1ADF}" presName="node" presStyleLbl="node1" presStyleIdx="5" presStyleCnt="8">
        <dgm:presLayoutVars>
          <dgm:bulletEnabled val="1"/>
        </dgm:presLayoutVars>
      </dgm:prSet>
      <dgm:spPr/>
    </dgm:pt>
    <dgm:pt modelId="{799C0768-9E97-4B8D-881C-FB8E32E4CD0E}" type="pres">
      <dgm:prSet presAssocID="{FC1C71D0-8665-42FD-9022-967E7361073C}" presName="sibTrans" presStyleCnt="0"/>
      <dgm:spPr/>
    </dgm:pt>
    <dgm:pt modelId="{A5E1C620-8DAF-4AC4-B40F-A1F492D5328F}" type="pres">
      <dgm:prSet presAssocID="{AA825717-9720-435F-B0CD-3D7B4F7E6E66}" presName="node" presStyleLbl="node1" presStyleIdx="6" presStyleCnt="8">
        <dgm:presLayoutVars>
          <dgm:bulletEnabled val="1"/>
        </dgm:presLayoutVars>
      </dgm:prSet>
      <dgm:spPr/>
    </dgm:pt>
    <dgm:pt modelId="{AD9260E7-7245-4DC6-93AB-8E0DDF9E3133}" type="pres">
      <dgm:prSet presAssocID="{AB03DB4C-E293-46D3-9D93-F39BD7D83F97}" presName="sibTrans" presStyleCnt="0"/>
      <dgm:spPr/>
    </dgm:pt>
    <dgm:pt modelId="{C2176EFE-8FD5-489A-B086-933B877AB41E}" type="pres">
      <dgm:prSet presAssocID="{31E10477-D852-475F-8664-8E2B864AFED3}" presName="node" presStyleLbl="node1" presStyleIdx="7" presStyleCnt="8">
        <dgm:presLayoutVars>
          <dgm:bulletEnabled val="1"/>
        </dgm:presLayoutVars>
      </dgm:prSet>
      <dgm:spPr/>
    </dgm:pt>
  </dgm:ptLst>
  <dgm:cxnLst>
    <dgm:cxn modelId="{5E95D004-0B09-4A65-AA5C-F4AE27FA8814}" type="presOf" srcId="{FDAFC1F6-24FD-452C-A6FE-D355BA98C99D}" destId="{1AB413CE-398E-42D5-890E-E145263CD180}" srcOrd="0" destOrd="0" presId="urn:microsoft.com/office/officeart/2005/8/layout/default"/>
    <dgm:cxn modelId="{E935DF09-EF09-480C-A7CD-E183658E6D77}" type="presOf" srcId="{31E10477-D852-475F-8664-8E2B864AFED3}" destId="{C2176EFE-8FD5-489A-B086-933B877AB41E}" srcOrd="0" destOrd="0" presId="urn:microsoft.com/office/officeart/2005/8/layout/default"/>
    <dgm:cxn modelId="{F3337F17-F972-46DE-8EE7-E2B5BD394ACA}" type="presOf" srcId="{7B6DE24F-973B-4AF8-BD31-DB40AC4F2B06}" destId="{5A81B35A-134F-40CF-8B09-519B885CBA81}" srcOrd="0" destOrd="0" presId="urn:microsoft.com/office/officeart/2005/8/layout/default"/>
    <dgm:cxn modelId="{B9D6782D-9AC2-499C-AD0A-7A9C55DFBB10}" type="presOf" srcId="{2C11D909-F48E-404F-A339-47F06DED251D}" destId="{B8E1C12E-987E-4189-B567-B1A237655A17}" srcOrd="0" destOrd="0" presId="urn:microsoft.com/office/officeart/2005/8/layout/default"/>
    <dgm:cxn modelId="{4FB93F39-E2E7-4AC9-88DE-192DFF5A6390}" type="presOf" srcId="{01D948D6-B811-47BA-A5D8-B1BE349E1ADF}" destId="{45250071-7D7B-4DD5-A4C9-BBC4CE6711FA}" srcOrd="0" destOrd="0" presId="urn:microsoft.com/office/officeart/2005/8/layout/default"/>
    <dgm:cxn modelId="{61BFA342-9B0E-407C-A8F9-EDAF62D1CAB9}" srcId="{7B6DE24F-973B-4AF8-BD31-DB40AC4F2B06}" destId="{F8D4845B-FD14-400C-8BC3-C7617B0C6C0E}" srcOrd="1" destOrd="0" parTransId="{58838671-1274-4213-A32D-CF718D0DA10D}" sibTransId="{49A50CA0-AB8C-4EAC-87D6-4A220BEA6E58}"/>
    <dgm:cxn modelId="{259C2C4C-37EA-499C-820B-61F851150934}" srcId="{7B6DE24F-973B-4AF8-BD31-DB40AC4F2B06}" destId="{01D948D6-B811-47BA-A5D8-B1BE349E1ADF}" srcOrd="5" destOrd="0" parTransId="{B8BA0CFC-86A6-4182-8842-F9FE6F0CFE3B}" sibTransId="{FC1C71D0-8665-42FD-9022-967E7361073C}"/>
    <dgm:cxn modelId="{25E64C70-D405-439B-A100-CAA59B66E0DB}" srcId="{7B6DE24F-973B-4AF8-BD31-DB40AC4F2B06}" destId="{F83D760E-65C8-4ABD-9625-3F918A52BEB7}" srcOrd="4" destOrd="0" parTransId="{1BEB90CC-B867-4B7A-956D-DCDFD829A48C}" sibTransId="{C3DA51F0-2A8B-4910-B3B3-51A5024FFE0D}"/>
    <dgm:cxn modelId="{26AD9180-734C-4991-9D65-609AA56858BB}" type="presOf" srcId="{AA825717-9720-435F-B0CD-3D7B4F7E6E66}" destId="{A5E1C620-8DAF-4AC4-B40F-A1F492D5328F}" srcOrd="0" destOrd="0" presId="urn:microsoft.com/office/officeart/2005/8/layout/default"/>
    <dgm:cxn modelId="{D5C38E87-12AF-4996-9D9D-829DCF5B5EB0}" srcId="{7B6DE24F-973B-4AF8-BD31-DB40AC4F2B06}" destId="{31E10477-D852-475F-8664-8E2B864AFED3}" srcOrd="7" destOrd="0" parTransId="{FB468801-1B5B-4E9C-8B66-D5A5D25279D6}" sibTransId="{E7FAF939-063F-40A0-A71D-7362B11EE168}"/>
    <dgm:cxn modelId="{C379CAB7-CE65-471D-A192-36F08E444442}" srcId="{7B6DE24F-973B-4AF8-BD31-DB40AC4F2B06}" destId="{FDAFC1F6-24FD-452C-A6FE-D355BA98C99D}" srcOrd="3" destOrd="0" parTransId="{432BC978-449F-4C5B-BD34-D7FA97F30A7C}" sibTransId="{FDC0CBC3-44ED-46BC-8D4A-BC8EEE10E7E7}"/>
    <dgm:cxn modelId="{88380FB9-FEA6-4F3E-A469-01BD47138651}" srcId="{7B6DE24F-973B-4AF8-BD31-DB40AC4F2B06}" destId="{D8E1E859-57D5-44E4-8B4E-07E74B5606A4}" srcOrd="2" destOrd="0" parTransId="{87DA8F67-5174-482A-8870-BD9E5DD0BAA2}" sibTransId="{BC8B3844-6A04-4D32-828D-7572493D701A}"/>
    <dgm:cxn modelId="{1E6CBDD3-FC62-4C65-8071-65D58151F998}" type="presOf" srcId="{D8E1E859-57D5-44E4-8B4E-07E74B5606A4}" destId="{87CF4615-9596-4DE9-9319-7B999AC3FAC9}" srcOrd="0" destOrd="0" presId="urn:microsoft.com/office/officeart/2005/8/layout/default"/>
    <dgm:cxn modelId="{45E285D4-8EE2-4954-B92F-59A1D9D427C4}" srcId="{7B6DE24F-973B-4AF8-BD31-DB40AC4F2B06}" destId="{AA825717-9720-435F-B0CD-3D7B4F7E6E66}" srcOrd="6" destOrd="0" parTransId="{9D400A9C-7C16-4574-9F9B-EB3B8164996E}" sibTransId="{AB03DB4C-E293-46D3-9D93-F39BD7D83F97}"/>
    <dgm:cxn modelId="{56BFE6D7-B7F2-440D-B7FE-A4E9DA91B647}" type="presOf" srcId="{F8D4845B-FD14-400C-8BC3-C7617B0C6C0E}" destId="{A71D82DD-08BE-4208-92F8-E22351BE1212}" srcOrd="0" destOrd="0" presId="urn:microsoft.com/office/officeart/2005/8/layout/default"/>
    <dgm:cxn modelId="{3683C9DC-9C14-4E79-9327-65795FA293D3}" srcId="{7B6DE24F-973B-4AF8-BD31-DB40AC4F2B06}" destId="{2C11D909-F48E-404F-A339-47F06DED251D}" srcOrd="0" destOrd="0" parTransId="{D304AE1A-7547-4656-BE2E-F77D09FD4486}" sibTransId="{78EF8EF7-E478-48FD-A33F-A43B5B32780B}"/>
    <dgm:cxn modelId="{E56147E3-81BF-4B03-934D-2CBB095AA032}" type="presOf" srcId="{F83D760E-65C8-4ABD-9625-3F918A52BEB7}" destId="{69FF516A-9F04-4655-8A5E-32849D766DD1}" srcOrd="0" destOrd="0" presId="urn:microsoft.com/office/officeart/2005/8/layout/default"/>
    <dgm:cxn modelId="{0C7EDD19-8F82-4EDC-B286-0E57625ACACA}" type="presParOf" srcId="{5A81B35A-134F-40CF-8B09-519B885CBA81}" destId="{B8E1C12E-987E-4189-B567-B1A237655A17}" srcOrd="0" destOrd="0" presId="urn:microsoft.com/office/officeart/2005/8/layout/default"/>
    <dgm:cxn modelId="{4AB07B3E-98FC-4C28-B24C-D2BE2B583B7F}" type="presParOf" srcId="{5A81B35A-134F-40CF-8B09-519B885CBA81}" destId="{7396E669-4D45-470F-B38B-07C4D620A4F4}" srcOrd="1" destOrd="0" presId="urn:microsoft.com/office/officeart/2005/8/layout/default"/>
    <dgm:cxn modelId="{74EDAC39-B8C7-4A18-BB9A-76F8A43FFFE2}" type="presParOf" srcId="{5A81B35A-134F-40CF-8B09-519B885CBA81}" destId="{A71D82DD-08BE-4208-92F8-E22351BE1212}" srcOrd="2" destOrd="0" presId="urn:microsoft.com/office/officeart/2005/8/layout/default"/>
    <dgm:cxn modelId="{73B0F225-5693-495B-B152-2B1E6CE6A953}" type="presParOf" srcId="{5A81B35A-134F-40CF-8B09-519B885CBA81}" destId="{332A96A4-CE58-47EB-9267-5DBE53433A57}" srcOrd="3" destOrd="0" presId="urn:microsoft.com/office/officeart/2005/8/layout/default"/>
    <dgm:cxn modelId="{190F607A-FD5E-49F3-93A4-D6F6E5D3723E}" type="presParOf" srcId="{5A81B35A-134F-40CF-8B09-519B885CBA81}" destId="{87CF4615-9596-4DE9-9319-7B999AC3FAC9}" srcOrd="4" destOrd="0" presId="urn:microsoft.com/office/officeart/2005/8/layout/default"/>
    <dgm:cxn modelId="{048119DD-7AD8-4671-A654-1249432F098D}" type="presParOf" srcId="{5A81B35A-134F-40CF-8B09-519B885CBA81}" destId="{E33C69BB-4DEB-490C-A3BA-DACFEDBBB826}" srcOrd="5" destOrd="0" presId="urn:microsoft.com/office/officeart/2005/8/layout/default"/>
    <dgm:cxn modelId="{898B443A-3D30-49DD-B55C-C5253C6F2DC3}" type="presParOf" srcId="{5A81B35A-134F-40CF-8B09-519B885CBA81}" destId="{1AB413CE-398E-42D5-890E-E145263CD180}" srcOrd="6" destOrd="0" presId="urn:microsoft.com/office/officeart/2005/8/layout/default"/>
    <dgm:cxn modelId="{8E8B96F0-72B3-4825-BC96-1404F8A7744D}" type="presParOf" srcId="{5A81B35A-134F-40CF-8B09-519B885CBA81}" destId="{91B4A232-F4FD-4EC0-AE41-072F71AA58EE}" srcOrd="7" destOrd="0" presId="urn:microsoft.com/office/officeart/2005/8/layout/default"/>
    <dgm:cxn modelId="{E8138E59-BF09-4751-8463-4074B32F2A8C}" type="presParOf" srcId="{5A81B35A-134F-40CF-8B09-519B885CBA81}" destId="{69FF516A-9F04-4655-8A5E-32849D766DD1}" srcOrd="8" destOrd="0" presId="urn:microsoft.com/office/officeart/2005/8/layout/default"/>
    <dgm:cxn modelId="{F1C7E3B4-DCCB-4E64-BF33-E314487042DE}" type="presParOf" srcId="{5A81B35A-134F-40CF-8B09-519B885CBA81}" destId="{57200F42-5B8C-4A56-BAD5-2C0F1D11A34F}" srcOrd="9" destOrd="0" presId="urn:microsoft.com/office/officeart/2005/8/layout/default"/>
    <dgm:cxn modelId="{6AA798FA-7355-4B06-98DE-4A1DC0ABC982}" type="presParOf" srcId="{5A81B35A-134F-40CF-8B09-519B885CBA81}" destId="{45250071-7D7B-4DD5-A4C9-BBC4CE6711FA}" srcOrd="10" destOrd="0" presId="urn:microsoft.com/office/officeart/2005/8/layout/default"/>
    <dgm:cxn modelId="{75C1FBAB-5E43-4080-989D-ACAEC687147A}" type="presParOf" srcId="{5A81B35A-134F-40CF-8B09-519B885CBA81}" destId="{799C0768-9E97-4B8D-881C-FB8E32E4CD0E}" srcOrd="11" destOrd="0" presId="urn:microsoft.com/office/officeart/2005/8/layout/default"/>
    <dgm:cxn modelId="{35D47891-76B4-4A13-A9EB-F64DBE651ED1}" type="presParOf" srcId="{5A81B35A-134F-40CF-8B09-519B885CBA81}" destId="{A5E1C620-8DAF-4AC4-B40F-A1F492D5328F}" srcOrd="12" destOrd="0" presId="urn:microsoft.com/office/officeart/2005/8/layout/default"/>
    <dgm:cxn modelId="{AFFDEDAE-9C97-4281-A0AB-B05FB1D56765}" type="presParOf" srcId="{5A81B35A-134F-40CF-8B09-519B885CBA81}" destId="{AD9260E7-7245-4DC6-93AB-8E0DDF9E3133}" srcOrd="13" destOrd="0" presId="urn:microsoft.com/office/officeart/2005/8/layout/default"/>
    <dgm:cxn modelId="{36E936E2-F622-4766-8F1E-D599EACBFF29}" type="presParOf" srcId="{5A81B35A-134F-40CF-8B09-519B885CBA81}" destId="{C2176EFE-8FD5-489A-B086-933B877AB41E}"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E002E6-EA67-415F-947A-00BF9A5E451A}"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s-MX"/>
        </a:p>
      </dgm:t>
    </dgm:pt>
    <dgm:pt modelId="{E24762DC-79D6-4942-A857-284889FB6B87}">
      <dgm:prSet phldrT="[Texto]" custT="1"/>
      <dgm:spPr>
        <a:xfrm>
          <a:off x="1221978" y="2645"/>
          <a:ext cx="2706687" cy="1624012"/>
        </a:xfrm>
        <a:prstGeom prst="rect">
          <a:avLst/>
        </a:prstGeom>
        <a:gradFill rotWithShape="0">
          <a:gsLst>
            <a:gs pos="0">
              <a:srgbClr val="FB3A7E">
                <a:hueOff val="0"/>
                <a:satOff val="0"/>
                <a:lumOff val="0"/>
                <a:alphaOff val="0"/>
                <a:lumMod val="110000"/>
                <a:satMod val="105000"/>
                <a:tint val="67000"/>
              </a:srgbClr>
            </a:gs>
            <a:gs pos="50000">
              <a:srgbClr val="FB3A7E">
                <a:hueOff val="0"/>
                <a:satOff val="0"/>
                <a:lumOff val="0"/>
                <a:alphaOff val="0"/>
                <a:lumMod val="105000"/>
                <a:satMod val="103000"/>
                <a:tint val="73000"/>
              </a:srgbClr>
            </a:gs>
            <a:gs pos="100000">
              <a:srgbClr val="FB3A7E">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None/>
          </a:pPr>
          <a:r>
            <a:rPr lang="es-MX" sz="1600" dirty="0">
              <a:solidFill>
                <a:sysClr val="windowText" lastClr="000000"/>
              </a:solidFill>
              <a:latin typeface="+mn-lt"/>
              <a:ea typeface="+mn-ea"/>
              <a:cs typeface="Arial"/>
              <a:sym typeface="Arial"/>
            </a:rPr>
            <a:t>Asegurar la accesibilidad e inteligibilidad en el largo plazo</a:t>
          </a:r>
          <a:endParaRPr lang="es-MX" sz="1600" dirty="0">
            <a:solidFill>
              <a:sysClr val="windowText" lastClr="000000"/>
            </a:solidFill>
            <a:latin typeface="+mn-lt"/>
            <a:ea typeface="+mn-ea"/>
            <a:cs typeface="+mn-cs"/>
          </a:endParaRPr>
        </a:p>
      </dgm:t>
    </dgm:pt>
    <dgm:pt modelId="{7442344E-27EB-4871-8EC6-BFED8903FDE5}" type="parTrans" cxnId="{230D44DC-A223-45DF-AEBE-A5611247D2E4}">
      <dgm:prSet/>
      <dgm:spPr/>
      <dgm:t>
        <a:bodyPr/>
        <a:lstStyle/>
        <a:p>
          <a:endParaRPr lang="es-MX"/>
        </a:p>
      </dgm:t>
    </dgm:pt>
    <dgm:pt modelId="{4FB82D6E-45BA-4500-BEE9-AB663264A573}" type="sibTrans" cxnId="{230D44DC-A223-45DF-AEBE-A5611247D2E4}">
      <dgm:prSet/>
      <dgm:spPr/>
      <dgm:t>
        <a:bodyPr/>
        <a:lstStyle/>
        <a:p>
          <a:endParaRPr lang="es-MX"/>
        </a:p>
      </dgm:t>
    </dgm:pt>
    <dgm:pt modelId="{26E460D5-10B4-448D-9A50-2C4F534E4A6F}">
      <dgm:prSet phldrT="[Texto]" custT="1"/>
      <dgm:spPr>
        <a:xfrm>
          <a:off x="4199334" y="2645"/>
          <a:ext cx="2706687" cy="1624012"/>
        </a:xfrm>
        <a:prstGeom prst="rect">
          <a:avLst/>
        </a:prstGeom>
        <a:gradFill rotWithShape="0">
          <a:gsLst>
            <a:gs pos="0">
              <a:srgbClr val="FB3A7E">
                <a:hueOff val="-2989455"/>
                <a:satOff val="-5909"/>
                <a:lumOff val="1098"/>
                <a:alphaOff val="0"/>
                <a:lumMod val="110000"/>
                <a:satMod val="105000"/>
                <a:tint val="67000"/>
              </a:srgbClr>
            </a:gs>
            <a:gs pos="50000">
              <a:srgbClr val="FB3A7E">
                <a:hueOff val="-2989455"/>
                <a:satOff val="-5909"/>
                <a:lumOff val="1098"/>
                <a:alphaOff val="0"/>
                <a:lumMod val="105000"/>
                <a:satMod val="103000"/>
                <a:tint val="73000"/>
              </a:srgbClr>
            </a:gs>
            <a:gs pos="100000">
              <a:srgbClr val="FB3A7E">
                <a:hueOff val="-2989455"/>
                <a:satOff val="-5909"/>
                <a:lumOff val="1098"/>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Clr>
              <a:srgbClr val="000000"/>
            </a:buClr>
            <a:buFont typeface="+mj-lt"/>
            <a:buNone/>
          </a:pPr>
          <a:r>
            <a:rPr lang="es-MX" sz="1600" dirty="0">
              <a:solidFill>
                <a:sysClr val="windowText" lastClr="000000"/>
              </a:solidFill>
              <a:latin typeface="+mn-lt"/>
              <a:ea typeface="+mn-ea"/>
              <a:cs typeface="Arial"/>
              <a:sym typeface="Arial"/>
            </a:rPr>
            <a:t>Aplicar los instrumentos técnicos que correspondan a los soportes documentales;</a:t>
          </a:r>
          <a:endParaRPr lang="es-MX" sz="1600" dirty="0">
            <a:solidFill>
              <a:sysClr val="windowText" lastClr="000000"/>
            </a:solidFill>
            <a:latin typeface="+mn-lt"/>
            <a:ea typeface="+mn-ea"/>
            <a:cs typeface="+mn-cs"/>
          </a:endParaRPr>
        </a:p>
      </dgm:t>
    </dgm:pt>
    <dgm:pt modelId="{2ED50850-20DD-465D-9D82-5796D57FEDE7}" type="parTrans" cxnId="{7CDC7EDB-0439-46E5-88A5-6A5D315705FF}">
      <dgm:prSet/>
      <dgm:spPr/>
      <dgm:t>
        <a:bodyPr/>
        <a:lstStyle/>
        <a:p>
          <a:endParaRPr lang="es-MX"/>
        </a:p>
      </dgm:t>
    </dgm:pt>
    <dgm:pt modelId="{A40021F4-F7FB-4A91-A8C8-C8F63481C6C5}" type="sibTrans" cxnId="{7CDC7EDB-0439-46E5-88A5-6A5D315705FF}">
      <dgm:prSet/>
      <dgm:spPr/>
      <dgm:t>
        <a:bodyPr/>
        <a:lstStyle/>
        <a:p>
          <a:endParaRPr lang="es-MX"/>
        </a:p>
      </dgm:t>
    </dgm:pt>
    <dgm:pt modelId="{19951F67-B9B3-40EF-BDE5-334CA706A757}">
      <dgm:prSet phldrT="[Texto]" custT="1"/>
      <dgm:spPr>
        <a:xfrm>
          <a:off x="1221978" y="1897327"/>
          <a:ext cx="2706687" cy="1624012"/>
        </a:xfrm>
        <a:prstGeom prst="rect">
          <a:avLst/>
        </a:prstGeom>
        <a:gradFill rotWithShape="0">
          <a:gsLst>
            <a:gs pos="0">
              <a:srgbClr val="FB3A7E">
                <a:hueOff val="-5978910"/>
                <a:satOff val="-11819"/>
                <a:lumOff val="2196"/>
                <a:alphaOff val="0"/>
                <a:lumMod val="110000"/>
                <a:satMod val="105000"/>
                <a:tint val="67000"/>
              </a:srgbClr>
            </a:gs>
            <a:gs pos="50000">
              <a:srgbClr val="FB3A7E">
                <a:hueOff val="-5978910"/>
                <a:satOff val="-11819"/>
                <a:lumOff val="2196"/>
                <a:alphaOff val="0"/>
                <a:lumMod val="105000"/>
                <a:satMod val="103000"/>
                <a:tint val="73000"/>
              </a:srgbClr>
            </a:gs>
            <a:gs pos="100000">
              <a:srgbClr val="FB3A7E">
                <a:hueOff val="-5978910"/>
                <a:satOff val="-11819"/>
                <a:lumOff val="2196"/>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None/>
          </a:pPr>
          <a:r>
            <a:rPr lang="es-MX" sz="1300" dirty="0">
              <a:solidFill>
                <a:sysClr val="windowText" lastClr="000000"/>
              </a:solidFill>
              <a:latin typeface="+mn-lt"/>
              <a:ea typeface="+mn-ea"/>
              <a:cs typeface="Arial"/>
              <a:sym typeface="Arial"/>
            </a:rPr>
            <a:t>Preservar los datos que describen su contenido y estructura y su administración a través del tiempo, fomentando la generación, uso, reutilización y distribución de formatos abiertos</a:t>
          </a:r>
          <a:endParaRPr lang="es-MX" sz="1300" dirty="0">
            <a:solidFill>
              <a:sysClr val="windowText" lastClr="000000"/>
            </a:solidFill>
            <a:latin typeface="+mn-lt"/>
            <a:ea typeface="+mn-ea"/>
            <a:cs typeface="+mn-cs"/>
          </a:endParaRPr>
        </a:p>
      </dgm:t>
    </dgm:pt>
    <dgm:pt modelId="{31CE7A85-BD8F-4FF7-B5AE-B46BC13567B1}" type="parTrans" cxnId="{119DA26B-A2EE-4051-9F8A-11E9D4411CFC}">
      <dgm:prSet/>
      <dgm:spPr/>
      <dgm:t>
        <a:bodyPr/>
        <a:lstStyle/>
        <a:p>
          <a:endParaRPr lang="es-MX"/>
        </a:p>
      </dgm:t>
    </dgm:pt>
    <dgm:pt modelId="{5A7A1C4A-21DB-4208-90DD-451B5B5BBD5E}" type="sibTrans" cxnId="{119DA26B-A2EE-4051-9F8A-11E9D4411CFC}">
      <dgm:prSet/>
      <dgm:spPr/>
      <dgm:t>
        <a:bodyPr/>
        <a:lstStyle/>
        <a:p>
          <a:endParaRPr lang="es-MX"/>
        </a:p>
      </dgm:t>
    </dgm:pt>
    <dgm:pt modelId="{E1B52451-2DC5-4BB4-BA4D-29544AC0477C}">
      <dgm:prSet phldrT="[Texto]" custT="1"/>
      <dgm:spPr>
        <a:xfrm>
          <a:off x="4199334" y="1897327"/>
          <a:ext cx="2706687" cy="1624012"/>
        </a:xfrm>
        <a:prstGeom prst="rect">
          <a:avLst/>
        </a:prstGeom>
        <a:gradFill rotWithShape="0">
          <a:gsLst>
            <a:gs pos="0">
              <a:srgbClr val="FB3A7E">
                <a:hueOff val="-8968365"/>
                <a:satOff val="-17728"/>
                <a:lumOff val="3294"/>
                <a:alphaOff val="0"/>
                <a:lumMod val="110000"/>
                <a:satMod val="105000"/>
                <a:tint val="67000"/>
              </a:srgbClr>
            </a:gs>
            <a:gs pos="50000">
              <a:srgbClr val="FB3A7E">
                <a:hueOff val="-8968365"/>
                <a:satOff val="-17728"/>
                <a:lumOff val="3294"/>
                <a:alphaOff val="0"/>
                <a:lumMod val="105000"/>
                <a:satMod val="103000"/>
                <a:tint val="73000"/>
              </a:srgbClr>
            </a:gs>
            <a:gs pos="100000">
              <a:srgbClr val="FB3A7E">
                <a:hueOff val="-8968365"/>
                <a:satOff val="-17728"/>
                <a:lumOff val="3294"/>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Clr>
              <a:srgbClr val="000000"/>
            </a:buClr>
            <a:buFont typeface="+mj-lt"/>
            <a:buNone/>
          </a:pPr>
          <a:r>
            <a:rPr lang="es-MX" sz="1400" dirty="0">
              <a:solidFill>
                <a:sysClr val="windowText" lastClr="000000"/>
              </a:solidFill>
              <a:latin typeface="+mn-lt"/>
              <a:ea typeface="+mn-ea"/>
              <a:cs typeface="Arial"/>
              <a:sym typeface="Arial"/>
            </a:rPr>
            <a:t>Incorporar normas y medidas que garanticen su autenticidad, seguridad, integridad y disponibilidad, así como su control y administración</a:t>
          </a:r>
          <a:endParaRPr lang="es-MX" sz="1400" dirty="0">
            <a:solidFill>
              <a:sysClr val="windowText" lastClr="000000"/>
            </a:solidFill>
            <a:latin typeface="+mn-lt"/>
            <a:ea typeface="+mn-ea"/>
            <a:cs typeface="+mn-cs"/>
          </a:endParaRPr>
        </a:p>
      </dgm:t>
    </dgm:pt>
    <dgm:pt modelId="{C586A94B-11A2-4B27-8018-E88FB29F3BC3}" type="parTrans" cxnId="{EA27D79C-F719-4B51-A2F2-C62B4A568741}">
      <dgm:prSet/>
      <dgm:spPr/>
      <dgm:t>
        <a:bodyPr/>
        <a:lstStyle/>
        <a:p>
          <a:endParaRPr lang="es-MX"/>
        </a:p>
      </dgm:t>
    </dgm:pt>
    <dgm:pt modelId="{1AA6309A-8F33-45F5-9618-F9847E5031FF}" type="sibTrans" cxnId="{EA27D79C-F719-4B51-A2F2-C62B4A568741}">
      <dgm:prSet/>
      <dgm:spPr/>
      <dgm:t>
        <a:bodyPr/>
        <a:lstStyle/>
        <a:p>
          <a:endParaRPr lang="es-MX"/>
        </a:p>
      </dgm:t>
    </dgm:pt>
    <dgm:pt modelId="{1A7DA20F-B964-412A-AE22-902847D497D1}">
      <dgm:prSet phldrT="[Texto]" custT="1"/>
      <dgm:spPr>
        <a:xfrm>
          <a:off x="1221978" y="3792008"/>
          <a:ext cx="2706687" cy="1624012"/>
        </a:xfrm>
        <a:prstGeom prst="rect">
          <a:avLst/>
        </a:prstGeom>
        <a:gradFill rotWithShape="0">
          <a:gsLst>
            <a:gs pos="0">
              <a:srgbClr val="FB3A7E">
                <a:hueOff val="-11957820"/>
                <a:satOff val="-23638"/>
                <a:lumOff val="4392"/>
                <a:alphaOff val="0"/>
                <a:lumMod val="110000"/>
                <a:satMod val="105000"/>
                <a:tint val="67000"/>
              </a:srgbClr>
            </a:gs>
            <a:gs pos="50000">
              <a:srgbClr val="FB3A7E">
                <a:hueOff val="-11957820"/>
                <a:satOff val="-23638"/>
                <a:lumOff val="4392"/>
                <a:alphaOff val="0"/>
                <a:lumMod val="105000"/>
                <a:satMod val="103000"/>
                <a:tint val="73000"/>
              </a:srgbClr>
            </a:gs>
            <a:gs pos="100000">
              <a:srgbClr val="FB3A7E">
                <a:hueOff val="-11957820"/>
                <a:satOff val="-23638"/>
                <a:lumOff val="4392"/>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None/>
          </a:pPr>
          <a:r>
            <a:rPr lang="es-MX" sz="1400" dirty="0">
              <a:solidFill>
                <a:sysClr val="windowText" lastClr="000000"/>
              </a:solidFill>
              <a:latin typeface="+mn-lt"/>
              <a:ea typeface="+mn-ea"/>
              <a:cs typeface="Arial"/>
              <a:sym typeface="Arial"/>
            </a:rPr>
            <a:t>Establecer procedimientos para registrar la trazabilidad de las acciones de actualización, respaldo o cualquier otro proceso que afecte su contenido.</a:t>
          </a:r>
          <a:endParaRPr lang="es-MX" sz="1400" dirty="0">
            <a:solidFill>
              <a:sysClr val="windowText" lastClr="000000"/>
            </a:solidFill>
            <a:latin typeface="+mn-lt"/>
            <a:ea typeface="+mn-ea"/>
            <a:cs typeface="+mn-cs"/>
          </a:endParaRPr>
        </a:p>
      </dgm:t>
    </dgm:pt>
    <dgm:pt modelId="{96B8F42D-E5A7-47A1-B202-B0052598599C}" type="parTrans" cxnId="{C1E1B3CC-F8EB-48A1-9952-C91B14EFBA8E}">
      <dgm:prSet/>
      <dgm:spPr/>
      <dgm:t>
        <a:bodyPr/>
        <a:lstStyle/>
        <a:p>
          <a:endParaRPr lang="es-MX"/>
        </a:p>
      </dgm:t>
    </dgm:pt>
    <dgm:pt modelId="{208DEF16-C45F-487E-B526-4CD811FCB169}" type="sibTrans" cxnId="{C1E1B3CC-F8EB-48A1-9952-C91B14EFBA8E}">
      <dgm:prSet/>
      <dgm:spPr/>
      <dgm:t>
        <a:bodyPr/>
        <a:lstStyle/>
        <a:p>
          <a:endParaRPr lang="es-MX"/>
        </a:p>
      </dgm:t>
    </dgm:pt>
    <dgm:pt modelId="{551DC8D6-88A9-4901-9520-E060C2D4187A}">
      <dgm:prSet phldrT="[Texto]" custT="1"/>
      <dgm:spPr>
        <a:xfrm>
          <a:off x="4199334" y="3792008"/>
          <a:ext cx="2706687" cy="1624012"/>
        </a:xfrm>
        <a:prstGeom prst="rect">
          <a:avLst/>
        </a:prstGeom>
        <a:gradFill rotWithShape="0">
          <a:gsLst>
            <a:gs pos="0">
              <a:srgbClr val="FB3A7E">
                <a:hueOff val="-14947275"/>
                <a:satOff val="-29547"/>
                <a:lumOff val="5490"/>
                <a:alphaOff val="0"/>
                <a:lumMod val="110000"/>
                <a:satMod val="105000"/>
                <a:tint val="67000"/>
              </a:srgbClr>
            </a:gs>
            <a:gs pos="50000">
              <a:srgbClr val="FB3A7E">
                <a:hueOff val="-14947275"/>
                <a:satOff val="-29547"/>
                <a:lumOff val="5490"/>
                <a:alphaOff val="0"/>
                <a:lumMod val="105000"/>
                <a:satMod val="103000"/>
                <a:tint val="73000"/>
              </a:srgbClr>
            </a:gs>
            <a:gs pos="100000">
              <a:srgbClr val="FB3A7E">
                <a:hueOff val="-14947275"/>
                <a:satOff val="-29547"/>
                <a:lumOff val="5490"/>
                <a:alphaOff val="0"/>
                <a:lumMod val="105000"/>
                <a:satMod val="109000"/>
                <a:tint val="81000"/>
              </a:srgbClr>
            </a:gs>
          </a:gsLst>
          <a:lin ang="5400000" scaled="0"/>
        </a:gradFill>
        <a:ln>
          <a:noFill/>
        </a:ln>
        <a:effectLst/>
        <a:scene3d>
          <a:camera prst="orthographicFront"/>
          <a:lightRig rig="flat" dir="t"/>
        </a:scene3d>
        <a:sp3d prstMaterial="dkEdge">
          <a:bevelT w="8200" h="38100"/>
        </a:sp3d>
      </dgm:spPr>
      <dgm:t>
        <a:bodyPr/>
        <a:lstStyle/>
        <a:p>
          <a:pPr>
            <a:buClr>
              <a:srgbClr val="000000"/>
            </a:buClr>
            <a:buFont typeface="+mj-lt"/>
            <a:buNone/>
          </a:pPr>
          <a:r>
            <a:rPr lang="es-MX" sz="1400" dirty="0">
              <a:solidFill>
                <a:sysClr val="windowText" lastClr="000000"/>
              </a:solidFill>
              <a:latin typeface="+mn-lt"/>
              <a:ea typeface="+mn-ea"/>
              <a:cs typeface="Arial"/>
              <a:sym typeface="Arial"/>
            </a:rPr>
            <a:t>Permitir adecuaciones y actualizaciones a los sistemas a que se refiere este artículo.</a:t>
          </a:r>
          <a:endParaRPr lang="es-MX" sz="1400" dirty="0">
            <a:solidFill>
              <a:sysClr val="windowText" lastClr="000000"/>
            </a:solidFill>
            <a:latin typeface="+mn-lt"/>
            <a:ea typeface="+mn-ea"/>
            <a:cs typeface="+mn-cs"/>
          </a:endParaRPr>
        </a:p>
      </dgm:t>
    </dgm:pt>
    <dgm:pt modelId="{08915F1C-B1B0-4A6F-896F-E11401423016}" type="parTrans" cxnId="{1A9602BB-4764-4ED4-A59C-6A59EBA03C87}">
      <dgm:prSet/>
      <dgm:spPr/>
      <dgm:t>
        <a:bodyPr/>
        <a:lstStyle/>
        <a:p>
          <a:endParaRPr lang="es-MX"/>
        </a:p>
      </dgm:t>
    </dgm:pt>
    <dgm:pt modelId="{78087793-061D-4E74-A80B-C2E37EA88281}" type="sibTrans" cxnId="{1A9602BB-4764-4ED4-A59C-6A59EBA03C87}">
      <dgm:prSet/>
      <dgm:spPr/>
      <dgm:t>
        <a:bodyPr/>
        <a:lstStyle/>
        <a:p>
          <a:endParaRPr lang="es-MX"/>
        </a:p>
      </dgm:t>
    </dgm:pt>
    <dgm:pt modelId="{44B49525-6B3D-4AAA-B2F1-469EFBBC8538}" type="pres">
      <dgm:prSet presAssocID="{6FE002E6-EA67-415F-947A-00BF9A5E451A}" presName="diagram" presStyleCnt="0">
        <dgm:presLayoutVars>
          <dgm:dir/>
          <dgm:resizeHandles val="exact"/>
        </dgm:presLayoutVars>
      </dgm:prSet>
      <dgm:spPr/>
    </dgm:pt>
    <dgm:pt modelId="{0859A625-BFD7-44ED-A426-591FB84E607C}" type="pres">
      <dgm:prSet presAssocID="{E24762DC-79D6-4942-A857-284889FB6B87}" presName="node" presStyleLbl="node1" presStyleIdx="0" presStyleCnt="6">
        <dgm:presLayoutVars>
          <dgm:bulletEnabled val="1"/>
        </dgm:presLayoutVars>
      </dgm:prSet>
      <dgm:spPr/>
    </dgm:pt>
    <dgm:pt modelId="{DB229368-B1D4-41B6-B097-130F785E9BE4}" type="pres">
      <dgm:prSet presAssocID="{4FB82D6E-45BA-4500-BEE9-AB663264A573}" presName="sibTrans" presStyleCnt="0"/>
      <dgm:spPr/>
    </dgm:pt>
    <dgm:pt modelId="{1D408C60-8361-469C-8DDD-D8CF780F4B0E}" type="pres">
      <dgm:prSet presAssocID="{26E460D5-10B4-448D-9A50-2C4F534E4A6F}" presName="node" presStyleLbl="node1" presStyleIdx="1" presStyleCnt="6">
        <dgm:presLayoutVars>
          <dgm:bulletEnabled val="1"/>
        </dgm:presLayoutVars>
      </dgm:prSet>
      <dgm:spPr/>
    </dgm:pt>
    <dgm:pt modelId="{3298FB08-8E23-4927-9BE1-8FE88681A672}" type="pres">
      <dgm:prSet presAssocID="{A40021F4-F7FB-4A91-A8C8-C8F63481C6C5}" presName="sibTrans" presStyleCnt="0"/>
      <dgm:spPr/>
    </dgm:pt>
    <dgm:pt modelId="{3924AD3C-F553-4C8C-9710-8AE31C15F12B}" type="pres">
      <dgm:prSet presAssocID="{19951F67-B9B3-40EF-BDE5-334CA706A757}" presName="node" presStyleLbl="node1" presStyleIdx="2" presStyleCnt="6">
        <dgm:presLayoutVars>
          <dgm:bulletEnabled val="1"/>
        </dgm:presLayoutVars>
      </dgm:prSet>
      <dgm:spPr/>
    </dgm:pt>
    <dgm:pt modelId="{311964F4-E95C-42E7-A757-4728DD2506E6}" type="pres">
      <dgm:prSet presAssocID="{5A7A1C4A-21DB-4208-90DD-451B5B5BBD5E}" presName="sibTrans" presStyleCnt="0"/>
      <dgm:spPr/>
    </dgm:pt>
    <dgm:pt modelId="{8ABBD8AC-9AD8-4FB5-B080-2D3D1EB334E2}" type="pres">
      <dgm:prSet presAssocID="{E1B52451-2DC5-4BB4-BA4D-29544AC0477C}" presName="node" presStyleLbl="node1" presStyleIdx="3" presStyleCnt="6">
        <dgm:presLayoutVars>
          <dgm:bulletEnabled val="1"/>
        </dgm:presLayoutVars>
      </dgm:prSet>
      <dgm:spPr/>
    </dgm:pt>
    <dgm:pt modelId="{0F09E568-1B82-4403-B727-A93954835F16}" type="pres">
      <dgm:prSet presAssocID="{1AA6309A-8F33-45F5-9618-F9847E5031FF}" presName="sibTrans" presStyleCnt="0"/>
      <dgm:spPr/>
    </dgm:pt>
    <dgm:pt modelId="{3FF9DD55-C740-437B-BC33-6C71770BB9CE}" type="pres">
      <dgm:prSet presAssocID="{1A7DA20F-B964-412A-AE22-902847D497D1}" presName="node" presStyleLbl="node1" presStyleIdx="4" presStyleCnt="6">
        <dgm:presLayoutVars>
          <dgm:bulletEnabled val="1"/>
        </dgm:presLayoutVars>
      </dgm:prSet>
      <dgm:spPr/>
    </dgm:pt>
    <dgm:pt modelId="{7C5EA94E-4F86-4D50-AA0F-CE7E63E3F5AC}" type="pres">
      <dgm:prSet presAssocID="{208DEF16-C45F-487E-B526-4CD811FCB169}" presName="sibTrans" presStyleCnt="0"/>
      <dgm:spPr/>
    </dgm:pt>
    <dgm:pt modelId="{2878C882-FFD6-4297-8551-41CF3532F868}" type="pres">
      <dgm:prSet presAssocID="{551DC8D6-88A9-4901-9520-E060C2D4187A}" presName="node" presStyleLbl="node1" presStyleIdx="5" presStyleCnt="6">
        <dgm:presLayoutVars>
          <dgm:bulletEnabled val="1"/>
        </dgm:presLayoutVars>
      </dgm:prSet>
      <dgm:spPr/>
    </dgm:pt>
  </dgm:ptLst>
  <dgm:cxnLst>
    <dgm:cxn modelId="{00CDFC0B-DC96-4E16-B942-CCC944B89091}" type="presOf" srcId="{E24762DC-79D6-4942-A857-284889FB6B87}" destId="{0859A625-BFD7-44ED-A426-591FB84E607C}" srcOrd="0" destOrd="0" presId="urn:microsoft.com/office/officeart/2005/8/layout/default"/>
    <dgm:cxn modelId="{9BD7C13D-0B40-48E2-BA43-3144A8D73EA8}" type="presOf" srcId="{6FE002E6-EA67-415F-947A-00BF9A5E451A}" destId="{44B49525-6B3D-4AAA-B2F1-469EFBBC8538}" srcOrd="0" destOrd="0" presId="urn:microsoft.com/office/officeart/2005/8/layout/default"/>
    <dgm:cxn modelId="{119DA26B-A2EE-4051-9F8A-11E9D4411CFC}" srcId="{6FE002E6-EA67-415F-947A-00BF9A5E451A}" destId="{19951F67-B9B3-40EF-BDE5-334CA706A757}" srcOrd="2" destOrd="0" parTransId="{31CE7A85-BD8F-4FF7-B5AE-B46BC13567B1}" sibTransId="{5A7A1C4A-21DB-4208-90DD-451B5B5BBD5E}"/>
    <dgm:cxn modelId="{352AFE6D-DAEA-464D-A7A1-1AFE2D639640}" type="presOf" srcId="{E1B52451-2DC5-4BB4-BA4D-29544AC0477C}" destId="{8ABBD8AC-9AD8-4FB5-B080-2D3D1EB334E2}" srcOrd="0" destOrd="0" presId="urn:microsoft.com/office/officeart/2005/8/layout/default"/>
    <dgm:cxn modelId="{EA27D79C-F719-4B51-A2F2-C62B4A568741}" srcId="{6FE002E6-EA67-415F-947A-00BF9A5E451A}" destId="{E1B52451-2DC5-4BB4-BA4D-29544AC0477C}" srcOrd="3" destOrd="0" parTransId="{C586A94B-11A2-4B27-8018-E88FB29F3BC3}" sibTransId="{1AA6309A-8F33-45F5-9618-F9847E5031FF}"/>
    <dgm:cxn modelId="{8501CDB1-3B45-465A-946D-4138BC70C837}" type="presOf" srcId="{551DC8D6-88A9-4901-9520-E060C2D4187A}" destId="{2878C882-FFD6-4297-8551-41CF3532F868}" srcOrd="0" destOrd="0" presId="urn:microsoft.com/office/officeart/2005/8/layout/default"/>
    <dgm:cxn modelId="{1A9602BB-4764-4ED4-A59C-6A59EBA03C87}" srcId="{6FE002E6-EA67-415F-947A-00BF9A5E451A}" destId="{551DC8D6-88A9-4901-9520-E060C2D4187A}" srcOrd="5" destOrd="0" parTransId="{08915F1C-B1B0-4A6F-896F-E11401423016}" sibTransId="{78087793-061D-4E74-A80B-C2E37EA88281}"/>
    <dgm:cxn modelId="{C1E1B3CC-F8EB-48A1-9952-C91B14EFBA8E}" srcId="{6FE002E6-EA67-415F-947A-00BF9A5E451A}" destId="{1A7DA20F-B964-412A-AE22-902847D497D1}" srcOrd="4" destOrd="0" parTransId="{96B8F42D-E5A7-47A1-B202-B0052598599C}" sibTransId="{208DEF16-C45F-487E-B526-4CD811FCB169}"/>
    <dgm:cxn modelId="{7CDC7EDB-0439-46E5-88A5-6A5D315705FF}" srcId="{6FE002E6-EA67-415F-947A-00BF9A5E451A}" destId="{26E460D5-10B4-448D-9A50-2C4F534E4A6F}" srcOrd="1" destOrd="0" parTransId="{2ED50850-20DD-465D-9D82-5796D57FEDE7}" sibTransId="{A40021F4-F7FB-4A91-A8C8-C8F63481C6C5}"/>
    <dgm:cxn modelId="{230D44DC-A223-45DF-AEBE-A5611247D2E4}" srcId="{6FE002E6-EA67-415F-947A-00BF9A5E451A}" destId="{E24762DC-79D6-4942-A857-284889FB6B87}" srcOrd="0" destOrd="0" parTransId="{7442344E-27EB-4871-8EC6-BFED8903FDE5}" sibTransId="{4FB82D6E-45BA-4500-BEE9-AB663264A573}"/>
    <dgm:cxn modelId="{6351D4EA-E563-44AD-ACAD-6A9E8E6CEA1C}" type="presOf" srcId="{19951F67-B9B3-40EF-BDE5-334CA706A757}" destId="{3924AD3C-F553-4C8C-9710-8AE31C15F12B}" srcOrd="0" destOrd="0" presId="urn:microsoft.com/office/officeart/2005/8/layout/default"/>
    <dgm:cxn modelId="{DEB4FFED-A967-406B-B0E4-F63B942B0DAC}" type="presOf" srcId="{26E460D5-10B4-448D-9A50-2C4F534E4A6F}" destId="{1D408C60-8361-469C-8DDD-D8CF780F4B0E}" srcOrd="0" destOrd="0" presId="urn:microsoft.com/office/officeart/2005/8/layout/default"/>
    <dgm:cxn modelId="{E3565DFE-0344-4040-87E6-07270F842C14}" type="presOf" srcId="{1A7DA20F-B964-412A-AE22-902847D497D1}" destId="{3FF9DD55-C740-437B-BC33-6C71770BB9CE}" srcOrd="0" destOrd="0" presId="urn:microsoft.com/office/officeart/2005/8/layout/default"/>
    <dgm:cxn modelId="{2747B704-6DF5-484F-8455-862648D7C7A3}" type="presParOf" srcId="{44B49525-6B3D-4AAA-B2F1-469EFBBC8538}" destId="{0859A625-BFD7-44ED-A426-591FB84E607C}" srcOrd="0" destOrd="0" presId="urn:microsoft.com/office/officeart/2005/8/layout/default"/>
    <dgm:cxn modelId="{90A04A80-4240-420C-A963-DE46B9DD20DA}" type="presParOf" srcId="{44B49525-6B3D-4AAA-B2F1-469EFBBC8538}" destId="{DB229368-B1D4-41B6-B097-130F785E9BE4}" srcOrd="1" destOrd="0" presId="urn:microsoft.com/office/officeart/2005/8/layout/default"/>
    <dgm:cxn modelId="{863E0AEA-B74F-4595-87A9-C5738E312506}" type="presParOf" srcId="{44B49525-6B3D-4AAA-B2F1-469EFBBC8538}" destId="{1D408C60-8361-469C-8DDD-D8CF780F4B0E}" srcOrd="2" destOrd="0" presId="urn:microsoft.com/office/officeart/2005/8/layout/default"/>
    <dgm:cxn modelId="{31855458-FBD2-44B3-A50E-CCB3DC8D9CCF}" type="presParOf" srcId="{44B49525-6B3D-4AAA-B2F1-469EFBBC8538}" destId="{3298FB08-8E23-4927-9BE1-8FE88681A672}" srcOrd="3" destOrd="0" presId="urn:microsoft.com/office/officeart/2005/8/layout/default"/>
    <dgm:cxn modelId="{FBBC3112-7856-43A8-BAD2-9E1874B7305B}" type="presParOf" srcId="{44B49525-6B3D-4AAA-B2F1-469EFBBC8538}" destId="{3924AD3C-F553-4C8C-9710-8AE31C15F12B}" srcOrd="4" destOrd="0" presId="urn:microsoft.com/office/officeart/2005/8/layout/default"/>
    <dgm:cxn modelId="{C415BE2C-58E0-44A0-9BC2-71151AA386DA}" type="presParOf" srcId="{44B49525-6B3D-4AAA-B2F1-469EFBBC8538}" destId="{311964F4-E95C-42E7-A757-4728DD2506E6}" srcOrd="5" destOrd="0" presId="urn:microsoft.com/office/officeart/2005/8/layout/default"/>
    <dgm:cxn modelId="{63D2CA28-43F1-4404-8F10-67CF1CA40CE3}" type="presParOf" srcId="{44B49525-6B3D-4AAA-B2F1-469EFBBC8538}" destId="{8ABBD8AC-9AD8-4FB5-B080-2D3D1EB334E2}" srcOrd="6" destOrd="0" presId="urn:microsoft.com/office/officeart/2005/8/layout/default"/>
    <dgm:cxn modelId="{F1258E0D-0920-4D3F-AD31-B2EF99A33D61}" type="presParOf" srcId="{44B49525-6B3D-4AAA-B2F1-469EFBBC8538}" destId="{0F09E568-1B82-4403-B727-A93954835F16}" srcOrd="7" destOrd="0" presId="urn:microsoft.com/office/officeart/2005/8/layout/default"/>
    <dgm:cxn modelId="{D61434BC-E723-48F2-84FD-97E1A24257FE}" type="presParOf" srcId="{44B49525-6B3D-4AAA-B2F1-469EFBBC8538}" destId="{3FF9DD55-C740-437B-BC33-6C71770BB9CE}" srcOrd="8" destOrd="0" presId="urn:microsoft.com/office/officeart/2005/8/layout/default"/>
    <dgm:cxn modelId="{4F56826D-52E7-4651-ACDD-F3FB7595AABD}" type="presParOf" srcId="{44B49525-6B3D-4AAA-B2F1-469EFBBC8538}" destId="{7C5EA94E-4F86-4D50-AA0F-CE7E63E3F5AC}" srcOrd="9" destOrd="0" presId="urn:microsoft.com/office/officeart/2005/8/layout/default"/>
    <dgm:cxn modelId="{ECBB2091-D400-4EB9-BBF4-AD757C3E4940}" type="presParOf" srcId="{44B49525-6B3D-4AAA-B2F1-469EFBBC8538}" destId="{2878C882-FFD6-4297-8551-41CF3532F868}"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C19B18-CCD5-42BD-9BB6-06ECBAAE36B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s-MX"/>
        </a:p>
      </dgm:t>
    </dgm:pt>
    <dgm:pt modelId="{7BE61FB8-E815-46E3-845B-07326DFD41DC}">
      <dgm:prSet phldrT="[Texto]"/>
      <dgm:spPr/>
      <dgm:t>
        <a:bodyPr/>
        <a:lstStyle/>
        <a:p>
          <a:r>
            <a:rPr lang="es-MX" dirty="0"/>
            <a:t>Ley General de Bienes Nacionales</a:t>
          </a:r>
        </a:p>
      </dgm:t>
    </dgm:pt>
    <dgm:pt modelId="{F8D37AB5-B6F7-469B-9A54-4B7FD3F3958C}" type="parTrans" cxnId="{BB8001FB-7DF8-4EB4-B217-FAFDFDFA6ED0}">
      <dgm:prSet/>
      <dgm:spPr/>
      <dgm:t>
        <a:bodyPr/>
        <a:lstStyle/>
        <a:p>
          <a:endParaRPr lang="es-MX"/>
        </a:p>
      </dgm:t>
    </dgm:pt>
    <dgm:pt modelId="{BEE75745-5F02-47F2-844F-FC44E0A66D89}" type="sibTrans" cxnId="{BB8001FB-7DF8-4EB4-B217-FAFDFDFA6ED0}">
      <dgm:prSet/>
      <dgm:spPr/>
      <dgm:t>
        <a:bodyPr/>
        <a:lstStyle/>
        <a:p>
          <a:endParaRPr lang="es-MX"/>
        </a:p>
      </dgm:t>
    </dgm:pt>
    <dgm:pt modelId="{6FED831E-8048-4A6A-A1C9-14D438C62A40}">
      <dgm:prSet phldrT="[Texto]"/>
      <dgm:spPr/>
      <dgm:t>
        <a:bodyPr/>
        <a:lstStyle/>
        <a:p>
          <a:r>
            <a:rPr lang="es-MX" b="1" dirty="0"/>
            <a:t>Bienes nacionales</a:t>
          </a:r>
        </a:p>
      </dgm:t>
    </dgm:pt>
    <dgm:pt modelId="{CD3F7EC9-6183-49C1-9496-196574053517}" type="parTrans" cxnId="{82068933-5984-4E7B-99DD-55AB47926EFE}">
      <dgm:prSet/>
      <dgm:spPr/>
      <dgm:t>
        <a:bodyPr/>
        <a:lstStyle/>
        <a:p>
          <a:endParaRPr lang="es-MX"/>
        </a:p>
      </dgm:t>
    </dgm:pt>
    <dgm:pt modelId="{6D4E25C9-7641-4E43-8BA9-39E91463E0B7}" type="sibTrans" cxnId="{82068933-5984-4E7B-99DD-55AB47926EFE}">
      <dgm:prSet/>
      <dgm:spPr/>
      <dgm:t>
        <a:bodyPr/>
        <a:lstStyle/>
        <a:p>
          <a:endParaRPr lang="es-MX"/>
        </a:p>
      </dgm:t>
    </dgm:pt>
    <dgm:pt modelId="{97577DAB-3CAC-4632-A255-514291751E60}">
      <dgm:prSet phldrT="[Texto]"/>
      <dgm:spPr/>
      <dgm:t>
        <a:bodyPr/>
        <a:lstStyle/>
        <a:p>
          <a:r>
            <a:rPr lang="es-MX" dirty="0"/>
            <a:t>Categoría: Bienes muebles</a:t>
          </a:r>
        </a:p>
      </dgm:t>
    </dgm:pt>
    <dgm:pt modelId="{26A65717-3A2A-4DCA-992A-0EECF8948EDF}" type="parTrans" cxnId="{35FAB9BD-31DE-4203-9E46-7A49788DEC0E}">
      <dgm:prSet/>
      <dgm:spPr/>
      <dgm:t>
        <a:bodyPr/>
        <a:lstStyle/>
        <a:p>
          <a:endParaRPr lang="es-MX"/>
        </a:p>
      </dgm:t>
    </dgm:pt>
    <dgm:pt modelId="{64128D23-A237-46A5-B643-916000BAE97C}" type="sibTrans" cxnId="{35FAB9BD-31DE-4203-9E46-7A49788DEC0E}">
      <dgm:prSet/>
      <dgm:spPr/>
      <dgm:t>
        <a:bodyPr/>
        <a:lstStyle/>
        <a:p>
          <a:endParaRPr lang="es-MX"/>
        </a:p>
      </dgm:t>
    </dgm:pt>
    <dgm:pt modelId="{103A12B3-32BD-42FF-9721-D20E3468B874}">
      <dgm:prSet phldrT="[Texto]"/>
      <dgm:spPr/>
      <dgm:t>
        <a:bodyPr/>
        <a:lstStyle/>
        <a:p>
          <a:r>
            <a:rPr lang="es-MX" dirty="0"/>
            <a:t>Ley Federal sobre Monumentos y Zonas Arqueológicos, Artísticos e Históricos</a:t>
          </a:r>
        </a:p>
      </dgm:t>
    </dgm:pt>
    <dgm:pt modelId="{32E100E9-C5D3-4AF4-B6CF-ACAC0FEBC0E3}" type="parTrans" cxnId="{D9135995-557F-4465-A356-17901DEBF534}">
      <dgm:prSet/>
      <dgm:spPr/>
      <dgm:t>
        <a:bodyPr/>
        <a:lstStyle/>
        <a:p>
          <a:endParaRPr lang="es-MX"/>
        </a:p>
      </dgm:t>
    </dgm:pt>
    <dgm:pt modelId="{2E6675ED-5A56-4EAD-AFD5-655EB8B26ABE}" type="sibTrans" cxnId="{D9135995-557F-4465-A356-17901DEBF534}">
      <dgm:prSet/>
      <dgm:spPr/>
      <dgm:t>
        <a:bodyPr/>
        <a:lstStyle/>
        <a:p>
          <a:endParaRPr lang="es-MX"/>
        </a:p>
      </dgm:t>
    </dgm:pt>
    <dgm:pt modelId="{EDDECB25-1368-43E4-AA9B-147F7E2DCA19}">
      <dgm:prSet phldrT="[Texto]"/>
      <dgm:spPr/>
      <dgm:t>
        <a:bodyPr/>
        <a:lstStyle/>
        <a:p>
          <a:r>
            <a:rPr lang="es-MX" b="1" dirty="0"/>
            <a:t>Monumentos históricos </a:t>
          </a:r>
        </a:p>
      </dgm:t>
    </dgm:pt>
    <dgm:pt modelId="{A96805DF-EE5F-46F7-BCF6-25E6FCD856B2}" type="parTrans" cxnId="{6D17C633-0414-4F64-B7A9-475860E27F1B}">
      <dgm:prSet/>
      <dgm:spPr/>
      <dgm:t>
        <a:bodyPr/>
        <a:lstStyle/>
        <a:p>
          <a:endParaRPr lang="es-MX"/>
        </a:p>
      </dgm:t>
    </dgm:pt>
    <dgm:pt modelId="{5123FBAD-F7F5-4DB5-8C54-E415745C9EB9}" type="sibTrans" cxnId="{6D17C633-0414-4F64-B7A9-475860E27F1B}">
      <dgm:prSet/>
      <dgm:spPr/>
      <dgm:t>
        <a:bodyPr/>
        <a:lstStyle/>
        <a:p>
          <a:endParaRPr lang="es-MX"/>
        </a:p>
      </dgm:t>
    </dgm:pt>
    <dgm:pt modelId="{933E8E96-F184-4E97-9895-EDA57425279C}">
      <dgm:prSet phldrT="[Texto]"/>
      <dgm:spPr/>
      <dgm:t>
        <a:bodyPr/>
        <a:lstStyle/>
        <a:p>
          <a:r>
            <a:rPr lang="es-MX" dirty="0"/>
            <a:t>Categoría: Bien patrimonial documental</a:t>
          </a:r>
        </a:p>
      </dgm:t>
    </dgm:pt>
    <dgm:pt modelId="{E2B0F93F-AE0B-42DE-A2C8-941406ADFDF2}" type="parTrans" cxnId="{F3A1CFB5-30C2-473B-B403-90B7CB066006}">
      <dgm:prSet/>
      <dgm:spPr/>
      <dgm:t>
        <a:bodyPr/>
        <a:lstStyle/>
        <a:p>
          <a:endParaRPr lang="es-MX"/>
        </a:p>
      </dgm:t>
    </dgm:pt>
    <dgm:pt modelId="{371624E6-18E8-4912-82C4-884A209134E5}" type="sibTrans" cxnId="{F3A1CFB5-30C2-473B-B403-90B7CB066006}">
      <dgm:prSet/>
      <dgm:spPr/>
      <dgm:t>
        <a:bodyPr/>
        <a:lstStyle/>
        <a:p>
          <a:endParaRPr lang="es-MX"/>
        </a:p>
      </dgm:t>
    </dgm:pt>
    <dgm:pt modelId="{58F8433A-009B-4E17-AA25-0581528C4637}" type="pres">
      <dgm:prSet presAssocID="{7FC19B18-CCD5-42BD-9BB6-06ECBAAE36BF}" presName="Name0" presStyleCnt="0">
        <dgm:presLayoutVars>
          <dgm:dir/>
          <dgm:animLvl val="lvl"/>
          <dgm:resizeHandles val="exact"/>
        </dgm:presLayoutVars>
      </dgm:prSet>
      <dgm:spPr/>
    </dgm:pt>
    <dgm:pt modelId="{5C5FE608-59F7-47D8-A21E-449A08146728}" type="pres">
      <dgm:prSet presAssocID="{7BE61FB8-E815-46E3-845B-07326DFD41DC}" presName="composite" presStyleCnt="0"/>
      <dgm:spPr/>
    </dgm:pt>
    <dgm:pt modelId="{D3CAB229-3918-405A-BFD2-C1FEFF874DDA}" type="pres">
      <dgm:prSet presAssocID="{7BE61FB8-E815-46E3-845B-07326DFD41DC}" presName="parTx" presStyleLbl="alignNode1" presStyleIdx="0" presStyleCnt="2">
        <dgm:presLayoutVars>
          <dgm:chMax val="0"/>
          <dgm:chPref val="0"/>
          <dgm:bulletEnabled val="1"/>
        </dgm:presLayoutVars>
      </dgm:prSet>
      <dgm:spPr/>
    </dgm:pt>
    <dgm:pt modelId="{00E2B16C-8882-4F2B-B56C-CB5226354E8A}" type="pres">
      <dgm:prSet presAssocID="{7BE61FB8-E815-46E3-845B-07326DFD41DC}" presName="desTx" presStyleLbl="alignAccFollowNode1" presStyleIdx="0" presStyleCnt="2" custLinFactNeighborX="840" custLinFactNeighborY="-306">
        <dgm:presLayoutVars>
          <dgm:bulletEnabled val="1"/>
        </dgm:presLayoutVars>
      </dgm:prSet>
      <dgm:spPr/>
    </dgm:pt>
    <dgm:pt modelId="{8E7A4DBB-F76D-44E5-AE36-EA49B266A0D1}" type="pres">
      <dgm:prSet presAssocID="{BEE75745-5F02-47F2-844F-FC44E0A66D89}" presName="space" presStyleCnt="0"/>
      <dgm:spPr/>
    </dgm:pt>
    <dgm:pt modelId="{82744BCF-29D9-4A90-A8A1-C21ED62DB868}" type="pres">
      <dgm:prSet presAssocID="{103A12B3-32BD-42FF-9721-D20E3468B874}" presName="composite" presStyleCnt="0"/>
      <dgm:spPr/>
    </dgm:pt>
    <dgm:pt modelId="{C433E2B6-A47B-49E0-B256-E8C955BC4630}" type="pres">
      <dgm:prSet presAssocID="{103A12B3-32BD-42FF-9721-D20E3468B874}" presName="parTx" presStyleLbl="alignNode1" presStyleIdx="1" presStyleCnt="2">
        <dgm:presLayoutVars>
          <dgm:chMax val="0"/>
          <dgm:chPref val="0"/>
          <dgm:bulletEnabled val="1"/>
        </dgm:presLayoutVars>
      </dgm:prSet>
      <dgm:spPr/>
    </dgm:pt>
    <dgm:pt modelId="{C9706EA5-AA26-4A2D-A820-0CC8CF9B9DD7}" type="pres">
      <dgm:prSet presAssocID="{103A12B3-32BD-42FF-9721-D20E3468B874}" presName="desTx" presStyleLbl="alignAccFollowNode1" presStyleIdx="1" presStyleCnt="2">
        <dgm:presLayoutVars>
          <dgm:bulletEnabled val="1"/>
        </dgm:presLayoutVars>
      </dgm:prSet>
      <dgm:spPr/>
    </dgm:pt>
  </dgm:ptLst>
  <dgm:cxnLst>
    <dgm:cxn modelId="{82068933-5984-4E7B-99DD-55AB47926EFE}" srcId="{7BE61FB8-E815-46E3-845B-07326DFD41DC}" destId="{6FED831E-8048-4A6A-A1C9-14D438C62A40}" srcOrd="0" destOrd="0" parTransId="{CD3F7EC9-6183-49C1-9496-196574053517}" sibTransId="{6D4E25C9-7641-4E43-8BA9-39E91463E0B7}"/>
    <dgm:cxn modelId="{6D17C633-0414-4F64-B7A9-475860E27F1B}" srcId="{103A12B3-32BD-42FF-9721-D20E3468B874}" destId="{EDDECB25-1368-43E4-AA9B-147F7E2DCA19}" srcOrd="0" destOrd="0" parTransId="{A96805DF-EE5F-46F7-BCF6-25E6FCD856B2}" sibTransId="{5123FBAD-F7F5-4DB5-8C54-E415745C9EB9}"/>
    <dgm:cxn modelId="{2FC84161-10AF-420A-99D6-251E6F6CF005}" type="presOf" srcId="{97577DAB-3CAC-4632-A255-514291751E60}" destId="{00E2B16C-8882-4F2B-B56C-CB5226354E8A}" srcOrd="0" destOrd="1" presId="urn:microsoft.com/office/officeart/2005/8/layout/hList1"/>
    <dgm:cxn modelId="{C8AD8353-B5AA-4CEE-8BF4-E2DF4636ABEB}" type="presOf" srcId="{EDDECB25-1368-43E4-AA9B-147F7E2DCA19}" destId="{C9706EA5-AA26-4A2D-A820-0CC8CF9B9DD7}" srcOrd="0" destOrd="0" presId="urn:microsoft.com/office/officeart/2005/8/layout/hList1"/>
    <dgm:cxn modelId="{D9135995-557F-4465-A356-17901DEBF534}" srcId="{7FC19B18-CCD5-42BD-9BB6-06ECBAAE36BF}" destId="{103A12B3-32BD-42FF-9721-D20E3468B874}" srcOrd="1" destOrd="0" parTransId="{32E100E9-C5D3-4AF4-B6CF-ACAC0FEBC0E3}" sibTransId="{2E6675ED-5A56-4EAD-AFD5-655EB8B26ABE}"/>
    <dgm:cxn modelId="{0FB1C397-6E53-441D-AE66-C7E229C27FE2}" type="presOf" srcId="{933E8E96-F184-4E97-9895-EDA57425279C}" destId="{C9706EA5-AA26-4A2D-A820-0CC8CF9B9DD7}" srcOrd="0" destOrd="1" presId="urn:microsoft.com/office/officeart/2005/8/layout/hList1"/>
    <dgm:cxn modelId="{805707A2-FFA9-48AA-AF2C-D5F4D3ED1E60}" type="presOf" srcId="{7FC19B18-CCD5-42BD-9BB6-06ECBAAE36BF}" destId="{58F8433A-009B-4E17-AA25-0581528C4637}" srcOrd="0" destOrd="0" presId="urn:microsoft.com/office/officeart/2005/8/layout/hList1"/>
    <dgm:cxn modelId="{F3A1CFB5-30C2-473B-B403-90B7CB066006}" srcId="{103A12B3-32BD-42FF-9721-D20E3468B874}" destId="{933E8E96-F184-4E97-9895-EDA57425279C}" srcOrd="1" destOrd="0" parTransId="{E2B0F93F-AE0B-42DE-A2C8-941406ADFDF2}" sibTransId="{371624E6-18E8-4912-82C4-884A209134E5}"/>
    <dgm:cxn modelId="{35FAB9BD-31DE-4203-9E46-7A49788DEC0E}" srcId="{7BE61FB8-E815-46E3-845B-07326DFD41DC}" destId="{97577DAB-3CAC-4632-A255-514291751E60}" srcOrd="1" destOrd="0" parTransId="{26A65717-3A2A-4DCA-992A-0EECF8948EDF}" sibTransId="{64128D23-A237-46A5-B643-916000BAE97C}"/>
    <dgm:cxn modelId="{6E14E3BF-BAC4-47A2-AD8B-12DB6BC28262}" type="presOf" srcId="{7BE61FB8-E815-46E3-845B-07326DFD41DC}" destId="{D3CAB229-3918-405A-BFD2-C1FEFF874DDA}" srcOrd="0" destOrd="0" presId="urn:microsoft.com/office/officeart/2005/8/layout/hList1"/>
    <dgm:cxn modelId="{DC817DD5-DBED-4FE2-B78B-2FADE051F697}" type="presOf" srcId="{103A12B3-32BD-42FF-9721-D20E3468B874}" destId="{C433E2B6-A47B-49E0-B256-E8C955BC4630}" srcOrd="0" destOrd="0" presId="urn:microsoft.com/office/officeart/2005/8/layout/hList1"/>
    <dgm:cxn modelId="{635DB5E4-8803-4BE7-B017-67CC739B8DD8}" type="presOf" srcId="{6FED831E-8048-4A6A-A1C9-14D438C62A40}" destId="{00E2B16C-8882-4F2B-B56C-CB5226354E8A}" srcOrd="0" destOrd="0" presId="urn:microsoft.com/office/officeart/2005/8/layout/hList1"/>
    <dgm:cxn modelId="{BB8001FB-7DF8-4EB4-B217-FAFDFDFA6ED0}" srcId="{7FC19B18-CCD5-42BD-9BB6-06ECBAAE36BF}" destId="{7BE61FB8-E815-46E3-845B-07326DFD41DC}" srcOrd="0" destOrd="0" parTransId="{F8D37AB5-B6F7-469B-9A54-4B7FD3F3958C}" sibTransId="{BEE75745-5F02-47F2-844F-FC44E0A66D89}"/>
    <dgm:cxn modelId="{275A6B1A-B7E6-4A8B-805A-FF9EB77356AF}" type="presParOf" srcId="{58F8433A-009B-4E17-AA25-0581528C4637}" destId="{5C5FE608-59F7-47D8-A21E-449A08146728}" srcOrd="0" destOrd="0" presId="urn:microsoft.com/office/officeart/2005/8/layout/hList1"/>
    <dgm:cxn modelId="{AA3A83B0-EFAC-4A22-AC00-74DE71FFA816}" type="presParOf" srcId="{5C5FE608-59F7-47D8-A21E-449A08146728}" destId="{D3CAB229-3918-405A-BFD2-C1FEFF874DDA}" srcOrd="0" destOrd="0" presId="urn:microsoft.com/office/officeart/2005/8/layout/hList1"/>
    <dgm:cxn modelId="{FD46AD0A-61DA-4657-B8EC-AB0564C8C818}" type="presParOf" srcId="{5C5FE608-59F7-47D8-A21E-449A08146728}" destId="{00E2B16C-8882-4F2B-B56C-CB5226354E8A}" srcOrd="1" destOrd="0" presId="urn:microsoft.com/office/officeart/2005/8/layout/hList1"/>
    <dgm:cxn modelId="{F8DAC022-8440-4536-9CAC-EDEE25AD67EF}" type="presParOf" srcId="{58F8433A-009B-4E17-AA25-0581528C4637}" destId="{8E7A4DBB-F76D-44E5-AE36-EA49B266A0D1}" srcOrd="1" destOrd="0" presId="urn:microsoft.com/office/officeart/2005/8/layout/hList1"/>
    <dgm:cxn modelId="{24F4BB42-F7A3-4E8A-B27A-E0F097BA9F03}" type="presParOf" srcId="{58F8433A-009B-4E17-AA25-0581528C4637}" destId="{82744BCF-29D9-4A90-A8A1-C21ED62DB868}" srcOrd="2" destOrd="0" presId="urn:microsoft.com/office/officeart/2005/8/layout/hList1"/>
    <dgm:cxn modelId="{C247CF4D-DC9A-442F-B29D-7A528C7EFE1C}" type="presParOf" srcId="{82744BCF-29D9-4A90-A8A1-C21ED62DB868}" destId="{C433E2B6-A47B-49E0-B256-E8C955BC4630}" srcOrd="0" destOrd="0" presId="urn:microsoft.com/office/officeart/2005/8/layout/hList1"/>
    <dgm:cxn modelId="{BD33AB2D-6894-48B4-898F-DE04B2D60E49}" type="presParOf" srcId="{82744BCF-29D9-4A90-A8A1-C21ED62DB868}" destId="{C9706EA5-AA26-4A2D-A820-0CC8CF9B9DD7}"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81EE26-4CF4-4C93-90C8-D66256173DF1}" type="doc">
      <dgm:prSet loTypeId="urn:microsoft.com/office/officeart/2005/8/layout/cycle6" loCatId="cycle" qsTypeId="urn:microsoft.com/office/officeart/2005/8/quickstyle/3d1" qsCatId="3D" csTypeId="urn:microsoft.com/office/officeart/2005/8/colors/colorful1" csCatId="colorful" phldr="1"/>
      <dgm:spPr/>
      <dgm:t>
        <a:bodyPr/>
        <a:lstStyle/>
        <a:p>
          <a:endParaRPr lang="es-ES"/>
        </a:p>
      </dgm:t>
    </dgm:pt>
    <dgm:pt modelId="{B034BCC9-688A-4744-822F-06A253646754}">
      <dgm:prSet phldrT="[Texto]"/>
      <dgm:spPr/>
      <dgm:t>
        <a:bodyPr/>
        <a:lstStyle/>
        <a:p>
          <a:r>
            <a:rPr lang="es-ES" dirty="0"/>
            <a:t>Sistema Nacional de Archivos</a:t>
          </a:r>
        </a:p>
      </dgm:t>
    </dgm:pt>
    <dgm:pt modelId="{9F61D735-741B-493F-8BBD-F5DC81C9A4B8}" type="parTrans" cxnId="{FFCF28E9-816E-4AD0-BCF9-C5DA18931781}">
      <dgm:prSet/>
      <dgm:spPr/>
      <dgm:t>
        <a:bodyPr/>
        <a:lstStyle/>
        <a:p>
          <a:endParaRPr lang="es-ES"/>
        </a:p>
      </dgm:t>
    </dgm:pt>
    <dgm:pt modelId="{0EA5A7FC-F8B5-4EF4-B528-B5CD4A766E73}" type="sibTrans" cxnId="{FFCF28E9-816E-4AD0-BCF9-C5DA18931781}">
      <dgm:prSet/>
      <dgm:spPr/>
      <dgm:t>
        <a:bodyPr/>
        <a:lstStyle/>
        <a:p>
          <a:endParaRPr lang="es-ES"/>
        </a:p>
      </dgm:t>
    </dgm:pt>
    <dgm:pt modelId="{69257153-2147-458A-BF6C-558F2720587E}">
      <dgm:prSet phldrT="[Texto]"/>
      <dgm:spPr/>
      <dgm:t>
        <a:bodyPr/>
        <a:lstStyle/>
        <a:p>
          <a:r>
            <a:rPr lang="es-ES" dirty="0"/>
            <a:t>Sistema Nacional Anticorrupción</a:t>
          </a:r>
        </a:p>
      </dgm:t>
    </dgm:pt>
    <dgm:pt modelId="{C1682D3D-9721-4D9A-B83D-A342AA76E557}" type="parTrans" cxnId="{2397B9B6-5621-42DA-89B6-C64E3C43A099}">
      <dgm:prSet/>
      <dgm:spPr/>
      <dgm:t>
        <a:bodyPr/>
        <a:lstStyle/>
        <a:p>
          <a:endParaRPr lang="es-ES"/>
        </a:p>
      </dgm:t>
    </dgm:pt>
    <dgm:pt modelId="{72CE10D2-E02A-4CD6-9B3E-75EA8397080A}" type="sibTrans" cxnId="{2397B9B6-5621-42DA-89B6-C64E3C43A099}">
      <dgm:prSet/>
      <dgm:spPr/>
      <dgm:t>
        <a:bodyPr/>
        <a:lstStyle/>
        <a:p>
          <a:endParaRPr lang="es-ES"/>
        </a:p>
      </dgm:t>
    </dgm:pt>
    <dgm:pt modelId="{C0770DD2-EBBD-4021-9165-5A616BF8BD37}">
      <dgm:prSet phldrT="[Texto]"/>
      <dgm:spPr/>
      <dgm:t>
        <a:bodyPr/>
        <a:lstStyle/>
        <a:p>
          <a:r>
            <a:rPr lang="es-ES" dirty="0"/>
            <a:t>Sistema Nacional de Transparencia</a:t>
          </a:r>
        </a:p>
      </dgm:t>
    </dgm:pt>
    <dgm:pt modelId="{3BB69BF6-370D-420A-BC90-727DEDF8C8DF}" type="parTrans" cxnId="{E93A39BD-30BD-40F1-9536-F99A50310EB2}">
      <dgm:prSet/>
      <dgm:spPr/>
      <dgm:t>
        <a:bodyPr/>
        <a:lstStyle/>
        <a:p>
          <a:endParaRPr lang="es-ES"/>
        </a:p>
      </dgm:t>
    </dgm:pt>
    <dgm:pt modelId="{3D3A2B47-5234-43C0-8787-82BA15B701B1}" type="sibTrans" cxnId="{E93A39BD-30BD-40F1-9536-F99A50310EB2}">
      <dgm:prSet/>
      <dgm:spPr/>
      <dgm:t>
        <a:bodyPr/>
        <a:lstStyle/>
        <a:p>
          <a:endParaRPr lang="es-ES"/>
        </a:p>
      </dgm:t>
    </dgm:pt>
    <dgm:pt modelId="{821FAA76-2914-4D19-A50F-9C441D663961}" type="pres">
      <dgm:prSet presAssocID="{9881EE26-4CF4-4C93-90C8-D66256173DF1}" presName="cycle" presStyleCnt="0">
        <dgm:presLayoutVars>
          <dgm:dir/>
          <dgm:resizeHandles val="exact"/>
        </dgm:presLayoutVars>
      </dgm:prSet>
      <dgm:spPr/>
    </dgm:pt>
    <dgm:pt modelId="{9BA5FBCC-9A26-4BC4-B39C-A68A5390AFCE}" type="pres">
      <dgm:prSet presAssocID="{B034BCC9-688A-4744-822F-06A253646754}" presName="node" presStyleLbl="node1" presStyleIdx="0" presStyleCnt="3">
        <dgm:presLayoutVars>
          <dgm:bulletEnabled val="1"/>
        </dgm:presLayoutVars>
      </dgm:prSet>
      <dgm:spPr/>
    </dgm:pt>
    <dgm:pt modelId="{FAAD50C1-1129-4AFE-949D-5F9D48DDE19B}" type="pres">
      <dgm:prSet presAssocID="{B034BCC9-688A-4744-822F-06A253646754}" presName="spNode" presStyleCnt="0"/>
      <dgm:spPr/>
    </dgm:pt>
    <dgm:pt modelId="{256B8EEF-7A1A-4042-BC92-6D8710A43058}" type="pres">
      <dgm:prSet presAssocID="{0EA5A7FC-F8B5-4EF4-B528-B5CD4A766E73}" presName="sibTrans" presStyleLbl="sibTrans1D1" presStyleIdx="0" presStyleCnt="3"/>
      <dgm:spPr/>
    </dgm:pt>
    <dgm:pt modelId="{A5EA680A-6CDA-4A62-8E78-BF8EBC69D74E}" type="pres">
      <dgm:prSet presAssocID="{69257153-2147-458A-BF6C-558F2720587E}" presName="node" presStyleLbl="node1" presStyleIdx="1" presStyleCnt="3">
        <dgm:presLayoutVars>
          <dgm:bulletEnabled val="1"/>
        </dgm:presLayoutVars>
      </dgm:prSet>
      <dgm:spPr/>
    </dgm:pt>
    <dgm:pt modelId="{1802FB72-031E-40A2-B7C8-561922344032}" type="pres">
      <dgm:prSet presAssocID="{69257153-2147-458A-BF6C-558F2720587E}" presName="spNode" presStyleCnt="0"/>
      <dgm:spPr/>
    </dgm:pt>
    <dgm:pt modelId="{4059128B-8864-4177-A45C-6248A95AE26C}" type="pres">
      <dgm:prSet presAssocID="{72CE10D2-E02A-4CD6-9B3E-75EA8397080A}" presName="sibTrans" presStyleLbl="sibTrans1D1" presStyleIdx="1" presStyleCnt="3"/>
      <dgm:spPr/>
    </dgm:pt>
    <dgm:pt modelId="{87957AB9-39CE-487B-9305-0DDDFA934B64}" type="pres">
      <dgm:prSet presAssocID="{C0770DD2-EBBD-4021-9165-5A616BF8BD37}" presName="node" presStyleLbl="node1" presStyleIdx="2" presStyleCnt="3">
        <dgm:presLayoutVars>
          <dgm:bulletEnabled val="1"/>
        </dgm:presLayoutVars>
      </dgm:prSet>
      <dgm:spPr/>
    </dgm:pt>
    <dgm:pt modelId="{D5C62C77-7EC9-4B8F-9070-8E33DC1A41C0}" type="pres">
      <dgm:prSet presAssocID="{C0770DD2-EBBD-4021-9165-5A616BF8BD37}" presName="spNode" presStyleCnt="0"/>
      <dgm:spPr/>
    </dgm:pt>
    <dgm:pt modelId="{829860C1-6D1F-42ED-BC26-3EBDF2135F86}" type="pres">
      <dgm:prSet presAssocID="{3D3A2B47-5234-43C0-8787-82BA15B701B1}" presName="sibTrans" presStyleLbl="sibTrans1D1" presStyleIdx="2" presStyleCnt="3"/>
      <dgm:spPr/>
    </dgm:pt>
  </dgm:ptLst>
  <dgm:cxnLst>
    <dgm:cxn modelId="{9BAB400B-1ADE-48F5-B9BC-A57B714BFCC4}" type="presOf" srcId="{9881EE26-4CF4-4C93-90C8-D66256173DF1}" destId="{821FAA76-2914-4D19-A50F-9C441D663961}" srcOrd="0" destOrd="0" presId="urn:microsoft.com/office/officeart/2005/8/layout/cycle6"/>
    <dgm:cxn modelId="{53E2F411-36F9-4092-B546-AC7A16EC6970}" type="presOf" srcId="{3D3A2B47-5234-43C0-8787-82BA15B701B1}" destId="{829860C1-6D1F-42ED-BC26-3EBDF2135F86}" srcOrd="0" destOrd="0" presId="urn:microsoft.com/office/officeart/2005/8/layout/cycle6"/>
    <dgm:cxn modelId="{9F528E36-0EE2-42DE-ACDD-60D62C65720D}" type="presOf" srcId="{C0770DD2-EBBD-4021-9165-5A616BF8BD37}" destId="{87957AB9-39CE-487B-9305-0DDDFA934B64}" srcOrd="0" destOrd="0" presId="urn:microsoft.com/office/officeart/2005/8/layout/cycle6"/>
    <dgm:cxn modelId="{CA340C38-6499-4D3E-B296-36927F100374}" type="presOf" srcId="{72CE10D2-E02A-4CD6-9B3E-75EA8397080A}" destId="{4059128B-8864-4177-A45C-6248A95AE26C}" srcOrd="0" destOrd="0" presId="urn:microsoft.com/office/officeart/2005/8/layout/cycle6"/>
    <dgm:cxn modelId="{1737EE41-D51A-4218-BEDB-2F778C30EBEE}" type="presOf" srcId="{69257153-2147-458A-BF6C-558F2720587E}" destId="{A5EA680A-6CDA-4A62-8E78-BF8EBC69D74E}" srcOrd="0" destOrd="0" presId="urn:microsoft.com/office/officeart/2005/8/layout/cycle6"/>
    <dgm:cxn modelId="{2ECFC8AB-B86C-42FC-9344-FC4EE1E9DA30}" type="presOf" srcId="{B034BCC9-688A-4744-822F-06A253646754}" destId="{9BA5FBCC-9A26-4BC4-B39C-A68A5390AFCE}" srcOrd="0" destOrd="0" presId="urn:microsoft.com/office/officeart/2005/8/layout/cycle6"/>
    <dgm:cxn modelId="{2397B9B6-5621-42DA-89B6-C64E3C43A099}" srcId="{9881EE26-4CF4-4C93-90C8-D66256173DF1}" destId="{69257153-2147-458A-BF6C-558F2720587E}" srcOrd="1" destOrd="0" parTransId="{C1682D3D-9721-4D9A-B83D-A342AA76E557}" sibTransId="{72CE10D2-E02A-4CD6-9B3E-75EA8397080A}"/>
    <dgm:cxn modelId="{E93A39BD-30BD-40F1-9536-F99A50310EB2}" srcId="{9881EE26-4CF4-4C93-90C8-D66256173DF1}" destId="{C0770DD2-EBBD-4021-9165-5A616BF8BD37}" srcOrd="2" destOrd="0" parTransId="{3BB69BF6-370D-420A-BC90-727DEDF8C8DF}" sibTransId="{3D3A2B47-5234-43C0-8787-82BA15B701B1}"/>
    <dgm:cxn modelId="{655698CC-F5A0-47AC-8F87-91B741463EB8}" type="presOf" srcId="{0EA5A7FC-F8B5-4EF4-B528-B5CD4A766E73}" destId="{256B8EEF-7A1A-4042-BC92-6D8710A43058}" srcOrd="0" destOrd="0" presId="urn:microsoft.com/office/officeart/2005/8/layout/cycle6"/>
    <dgm:cxn modelId="{FFCF28E9-816E-4AD0-BCF9-C5DA18931781}" srcId="{9881EE26-4CF4-4C93-90C8-D66256173DF1}" destId="{B034BCC9-688A-4744-822F-06A253646754}" srcOrd="0" destOrd="0" parTransId="{9F61D735-741B-493F-8BBD-F5DC81C9A4B8}" sibTransId="{0EA5A7FC-F8B5-4EF4-B528-B5CD4A766E73}"/>
    <dgm:cxn modelId="{9B95E436-74F3-45CF-A021-5F1006FF9FB0}" type="presParOf" srcId="{821FAA76-2914-4D19-A50F-9C441D663961}" destId="{9BA5FBCC-9A26-4BC4-B39C-A68A5390AFCE}" srcOrd="0" destOrd="0" presId="urn:microsoft.com/office/officeart/2005/8/layout/cycle6"/>
    <dgm:cxn modelId="{C972394F-6AFE-41E7-AA1F-7B07BE1A70EE}" type="presParOf" srcId="{821FAA76-2914-4D19-A50F-9C441D663961}" destId="{FAAD50C1-1129-4AFE-949D-5F9D48DDE19B}" srcOrd="1" destOrd="0" presId="urn:microsoft.com/office/officeart/2005/8/layout/cycle6"/>
    <dgm:cxn modelId="{096B2BFA-0748-4092-A031-D64E6892F3B4}" type="presParOf" srcId="{821FAA76-2914-4D19-A50F-9C441D663961}" destId="{256B8EEF-7A1A-4042-BC92-6D8710A43058}" srcOrd="2" destOrd="0" presId="urn:microsoft.com/office/officeart/2005/8/layout/cycle6"/>
    <dgm:cxn modelId="{59319E3C-EB69-444A-A402-47B8CE8477DD}" type="presParOf" srcId="{821FAA76-2914-4D19-A50F-9C441D663961}" destId="{A5EA680A-6CDA-4A62-8E78-BF8EBC69D74E}" srcOrd="3" destOrd="0" presId="urn:microsoft.com/office/officeart/2005/8/layout/cycle6"/>
    <dgm:cxn modelId="{67FF1DD5-976B-4FA6-BC3F-0F9952079746}" type="presParOf" srcId="{821FAA76-2914-4D19-A50F-9C441D663961}" destId="{1802FB72-031E-40A2-B7C8-561922344032}" srcOrd="4" destOrd="0" presId="urn:microsoft.com/office/officeart/2005/8/layout/cycle6"/>
    <dgm:cxn modelId="{7A68142E-A58B-445B-95CF-D65E5A2612EE}" type="presParOf" srcId="{821FAA76-2914-4D19-A50F-9C441D663961}" destId="{4059128B-8864-4177-A45C-6248A95AE26C}" srcOrd="5" destOrd="0" presId="urn:microsoft.com/office/officeart/2005/8/layout/cycle6"/>
    <dgm:cxn modelId="{61906931-8D95-45CA-8566-C3CFC96DECEB}" type="presParOf" srcId="{821FAA76-2914-4D19-A50F-9C441D663961}" destId="{87957AB9-39CE-487B-9305-0DDDFA934B64}" srcOrd="6" destOrd="0" presId="urn:microsoft.com/office/officeart/2005/8/layout/cycle6"/>
    <dgm:cxn modelId="{73F53B61-D20D-458D-9371-7527F205E3DD}" type="presParOf" srcId="{821FAA76-2914-4D19-A50F-9C441D663961}" destId="{D5C62C77-7EC9-4B8F-9070-8E33DC1A41C0}" srcOrd="7" destOrd="0" presId="urn:microsoft.com/office/officeart/2005/8/layout/cycle6"/>
    <dgm:cxn modelId="{5102A050-1AC8-481D-B2B7-C398E7E07CEB}" type="presParOf" srcId="{821FAA76-2914-4D19-A50F-9C441D663961}" destId="{829860C1-6D1F-42ED-BC26-3EBDF2135F86}" srcOrd="8"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81EE26-4CF4-4C93-90C8-D66256173DF1}" type="doc">
      <dgm:prSet loTypeId="urn:microsoft.com/office/officeart/2005/8/layout/cycle5" loCatId="cycle" qsTypeId="urn:microsoft.com/office/officeart/2005/8/quickstyle/3d1" qsCatId="3D" csTypeId="urn:microsoft.com/office/officeart/2005/8/colors/colorful1" csCatId="colorful" phldr="1"/>
      <dgm:spPr/>
      <dgm:t>
        <a:bodyPr/>
        <a:lstStyle/>
        <a:p>
          <a:endParaRPr lang="es-ES"/>
        </a:p>
      </dgm:t>
    </dgm:pt>
    <dgm:pt modelId="{B034BCC9-688A-4744-822F-06A253646754}">
      <dgm:prSet phldrT="[Texto]"/>
      <dgm:spPr/>
      <dgm:t>
        <a:bodyPr/>
        <a:lstStyle/>
        <a:p>
          <a:r>
            <a:rPr lang="es-ES" dirty="0"/>
            <a:t>Sistema Nacional de Archivos</a:t>
          </a:r>
        </a:p>
      </dgm:t>
    </dgm:pt>
    <dgm:pt modelId="{9F61D735-741B-493F-8BBD-F5DC81C9A4B8}" type="parTrans" cxnId="{FFCF28E9-816E-4AD0-BCF9-C5DA18931781}">
      <dgm:prSet/>
      <dgm:spPr/>
      <dgm:t>
        <a:bodyPr/>
        <a:lstStyle/>
        <a:p>
          <a:endParaRPr lang="es-ES"/>
        </a:p>
      </dgm:t>
    </dgm:pt>
    <dgm:pt modelId="{0EA5A7FC-F8B5-4EF4-B528-B5CD4A766E73}" type="sibTrans" cxnId="{FFCF28E9-816E-4AD0-BCF9-C5DA18931781}">
      <dgm:prSet/>
      <dgm:spPr/>
      <dgm:t>
        <a:bodyPr/>
        <a:lstStyle/>
        <a:p>
          <a:endParaRPr lang="es-ES"/>
        </a:p>
      </dgm:t>
    </dgm:pt>
    <dgm:pt modelId="{69257153-2147-458A-BF6C-558F2720587E}">
      <dgm:prSet phldrT="[Texto]"/>
      <dgm:spPr/>
      <dgm:t>
        <a:bodyPr/>
        <a:lstStyle/>
        <a:p>
          <a:r>
            <a:rPr lang="es-ES" dirty="0"/>
            <a:t>Sistema Nacional Anticorrupción</a:t>
          </a:r>
        </a:p>
      </dgm:t>
    </dgm:pt>
    <dgm:pt modelId="{C1682D3D-9721-4D9A-B83D-A342AA76E557}" type="parTrans" cxnId="{2397B9B6-5621-42DA-89B6-C64E3C43A099}">
      <dgm:prSet/>
      <dgm:spPr/>
      <dgm:t>
        <a:bodyPr/>
        <a:lstStyle/>
        <a:p>
          <a:endParaRPr lang="es-ES"/>
        </a:p>
      </dgm:t>
    </dgm:pt>
    <dgm:pt modelId="{72CE10D2-E02A-4CD6-9B3E-75EA8397080A}" type="sibTrans" cxnId="{2397B9B6-5621-42DA-89B6-C64E3C43A099}">
      <dgm:prSet/>
      <dgm:spPr/>
      <dgm:t>
        <a:bodyPr/>
        <a:lstStyle/>
        <a:p>
          <a:endParaRPr lang="es-ES"/>
        </a:p>
      </dgm:t>
    </dgm:pt>
    <dgm:pt modelId="{C0770DD2-EBBD-4021-9165-5A616BF8BD37}">
      <dgm:prSet phldrT="[Texto]"/>
      <dgm:spPr/>
      <dgm:t>
        <a:bodyPr/>
        <a:lstStyle/>
        <a:p>
          <a:r>
            <a:rPr lang="es-ES" dirty="0"/>
            <a:t>Sistema Nacional de Transparencia</a:t>
          </a:r>
        </a:p>
      </dgm:t>
    </dgm:pt>
    <dgm:pt modelId="{3BB69BF6-370D-420A-BC90-727DEDF8C8DF}" type="parTrans" cxnId="{E93A39BD-30BD-40F1-9536-F99A50310EB2}">
      <dgm:prSet/>
      <dgm:spPr/>
      <dgm:t>
        <a:bodyPr/>
        <a:lstStyle/>
        <a:p>
          <a:endParaRPr lang="es-ES"/>
        </a:p>
      </dgm:t>
    </dgm:pt>
    <dgm:pt modelId="{3D3A2B47-5234-43C0-8787-82BA15B701B1}" type="sibTrans" cxnId="{E93A39BD-30BD-40F1-9536-F99A50310EB2}">
      <dgm:prSet/>
      <dgm:spPr/>
      <dgm:t>
        <a:bodyPr/>
        <a:lstStyle/>
        <a:p>
          <a:endParaRPr lang="es-ES"/>
        </a:p>
      </dgm:t>
    </dgm:pt>
    <dgm:pt modelId="{25567614-A3CC-4B59-A325-58241CB2BFFB}" type="pres">
      <dgm:prSet presAssocID="{9881EE26-4CF4-4C93-90C8-D66256173DF1}" presName="cycle" presStyleCnt="0">
        <dgm:presLayoutVars>
          <dgm:dir/>
          <dgm:resizeHandles val="exact"/>
        </dgm:presLayoutVars>
      </dgm:prSet>
      <dgm:spPr/>
    </dgm:pt>
    <dgm:pt modelId="{D3C6D004-8029-44D9-8E84-DAF65187F0EC}" type="pres">
      <dgm:prSet presAssocID="{B034BCC9-688A-4744-822F-06A253646754}" presName="node" presStyleLbl="node1" presStyleIdx="0" presStyleCnt="3">
        <dgm:presLayoutVars>
          <dgm:bulletEnabled val="1"/>
        </dgm:presLayoutVars>
      </dgm:prSet>
      <dgm:spPr/>
    </dgm:pt>
    <dgm:pt modelId="{3D52D6C0-E2A7-4C89-B326-8E7DAB307567}" type="pres">
      <dgm:prSet presAssocID="{B034BCC9-688A-4744-822F-06A253646754}" presName="spNode" presStyleCnt="0"/>
      <dgm:spPr/>
    </dgm:pt>
    <dgm:pt modelId="{76A5B661-64A4-43C9-82E1-F21ACA0C931A}" type="pres">
      <dgm:prSet presAssocID="{0EA5A7FC-F8B5-4EF4-B528-B5CD4A766E73}" presName="sibTrans" presStyleLbl="sibTrans1D1" presStyleIdx="0" presStyleCnt="3"/>
      <dgm:spPr/>
    </dgm:pt>
    <dgm:pt modelId="{CEA37BB5-388B-4069-BC42-5FEFB2ADC699}" type="pres">
      <dgm:prSet presAssocID="{69257153-2147-458A-BF6C-558F2720587E}" presName="node" presStyleLbl="node1" presStyleIdx="1" presStyleCnt="3">
        <dgm:presLayoutVars>
          <dgm:bulletEnabled val="1"/>
        </dgm:presLayoutVars>
      </dgm:prSet>
      <dgm:spPr/>
    </dgm:pt>
    <dgm:pt modelId="{029F1B61-78FC-4FEF-9DC2-E4A402C01317}" type="pres">
      <dgm:prSet presAssocID="{69257153-2147-458A-BF6C-558F2720587E}" presName="spNode" presStyleCnt="0"/>
      <dgm:spPr/>
    </dgm:pt>
    <dgm:pt modelId="{A2D4AF96-A9AD-4B2A-8E1E-48FF5458816E}" type="pres">
      <dgm:prSet presAssocID="{72CE10D2-E02A-4CD6-9B3E-75EA8397080A}" presName="sibTrans" presStyleLbl="sibTrans1D1" presStyleIdx="1" presStyleCnt="3"/>
      <dgm:spPr/>
    </dgm:pt>
    <dgm:pt modelId="{FA0A9F4F-E625-40D3-925F-9C30A2D38DEC}" type="pres">
      <dgm:prSet presAssocID="{C0770DD2-EBBD-4021-9165-5A616BF8BD37}" presName="node" presStyleLbl="node1" presStyleIdx="2" presStyleCnt="3">
        <dgm:presLayoutVars>
          <dgm:bulletEnabled val="1"/>
        </dgm:presLayoutVars>
      </dgm:prSet>
      <dgm:spPr/>
    </dgm:pt>
    <dgm:pt modelId="{780060A5-649A-427B-876C-9AB7103CE7C8}" type="pres">
      <dgm:prSet presAssocID="{C0770DD2-EBBD-4021-9165-5A616BF8BD37}" presName="spNode" presStyleCnt="0"/>
      <dgm:spPr/>
    </dgm:pt>
    <dgm:pt modelId="{95BEFE48-B3BC-44BB-BD18-0403F2C895DD}" type="pres">
      <dgm:prSet presAssocID="{3D3A2B47-5234-43C0-8787-82BA15B701B1}" presName="sibTrans" presStyleLbl="sibTrans1D1" presStyleIdx="2" presStyleCnt="3"/>
      <dgm:spPr/>
    </dgm:pt>
  </dgm:ptLst>
  <dgm:cxnLst>
    <dgm:cxn modelId="{40747A1A-2CA2-45F1-B51B-D527A25EEC1B}" type="presOf" srcId="{72CE10D2-E02A-4CD6-9B3E-75EA8397080A}" destId="{A2D4AF96-A9AD-4B2A-8E1E-48FF5458816E}" srcOrd="0" destOrd="0" presId="urn:microsoft.com/office/officeart/2005/8/layout/cycle5"/>
    <dgm:cxn modelId="{C100F02B-AAA0-4E07-896F-128975C5C75C}" type="presOf" srcId="{B034BCC9-688A-4744-822F-06A253646754}" destId="{D3C6D004-8029-44D9-8E84-DAF65187F0EC}" srcOrd="0" destOrd="0" presId="urn:microsoft.com/office/officeart/2005/8/layout/cycle5"/>
    <dgm:cxn modelId="{5A9C3C89-1F48-4A4E-B8D4-470AE76E1867}" type="presOf" srcId="{69257153-2147-458A-BF6C-558F2720587E}" destId="{CEA37BB5-388B-4069-BC42-5FEFB2ADC699}" srcOrd="0" destOrd="0" presId="urn:microsoft.com/office/officeart/2005/8/layout/cycle5"/>
    <dgm:cxn modelId="{97D71F8A-C5A0-44EB-86F5-E7DF1FC7A491}" type="presOf" srcId="{3D3A2B47-5234-43C0-8787-82BA15B701B1}" destId="{95BEFE48-B3BC-44BB-BD18-0403F2C895DD}" srcOrd="0" destOrd="0" presId="urn:microsoft.com/office/officeart/2005/8/layout/cycle5"/>
    <dgm:cxn modelId="{9FD3F8B1-CA6F-4C27-9D39-55031DBFC518}" type="presOf" srcId="{9881EE26-4CF4-4C93-90C8-D66256173DF1}" destId="{25567614-A3CC-4B59-A325-58241CB2BFFB}" srcOrd="0" destOrd="0" presId="urn:microsoft.com/office/officeart/2005/8/layout/cycle5"/>
    <dgm:cxn modelId="{2397B9B6-5621-42DA-89B6-C64E3C43A099}" srcId="{9881EE26-4CF4-4C93-90C8-D66256173DF1}" destId="{69257153-2147-458A-BF6C-558F2720587E}" srcOrd="1" destOrd="0" parTransId="{C1682D3D-9721-4D9A-B83D-A342AA76E557}" sibTransId="{72CE10D2-E02A-4CD6-9B3E-75EA8397080A}"/>
    <dgm:cxn modelId="{E93A39BD-30BD-40F1-9536-F99A50310EB2}" srcId="{9881EE26-4CF4-4C93-90C8-D66256173DF1}" destId="{C0770DD2-EBBD-4021-9165-5A616BF8BD37}" srcOrd="2" destOrd="0" parTransId="{3BB69BF6-370D-420A-BC90-727DEDF8C8DF}" sibTransId="{3D3A2B47-5234-43C0-8787-82BA15B701B1}"/>
    <dgm:cxn modelId="{2A9918C8-FDB1-455F-907F-44D273EED30A}" type="presOf" srcId="{0EA5A7FC-F8B5-4EF4-B528-B5CD4A766E73}" destId="{76A5B661-64A4-43C9-82E1-F21ACA0C931A}" srcOrd="0" destOrd="0" presId="urn:microsoft.com/office/officeart/2005/8/layout/cycle5"/>
    <dgm:cxn modelId="{00333ACA-EB40-4EA7-AC9E-3C36DD4C422D}" type="presOf" srcId="{C0770DD2-EBBD-4021-9165-5A616BF8BD37}" destId="{FA0A9F4F-E625-40D3-925F-9C30A2D38DEC}" srcOrd="0" destOrd="0" presId="urn:microsoft.com/office/officeart/2005/8/layout/cycle5"/>
    <dgm:cxn modelId="{FFCF28E9-816E-4AD0-BCF9-C5DA18931781}" srcId="{9881EE26-4CF4-4C93-90C8-D66256173DF1}" destId="{B034BCC9-688A-4744-822F-06A253646754}" srcOrd="0" destOrd="0" parTransId="{9F61D735-741B-493F-8BBD-F5DC81C9A4B8}" sibTransId="{0EA5A7FC-F8B5-4EF4-B528-B5CD4A766E73}"/>
    <dgm:cxn modelId="{36FB7834-3C20-40DC-A4EB-F40FE94285B8}" type="presParOf" srcId="{25567614-A3CC-4B59-A325-58241CB2BFFB}" destId="{D3C6D004-8029-44D9-8E84-DAF65187F0EC}" srcOrd="0" destOrd="0" presId="urn:microsoft.com/office/officeart/2005/8/layout/cycle5"/>
    <dgm:cxn modelId="{B84B39FD-F692-4ED6-96B0-AA7E28BDD66C}" type="presParOf" srcId="{25567614-A3CC-4B59-A325-58241CB2BFFB}" destId="{3D52D6C0-E2A7-4C89-B326-8E7DAB307567}" srcOrd="1" destOrd="0" presId="urn:microsoft.com/office/officeart/2005/8/layout/cycle5"/>
    <dgm:cxn modelId="{F3B5259F-F31A-40D6-950D-3762CAC4FFB9}" type="presParOf" srcId="{25567614-A3CC-4B59-A325-58241CB2BFFB}" destId="{76A5B661-64A4-43C9-82E1-F21ACA0C931A}" srcOrd="2" destOrd="0" presId="urn:microsoft.com/office/officeart/2005/8/layout/cycle5"/>
    <dgm:cxn modelId="{10855C81-4A47-42BB-B6B6-6C8FB637B52B}" type="presParOf" srcId="{25567614-A3CC-4B59-A325-58241CB2BFFB}" destId="{CEA37BB5-388B-4069-BC42-5FEFB2ADC699}" srcOrd="3" destOrd="0" presId="urn:microsoft.com/office/officeart/2005/8/layout/cycle5"/>
    <dgm:cxn modelId="{405E1EC8-E6D9-41EF-B774-339A6BE7C2C0}" type="presParOf" srcId="{25567614-A3CC-4B59-A325-58241CB2BFFB}" destId="{029F1B61-78FC-4FEF-9DC2-E4A402C01317}" srcOrd="4" destOrd="0" presId="urn:microsoft.com/office/officeart/2005/8/layout/cycle5"/>
    <dgm:cxn modelId="{09D44931-9A76-444B-AF26-7181F194AE15}" type="presParOf" srcId="{25567614-A3CC-4B59-A325-58241CB2BFFB}" destId="{A2D4AF96-A9AD-4B2A-8E1E-48FF5458816E}" srcOrd="5" destOrd="0" presId="urn:microsoft.com/office/officeart/2005/8/layout/cycle5"/>
    <dgm:cxn modelId="{6D1155E6-1AB4-4EF4-96C4-97D1E5CD368F}" type="presParOf" srcId="{25567614-A3CC-4B59-A325-58241CB2BFFB}" destId="{FA0A9F4F-E625-40D3-925F-9C30A2D38DEC}" srcOrd="6" destOrd="0" presId="urn:microsoft.com/office/officeart/2005/8/layout/cycle5"/>
    <dgm:cxn modelId="{D8CF0B26-2C77-41A0-AECC-60C30091292D}" type="presParOf" srcId="{25567614-A3CC-4B59-A325-58241CB2BFFB}" destId="{780060A5-649A-427B-876C-9AB7103CE7C8}" srcOrd="7" destOrd="0" presId="urn:microsoft.com/office/officeart/2005/8/layout/cycle5"/>
    <dgm:cxn modelId="{2DD2774C-1D97-4AAC-886C-6393482FF70F}" type="presParOf" srcId="{25567614-A3CC-4B59-A325-58241CB2BFFB}" destId="{95BEFE48-B3BC-44BB-BD18-0403F2C895DD}" srcOrd="8"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E911F3-121A-4B38-BBBB-2746D48A1A71}">
      <dsp:nvSpPr>
        <dsp:cNvPr id="0" name=""/>
        <dsp:cNvSpPr/>
      </dsp:nvSpPr>
      <dsp:spPr>
        <a:xfrm rot="21300000">
          <a:off x="25815" y="1989015"/>
          <a:ext cx="8360848" cy="957443"/>
        </a:xfrm>
        <a:prstGeom prst="mathMinus">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AE9368-A433-4F9D-A2C6-8BBB84CCB159}">
      <dsp:nvSpPr>
        <dsp:cNvPr id="0" name=""/>
        <dsp:cNvSpPr/>
      </dsp:nvSpPr>
      <dsp:spPr>
        <a:xfrm>
          <a:off x="1009497" y="246773"/>
          <a:ext cx="2523744" cy="1974189"/>
        </a:xfrm>
        <a:prstGeom prst="downArrow">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DDF8CD-E790-479C-9314-4732F574EB9F}">
      <dsp:nvSpPr>
        <dsp:cNvPr id="0" name=""/>
        <dsp:cNvSpPr/>
      </dsp:nvSpPr>
      <dsp:spPr>
        <a:xfrm>
          <a:off x="4458614" y="0"/>
          <a:ext cx="2691993" cy="2072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s-MX" sz="3500" kern="1200" dirty="0"/>
            <a:t>Secretismo</a:t>
          </a:r>
        </a:p>
      </dsp:txBody>
      <dsp:txXfrm>
        <a:off x="4458614" y="0"/>
        <a:ext cx="2691993" cy="2072899"/>
      </dsp:txXfrm>
    </dsp:sp>
    <dsp:sp modelId="{4894F94F-E084-4E62-BB17-3F5E5BF9265A}">
      <dsp:nvSpPr>
        <dsp:cNvPr id="0" name=""/>
        <dsp:cNvSpPr/>
      </dsp:nvSpPr>
      <dsp:spPr>
        <a:xfrm>
          <a:off x="4879238" y="2714510"/>
          <a:ext cx="2523744" cy="1974189"/>
        </a:xfrm>
        <a:prstGeom prst="upArrow">
          <a:avLst/>
        </a:prstGeom>
        <a:solidFill>
          <a:schemeClr val="accent2">
            <a:hueOff val="-1446200"/>
            <a:satOff val="-9924"/>
            <a:lumOff val="5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8CBB4-CDF3-4CCB-A90D-423ECA45D985}">
      <dsp:nvSpPr>
        <dsp:cNvPr id="0" name=""/>
        <dsp:cNvSpPr/>
      </dsp:nvSpPr>
      <dsp:spPr>
        <a:xfrm>
          <a:off x="1261872" y="2862574"/>
          <a:ext cx="2691993" cy="2072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s-MX" sz="3500" kern="1200" dirty="0"/>
            <a:t>Acceso</a:t>
          </a:r>
        </a:p>
      </dsp:txBody>
      <dsp:txXfrm>
        <a:off x="1261872" y="2862574"/>
        <a:ext cx="2691993" cy="20728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FE9AB-7A30-4855-AC69-89CC34EE18F9}">
      <dsp:nvSpPr>
        <dsp:cNvPr id="0" name=""/>
        <dsp:cNvSpPr/>
      </dsp:nvSpPr>
      <dsp:spPr>
        <a:xfrm rot="5400000">
          <a:off x="0" y="0"/>
          <a:ext cx="4227059" cy="4227059"/>
        </a:xfrm>
        <a:prstGeom prst="pie">
          <a:avLst>
            <a:gd name="adj1" fmla="val 5400000"/>
            <a:gd name="adj2" fmla="val 16200000"/>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72EADC00-827A-4F85-AF08-F040686DDE2B}">
      <dsp:nvSpPr>
        <dsp:cNvPr id="0" name=""/>
        <dsp:cNvSpPr/>
      </dsp:nvSpPr>
      <dsp:spPr>
        <a:xfrm>
          <a:off x="2113529" y="0"/>
          <a:ext cx="6942477" cy="4227059"/>
        </a:xfrm>
        <a:prstGeom prst="rect">
          <a:avLst/>
        </a:prstGeom>
        <a:solidFill>
          <a:sysClr val="window" lastClr="FFFFFF">
            <a:alpha val="90000"/>
            <a:hueOff val="0"/>
            <a:satOff val="0"/>
            <a:lumOff val="0"/>
            <a:alphaOff val="0"/>
          </a:sysClr>
        </a:solidFill>
        <a:ln w="6350" cap="flat" cmpd="sng" algn="ctr">
          <a:solidFill>
            <a:srgbClr val="665EB8">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s-MX" sz="2400" b="1" kern="1200" dirty="0">
              <a:solidFill>
                <a:sysClr val="windowText" lastClr="000000">
                  <a:hueOff val="0"/>
                  <a:satOff val="0"/>
                  <a:lumOff val="0"/>
                  <a:alphaOff val="0"/>
                </a:sysClr>
              </a:solidFill>
              <a:latin typeface="+mn-lt"/>
              <a:ea typeface="+mn-ea"/>
              <a:cs typeface="+mn-cs"/>
            </a:rPr>
            <a:t>Sistema Nacional de Archivos.</a:t>
          </a:r>
          <a:r>
            <a:rPr lang="es-MX" sz="2400" b="1" kern="1200" dirty="0">
              <a:solidFill>
                <a:srgbClr val="7030A0"/>
              </a:solidFill>
              <a:latin typeface="+mn-lt"/>
              <a:ea typeface="+mn-ea"/>
              <a:cs typeface="+mn-cs"/>
            </a:rPr>
            <a:t> </a:t>
          </a:r>
          <a:r>
            <a:rPr lang="es-MX" sz="2400" b="0" kern="1200" dirty="0">
              <a:solidFill>
                <a:sysClr val="windowText" lastClr="000000"/>
              </a:solidFill>
              <a:latin typeface="+mn-lt"/>
              <a:ea typeface="+mn-ea"/>
              <a:cs typeface="+mn-cs"/>
            </a:rPr>
            <a:t>(Art.64)</a:t>
          </a:r>
        </a:p>
        <a:p>
          <a:pPr marL="0" lvl="0" indent="0" algn="l" defTabSz="1066800">
            <a:lnSpc>
              <a:spcPct val="90000"/>
            </a:lnSpc>
            <a:spcBef>
              <a:spcPct val="0"/>
            </a:spcBef>
            <a:spcAft>
              <a:spcPct val="35000"/>
            </a:spcAft>
            <a:buNone/>
          </a:pPr>
          <a:r>
            <a:rPr lang="es-MX" sz="2400" b="0" kern="1200" dirty="0">
              <a:solidFill>
                <a:sysClr val="windowText" lastClr="000000">
                  <a:hueOff val="0"/>
                  <a:satOff val="0"/>
                  <a:lumOff val="0"/>
                  <a:alphaOff val="0"/>
                </a:sysClr>
              </a:solidFill>
              <a:latin typeface="+mn-lt"/>
              <a:ea typeface="+mn-ea"/>
              <a:cs typeface="+mn-cs"/>
            </a:rPr>
            <a:t>El Consejo Nacional de Archivos es su órgano de coordinación.</a:t>
          </a:r>
        </a:p>
      </dsp:txBody>
      <dsp:txXfrm>
        <a:off x="2113529" y="0"/>
        <a:ext cx="6942477" cy="1268120"/>
      </dsp:txXfrm>
    </dsp:sp>
    <dsp:sp modelId="{73470AF0-1290-403D-B2F0-1C1AF2FF805B}">
      <dsp:nvSpPr>
        <dsp:cNvPr id="0" name=""/>
        <dsp:cNvSpPr/>
      </dsp:nvSpPr>
      <dsp:spPr>
        <a:xfrm rot="5400000">
          <a:off x="739736" y="1268120"/>
          <a:ext cx="2747585" cy="2747585"/>
        </a:xfrm>
        <a:prstGeom prst="pie">
          <a:avLst>
            <a:gd name="adj1" fmla="val 5400000"/>
            <a:gd name="adj2" fmla="val 16200000"/>
          </a:avLst>
        </a:prstGeom>
        <a:solidFill>
          <a:schemeClr val="accent6">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BB3876F6-85B0-4215-B909-350D2993C35E}">
      <dsp:nvSpPr>
        <dsp:cNvPr id="0" name=""/>
        <dsp:cNvSpPr/>
      </dsp:nvSpPr>
      <dsp:spPr>
        <a:xfrm>
          <a:off x="2113529" y="1268120"/>
          <a:ext cx="6942477" cy="2747585"/>
        </a:xfrm>
        <a:prstGeom prst="rect">
          <a:avLst/>
        </a:prstGeom>
        <a:solidFill>
          <a:sysClr val="window" lastClr="FFFFFF">
            <a:alpha val="90000"/>
            <a:hueOff val="0"/>
            <a:satOff val="0"/>
            <a:lumOff val="0"/>
            <a:alphaOff val="0"/>
          </a:sysClr>
        </a:solidFill>
        <a:ln w="6350" cap="flat" cmpd="sng" algn="ctr">
          <a:solidFill>
            <a:srgbClr val="665EB8">
              <a:hueOff val="-1188603"/>
              <a:satOff val="21780"/>
              <a:lumOff val="2745"/>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s-ES" sz="2400" b="1" kern="1200" dirty="0">
              <a:solidFill>
                <a:sysClr val="windowText" lastClr="000000">
                  <a:hueOff val="0"/>
                  <a:satOff val="0"/>
                  <a:lumOff val="0"/>
                  <a:alphaOff val="0"/>
                </a:sysClr>
              </a:solidFill>
              <a:latin typeface="+mn-lt"/>
              <a:ea typeface="+mn-ea"/>
              <a:cs typeface="+mn-cs"/>
            </a:rPr>
            <a:t>Sistemas Locales de Archivos</a:t>
          </a:r>
          <a:r>
            <a:rPr lang="es-ES" sz="2400" b="0" kern="1200" dirty="0">
              <a:solidFill>
                <a:sysClr val="windowText" lastClr="000000">
                  <a:hueOff val="0"/>
                  <a:satOff val="0"/>
                  <a:lumOff val="0"/>
                  <a:alphaOff val="0"/>
                </a:sysClr>
              </a:solidFill>
              <a:latin typeface="+mn-lt"/>
              <a:ea typeface="+mn-ea"/>
              <a:cs typeface="+mn-cs"/>
            </a:rPr>
            <a:t>. </a:t>
          </a:r>
          <a:r>
            <a:rPr lang="es-ES" sz="2400" b="0" kern="1200" dirty="0">
              <a:solidFill>
                <a:sysClr val="windowText" lastClr="000000"/>
              </a:solidFill>
              <a:latin typeface="+mn-lt"/>
              <a:ea typeface="+mn-ea"/>
              <a:cs typeface="+mn-cs"/>
            </a:rPr>
            <a:t> (</a:t>
          </a:r>
          <a:r>
            <a:rPr lang="es-ES" altLang="es-ES" sz="2400" b="0" kern="1200" dirty="0">
              <a:solidFill>
                <a:sysClr val="windowText" lastClr="000000"/>
              </a:solidFill>
              <a:latin typeface="+mn-lt"/>
              <a:ea typeface="+mn-ea"/>
              <a:cs typeface="Calibri" panose="020F0502020204030204" pitchFamily="34" charset="0"/>
            </a:rPr>
            <a:t>Art.70)</a:t>
          </a:r>
          <a:endParaRPr lang="es-ES" sz="2400" b="0" kern="1200" dirty="0">
            <a:solidFill>
              <a:sysClr val="windowText" lastClr="000000"/>
            </a:solidFill>
            <a:latin typeface="+mn-lt"/>
            <a:ea typeface="+mn-ea"/>
            <a:cs typeface="Calibri" panose="020F0502020204030204" pitchFamily="34" charset="0"/>
          </a:endParaRPr>
        </a:p>
        <a:p>
          <a:pPr marL="0" lvl="0" algn="l" defTabSz="622300">
            <a:lnSpc>
              <a:spcPct val="90000"/>
            </a:lnSpc>
            <a:spcBef>
              <a:spcPct val="0"/>
            </a:spcBef>
            <a:spcAft>
              <a:spcPct val="35000"/>
            </a:spcAft>
            <a:buNone/>
          </a:pPr>
          <a:r>
            <a:rPr lang="es-ES" sz="2400" b="0" kern="1200" dirty="0">
              <a:solidFill>
                <a:sysClr val="windowText" lastClr="000000">
                  <a:hueOff val="0"/>
                  <a:satOff val="0"/>
                  <a:lumOff val="0"/>
                  <a:alphaOff val="0"/>
                </a:sysClr>
              </a:solidFill>
              <a:latin typeface="+mn-lt"/>
              <a:ea typeface="+mn-ea"/>
              <a:cs typeface="+mn-cs"/>
            </a:rPr>
            <a:t>El Consejo estatal es su órgano de coordinación</a:t>
          </a:r>
          <a:r>
            <a:rPr lang="es-ES" sz="2400" b="1" kern="1200" dirty="0">
              <a:solidFill>
                <a:sysClr val="windowText" lastClr="000000">
                  <a:hueOff val="0"/>
                  <a:satOff val="0"/>
                  <a:lumOff val="0"/>
                  <a:alphaOff val="0"/>
                </a:sysClr>
              </a:solidFill>
              <a:latin typeface="+mn-lt"/>
              <a:ea typeface="+mn-ea"/>
              <a:cs typeface="+mn-cs"/>
            </a:rPr>
            <a:t>.</a:t>
          </a:r>
        </a:p>
      </dsp:txBody>
      <dsp:txXfrm>
        <a:off x="2113529" y="1268120"/>
        <a:ext cx="6942477" cy="1268116"/>
      </dsp:txXfrm>
    </dsp:sp>
    <dsp:sp modelId="{E733A4B4-3A26-419A-8070-60FB98FA03A4}">
      <dsp:nvSpPr>
        <dsp:cNvPr id="0" name=""/>
        <dsp:cNvSpPr/>
      </dsp:nvSpPr>
      <dsp:spPr>
        <a:xfrm rot="5400000">
          <a:off x="1479471" y="2514450"/>
          <a:ext cx="1117426" cy="1160998"/>
        </a:xfrm>
        <a:prstGeom prst="pie">
          <a:avLst>
            <a:gd name="adj1" fmla="val 5400000"/>
            <a:gd name="adj2" fmla="val 16200000"/>
          </a:avLst>
        </a:prstGeom>
        <a:solidFill>
          <a:schemeClr val="accent3">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 modelId="{D7F34FAE-0B8A-410D-BFCF-98D89C8D95E6}">
      <dsp:nvSpPr>
        <dsp:cNvPr id="0" name=""/>
        <dsp:cNvSpPr/>
      </dsp:nvSpPr>
      <dsp:spPr>
        <a:xfrm>
          <a:off x="2113529" y="2536236"/>
          <a:ext cx="6942477" cy="1268116"/>
        </a:xfrm>
        <a:prstGeom prst="rect">
          <a:avLst/>
        </a:prstGeom>
        <a:solidFill>
          <a:sysClr val="window" lastClr="FFFFFF">
            <a:alpha val="90000"/>
            <a:hueOff val="0"/>
            <a:satOff val="0"/>
            <a:lumOff val="0"/>
            <a:alphaOff val="0"/>
          </a:sysClr>
        </a:solidFill>
        <a:ln w="6350" cap="flat" cmpd="sng" algn="ctr">
          <a:solidFill>
            <a:srgbClr val="665EB8">
              <a:hueOff val="-2377205"/>
              <a:satOff val="43560"/>
              <a:lumOff val="549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algn="l" defTabSz="622300">
            <a:lnSpc>
              <a:spcPct val="90000"/>
            </a:lnSpc>
            <a:spcBef>
              <a:spcPct val="0"/>
            </a:spcBef>
            <a:spcAft>
              <a:spcPct val="35000"/>
            </a:spcAft>
            <a:buNone/>
          </a:pPr>
          <a:r>
            <a:rPr lang="es-ES" sz="2400" b="1" kern="1200" dirty="0">
              <a:solidFill>
                <a:sysClr val="windowText" lastClr="000000"/>
              </a:solidFill>
              <a:latin typeface="+mn-lt"/>
              <a:ea typeface="+mn-ea"/>
              <a:cs typeface="+mn-cs"/>
            </a:rPr>
            <a:t>Sistema Institucional de Archivos</a:t>
          </a:r>
          <a:r>
            <a:rPr lang="es-ES" altLang="es-ES" sz="2400" b="0" kern="1200" dirty="0">
              <a:solidFill>
                <a:srgbClr val="002060"/>
              </a:solidFill>
              <a:latin typeface="+mn-lt"/>
              <a:ea typeface="+mn-ea"/>
              <a:cs typeface="Segoe UI" panose="020B0502040204020203" pitchFamily="34" charset="0"/>
            </a:rPr>
            <a:t>. </a:t>
          </a:r>
          <a:r>
            <a:rPr lang="es-ES" altLang="es-ES" sz="2400" b="0" kern="1200" dirty="0">
              <a:solidFill>
                <a:sysClr val="windowText" lastClr="000000"/>
              </a:solidFill>
              <a:latin typeface="+mn-lt"/>
              <a:ea typeface="+mn-ea"/>
              <a:cs typeface="Segoe UI" panose="020B0502040204020203" pitchFamily="34" charset="0"/>
            </a:rPr>
            <a:t>(</a:t>
          </a:r>
          <a:r>
            <a:rPr lang="es-ES" altLang="es-ES" sz="2400" b="0" kern="1200" dirty="0">
              <a:solidFill>
                <a:sysClr val="windowText" lastClr="000000"/>
              </a:solidFill>
              <a:latin typeface="+mn-lt"/>
              <a:ea typeface="+mn-ea"/>
              <a:cs typeface="Calibri" panose="020F0502020204030204" pitchFamily="34" charset="0"/>
            </a:rPr>
            <a:t>Art. 20)</a:t>
          </a:r>
        </a:p>
        <a:p>
          <a:pPr marL="0" marR="0" lvl="0" indent="0" algn="l" defTabSz="914400" eaLnBrk="1" fontAlgn="auto" latinLnBrk="0" hangingPunct="1">
            <a:lnSpc>
              <a:spcPct val="100000"/>
            </a:lnSpc>
            <a:spcBef>
              <a:spcPct val="0"/>
            </a:spcBef>
            <a:spcAft>
              <a:spcPts val="0"/>
            </a:spcAft>
            <a:buClrTx/>
            <a:buSzTx/>
            <a:buFontTx/>
            <a:buNone/>
            <a:tabLst/>
            <a:defRPr/>
          </a:pPr>
          <a:r>
            <a:rPr lang="es-ES" altLang="es-ES" sz="2400" b="0" kern="1200" dirty="0">
              <a:solidFill>
                <a:sysClr val="windowText" lastClr="000000"/>
              </a:solidFill>
              <a:latin typeface="+mn-lt"/>
              <a:ea typeface="+mn-ea"/>
              <a:cs typeface="Calibri" panose="020F0502020204030204" pitchFamily="34" charset="0"/>
            </a:rPr>
            <a:t>El Área Coordinadora de Archivos es su órgano de coordinación</a:t>
          </a:r>
          <a:r>
            <a:rPr lang="es-ES" altLang="es-ES" sz="2400" b="0" kern="1200" dirty="0">
              <a:solidFill>
                <a:srgbClr val="002060"/>
              </a:solidFill>
              <a:latin typeface="+mn-lt"/>
              <a:ea typeface="+mn-ea"/>
              <a:cs typeface="Calibri" panose="020F0502020204030204" pitchFamily="34" charset="0"/>
            </a:rPr>
            <a:t>.</a:t>
          </a:r>
        </a:p>
        <a:p>
          <a:pPr marL="0" lvl="0" algn="l" defTabSz="622300">
            <a:lnSpc>
              <a:spcPct val="90000"/>
            </a:lnSpc>
            <a:spcBef>
              <a:spcPct val="0"/>
            </a:spcBef>
            <a:spcAft>
              <a:spcPct val="35000"/>
            </a:spcAft>
            <a:buNone/>
          </a:pPr>
          <a:endParaRPr lang="es-ES" altLang="es-ES" sz="1400" b="1" kern="1200" dirty="0">
            <a:solidFill>
              <a:srgbClr val="7030A0"/>
            </a:solidFill>
            <a:latin typeface="Segoe UI" panose="020B0502040204020203" pitchFamily="34" charset="0"/>
            <a:ea typeface="+mn-ea"/>
            <a:cs typeface="Segoe UI" panose="020B0502040204020203" pitchFamily="34" charset="0"/>
          </a:endParaRPr>
        </a:p>
      </dsp:txBody>
      <dsp:txXfrm>
        <a:off x="2113529" y="2536236"/>
        <a:ext cx="6942477" cy="12681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1C12E-987E-4189-B567-B1A237655A17}">
      <dsp:nvSpPr>
        <dsp:cNvPr id="0" name=""/>
        <dsp:cNvSpPr/>
      </dsp:nvSpPr>
      <dsp:spPr>
        <a:xfrm>
          <a:off x="3122" y="645246"/>
          <a:ext cx="2476962" cy="1486177"/>
        </a:xfrm>
        <a:prstGeom prst="rect">
          <a:avLst/>
        </a:prstGeom>
        <a:solidFill>
          <a:schemeClr val="accent2">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rbel" panose="020B0503020204020204"/>
              <a:ea typeface="+mn-ea"/>
              <a:cs typeface="+mn-cs"/>
            </a:rPr>
            <a:t>Administrar, organizar y conservar de manera homogénea los documentos de archivo</a:t>
          </a:r>
        </a:p>
      </dsp:txBody>
      <dsp:txXfrm>
        <a:off x="3122" y="645246"/>
        <a:ext cx="2476962" cy="1486177"/>
      </dsp:txXfrm>
    </dsp:sp>
    <dsp:sp modelId="{A71D82DD-08BE-4208-92F8-E22351BE1212}">
      <dsp:nvSpPr>
        <dsp:cNvPr id="0" name=""/>
        <dsp:cNvSpPr/>
      </dsp:nvSpPr>
      <dsp:spPr>
        <a:xfrm>
          <a:off x="2727781" y="645246"/>
          <a:ext cx="2476962" cy="1486177"/>
        </a:xfrm>
        <a:prstGeom prst="rect">
          <a:avLst/>
        </a:prstGeom>
        <a:solidFill>
          <a:schemeClr val="accent3">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rbel" panose="020B0503020204020204"/>
              <a:ea typeface="+mn-ea"/>
              <a:cs typeface="+mn-cs"/>
            </a:rPr>
            <a:t>Establecer un Sistema Institucional de Archivos y realizar los procesos de GD</a:t>
          </a:r>
        </a:p>
      </dsp:txBody>
      <dsp:txXfrm>
        <a:off x="2727781" y="645246"/>
        <a:ext cx="2476962" cy="1486177"/>
      </dsp:txXfrm>
    </dsp:sp>
    <dsp:sp modelId="{87CF4615-9596-4DE9-9319-7B999AC3FAC9}">
      <dsp:nvSpPr>
        <dsp:cNvPr id="0" name=""/>
        <dsp:cNvSpPr/>
      </dsp:nvSpPr>
      <dsp:spPr>
        <a:xfrm>
          <a:off x="5452440" y="645246"/>
          <a:ext cx="2476962" cy="1486177"/>
        </a:xfrm>
        <a:prstGeom prst="rect">
          <a:avLst/>
        </a:prstGeom>
        <a:solidFill>
          <a:schemeClr val="accent4">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rbel" panose="020B0503020204020204"/>
              <a:ea typeface="+mn-ea"/>
              <a:cs typeface="+mn-cs"/>
            </a:rPr>
            <a:t>Inscribir a sus archivos en el Registro Nacional</a:t>
          </a:r>
        </a:p>
      </dsp:txBody>
      <dsp:txXfrm>
        <a:off x="5452440" y="645246"/>
        <a:ext cx="2476962" cy="1486177"/>
      </dsp:txXfrm>
    </dsp:sp>
    <dsp:sp modelId="{1AB413CE-398E-42D5-890E-E145263CD180}">
      <dsp:nvSpPr>
        <dsp:cNvPr id="0" name=""/>
        <dsp:cNvSpPr/>
      </dsp:nvSpPr>
      <dsp:spPr>
        <a:xfrm>
          <a:off x="8177099" y="645246"/>
          <a:ext cx="2476962" cy="1486177"/>
        </a:xfrm>
        <a:prstGeom prst="rect">
          <a:avLst/>
        </a:prstGeom>
        <a:solidFill>
          <a:schemeClr val="accent5">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rbel" panose="020B0503020204020204"/>
              <a:ea typeface="+mn-ea"/>
              <a:cs typeface="+mn-cs"/>
            </a:rPr>
            <a:t>Conformar un Grupo Interdisciplinario para coadyuvar  en la valoración documental</a:t>
          </a:r>
        </a:p>
        <a:p>
          <a:pPr marL="0" lvl="0" indent="0" algn="ctr" defTabSz="800100">
            <a:lnSpc>
              <a:spcPct val="90000"/>
            </a:lnSpc>
            <a:spcBef>
              <a:spcPct val="0"/>
            </a:spcBef>
            <a:spcAft>
              <a:spcPct val="35000"/>
            </a:spcAft>
            <a:buNone/>
          </a:pPr>
          <a:r>
            <a:rPr lang="es-ES" sz="1800" b="1" kern="1200" dirty="0">
              <a:latin typeface="Corbel" panose="020B0503020204020204"/>
              <a:ea typeface="+mn-ea"/>
              <a:cs typeface="+mn-cs"/>
            </a:rPr>
            <a:t>Art.50</a:t>
          </a:r>
        </a:p>
      </dsp:txBody>
      <dsp:txXfrm>
        <a:off x="8177099" y="645246"/>
        <a:ext cx="2476962" cy="1486177"/>
      </dsp:txXfrm>
    </dsp:sp>
    <dsp:sp modelId="{69FF516A-9F04-4655-8A5E-32849D766DD1}">
      <dsp:nvSpPr>
        <dsp:cNvPr id="0" name=""/>
        <dsp:cNvSpPr/>
      </dsp:nvSpPr>
      <dsp:spPr>
        <a:xfrm>
          <a:off x="3122" y="2379120"/>
          <a:ext cx="2476962" cy="1486177"/>
        </a:xfrm>
        <a:prstGeom prst="rect">
          <a:avLst/>
        </a:prstGeom>
        <a:solidFill>
          <a:schemeClr val="accent6">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rbel" panose="020B0503020204020204"/>
              <a:ea typeface="+mn-ea"/>
              <a:cs typeface="+mn-cs"/>
            </a:rPr>
            <a:t>Destinar espacios, equipos e infraestructura para el funcionamiento de los archivos</a:t>
          </a:r>
        </a:p>
      </dsp:txBody>
      <dsp:txXfrm>
        <a:off x="3122" y="2379120"/>
        <a:ext cx="2476962" cy="1486177"/>
      </dsp:txXfrm>
    </dsp:sp>
    <dsp:sp modelId="{45250071-7D7B-4DD5-A4C9-BBC4CE6711FA}">
      <dsp:nvSpPr>
        <dsp:cNvPr id="0" name=""/>
        <dsp:cNvSpPr/>
      </dsp:nvSpPr>
      <dsp:spPr>
        <a:xfrm>
          <a:off x="2727781" y="2379120"/>
          <a:ext cx="2476962" cy="1486177"/>
        </a:xfrm>
        <a:prstGeom prst="rect">
          <a:avLst/>
        </a:prstGeom>
        <a:solidFill>
          <a:schemeClr val="accent2">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rbel" panose="020B0503020204020204"/>
              <a:ea typeface="+mn-ea"/>
              <a:cs typeface="+mn-cs"/>
            </a:rPr>
            <a:t>Elaborar un Programa Anual en materia Archivística</a:t>
          </a:r>
        </a:p>
        <a:p>
          <a:pPr marL="0" lvl="0" indent="0" algn="ctr" defTabSz="800100">
            <a:lnSpc>
              <a:spcPct val="90000"/>
            </a:lnSpc>
            <a:spcBef>
              <a:spcPct val="0"/>
            </a:spcBef>
            <a:spcAft>
              <a:spcPct val="35000"/>
            </a:spcAft>
            <a:buNone/>
          </a:pPr>
          <a:r>
            <a:rPr lang="es-ES" sz="1800" b="1" kern="1200" dirty="0">
              <a:latin typeface="Corbel" panose="020B0503020204020204"/>
              <a:ea typeface="+mn-ea"/>
              <a:cs typeface="+mn-cs"/>
            </a:rPr>
            <a:t>Art. 50</a:t>
          </a:r>
        </a:p>
      </dsp:txBody>
      <dsp:txXfrm>
        <a:off x="2727781" y="2379120"/>
        <a:ext cx="2476962" cy="1486177"/>
      </dsp:txXfrm>
    </dsp:sp>
    <dsp:sp modelId="{A5E1C620-8DAF-4AC4-B40F-A1F492D5328F}">
      <dsp:nvSpPr>
        <dsp:cNvPr id="0" name=""/>
        <dsp:cNvSpPr/>
      </dsp:nvSpPr>
      <dsp:spPr>
        <a:xfrm>
          <a:off x="5452440" y="2379120"/>
          <a:ext cx="2476962" cy="1486177"/>
        </a:xfrm>
        <a:prstGeom prst="rect">
          <a:avLst/>
        </a:prstGeom>
        <a:solidFill>
          <a:schemeClr val="accent3">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dirty="0">
              <a:latin typeface="Corbel" panose="020B0503020204020204"/>
              <a:ea typeface="+mn-ea"/>
              <a:cs typeface="+mn-cs"/>
            </a:rPr>
            <a:t>Contar con instrumentos de control y consulta archivística,  guía de archivo e índices de expedientes reservados</a:t>
          </a:r>
        </a:p>
        <a:p>
          <a:pPr marL="0" lvl="0" indent="0" algn="ctr" defTabSz="711200">
            <a:lnSpc>
              <a:spcPct val="90000"/>
            </a:lnSpc>
            <a:spcBef>
              <a:spcPct val="0"/>
            </a:spcBef>
            <a:spcAft>
              <a:spcPct val="35000"/>
            </a:spcAft>
            <a:buNone/>
          </a:pPr>
          <a:r>
            <a:rPr lang="es-ES" sz="1600" b="1" kern="1200" dirty="0">
              <a:latin typeface="Corbel" panose="020B0503020204020204"/>
              <a:ea typeface="+mn-ea"/>
              <a:cs typeface="+mn-cs"/>
            </a:rPr>
            <a:t>Art. 13 y 14</a:t>
          </a:r>
        </a:p>
      </dsp:txBody>
      <dsp:txXfrm>
        <a:off x="5452440" y="2379120"/>
        <a:ext cx="2476962" cy="1486177"/>
      </dsp:txXfrm>
    </dsp:sp>
    <dsp:sp modelId="{C2176EFE-8FD5-489A-B086-933B877AB41E}">
      <dsp:nvSpPr>
        <dsp:cNvPr id="0" name=""/>
        <dsp:cNvSpPr/>
      </dsp:nvSpPr>
      <dsp:spPr>
        <a:xfrm>
          <a:off x="8177099" y="2379120"/>
          <a:ext cx="2476962" cy="1486177"/>
        </a:xfrm>
        <a:prstGeom prst="rect">
          <a:avLst/>
        </a:prstGeom>
        <a:solidFill>
          <a:schemeClr val="accent4">
            <a:hueOff val="0"/>
            <a:satOff val="0"/>
            <a:lumOff val="0"/>
            <a:alphaOff val="0"/>
          </a:schemeClr>
        </a:solidFill>
        <a:ln>
          <a:noFill/>
        </a:ln>
        <a:effectLst/>
        <a:scene3d>
          <a:camera prst="orthographicFront">
            <a:rot lat="0" lon="0" rev="0"/>
          </a:camera>
          <a:lightRig rig="soft" dir="t">
            <a:rot lat="0" lon="0" rev="0"/>
          </a:lightRig>
        </a:scene3d>
        <a:sp3d contourW="44450" prstMaterial="matte">
          <a:bevelT w="63500" h="63500" prst="artDeco"/>
          <a:contourClr>
            <a:srgbClr val="FFFFFF"/>
          </a:contourClr>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latin typeface="Corbel" panose="020B0503020204020204"/>
              <a:ea typeface="+mn-ea"/>
              <a:cs typeface="+mn-cs"/>
            </a:rPr>
            <a:t>Llevar a cabo la capacitación y profesionalización del personal de archivos</a:t>
          </a:r>
        </a:p>
        <a:p>
          <a:pPr marL="0" lvl="0" indent="0" algn="ctr" defTabSz="800100">
            <a:lnSpc>
              <a:spcPct val="90000"/>
            </a:lnSpc>
            <a:spcBef>
              <a:spcPct val="0"/>
            </a:spcBef>
            <a:spcAft>
              <a:spcPct val="35000"/>
            </a:spcAft>
            <a:buNone/>
          </a:pPr>
          <a:r>
            <a:rPr lang="es-ES" sz="1800" b="1" kern="1200" dirty="0">
              <a:latin typeface="Corbel" panose="020B0503020204020204"/>
              <a:ea typeface="+mn-ea"/>
              <a:cs typeface="+mn-cs"/>
            </a:rPr>
            <a:t>Art. 30, 31, 32</a:t>
          </a:r>
        </a:p>
      </dsp:txBody>
      <dsp:txXfrm>
        <a:off x="8177099" y="2379120"/>
        <a:ext cx="2476962" cy="14861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59A625-BFD7-44ED-A426-591FB84E607C}">
      <dsp:nvSpPr>
        <dsp:cNvPr id="0" name=""/>
        <dsp:cNvSpPr/>
      </dsp:nvSpPr>
      <dsp:spPr>
        <a:xfrm>
          <a:off x="0" y="770645"/>
          <a:ext cx="2453584" cy="1472150"/>
        </a:xfrm>
        <a:prstGeom prst="rect">
          <a:avLst/>
        </a:prstGeom>
        <a:gradFill rotWithShape="0">
          <a:gsLst>
            <a:gs pos="0">
              <a:srgbClr val="FB3A7E">
                <a:hueOff val="0"/>
                <a:satOff val="0"/>
                <a:lumOff val="0"/>
                <a:alphaOff val="0"/>
                <a:lumMod val="110000"/>
                <a:satMod val="105000"/>
                <a:tint val="67000"/>
              </a:srgbClr>
            </a:gs>
            <a:gs pos="50000">
              <a:srgbClr val="FB3A7E">
                <a:hueOff val="0"/>
                <a:satOff val="0"/>
                <a:lumOff val="0"/>
                <a:alphaOff val="0"/>
                <a:lumMod val="105000"/>
                <a:satMod val="103000"/>
                <a:tint val="73000"/>
              </a:srgbClr>
            </a:gs>
            <a:gs pos="100000">
              <a:srgbClr val="FB3A7E">
                <a:hueOff val="0"/>
                <a:satOff val="0"/>
                <a:lumOff val="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MX" sz="1600" kern="1200" dirty="0">
              <a:solidFill>
                <a:sysClr val="windowText" lastClr="000000"/>
              </a:solidFill>
              <a:latin typeface="+mn-lt"/>
              <a:ea typeface="+mn-ea"/>
              <a:cs typeface="Arial"/>
              <a:sym typeface="Arial"/>
            </a:rPr>
            <a:t>Asegurar la accesibilidad e inteligibilidad en el largo plazo</a:t>
          </a:r>
          <a:endParaRPr lang="es-MX" sz="1600" kern="1200" dirty="0">
            <a:solidFill>
              <a:sysClr val="windowText" lastClr="000000"/>
            </a:solidFill>
            <a:latin typeface="+mn-lt"/>
            <a:ea typeface="+mn-ea"/>
            <a:cs typeface="+mn-cs"/>
          </a:endParaRPr>
        </a:p>
      </dsp:txBody>
      <dsp:txXfrm>
        <a:off x="0" y="770645"/>
        <a:ext cx="2453584" cy="1472150"/>
      </dsp:txXfrm>
    </dsp:sp>
    <dsp:sp modelId="{1D408C60-8361-469C-8DDD-D8CF780F4B0E}">
      <dsp:nvSpPr>
        <dsp:cNvPr id="0" name=""/>
        <dsp:cNvSpPr/>
      </dsp:nvSpPr>
      <dsp:spPr>
        <a:xfrm>
          <a:off x="2698943" y="770645"/>
          <a:ext cx="2453584" cy="1472150"/>
        </a:xfrm>
        <a:prstGeom prst="rect">
          <a:avLst/>
        </a:prstGeom>
        <a:gradFill rotWithShape="0">
          <a:gsLst>
            <a:gs pos="0">
              <a:srgbClr val="FB3A7E">
                <a:hueOff val="-2989455"/>
                <a:satOff val="-5909"/>
                <a:lumOff val="1098"/>
                <a:alphaOff val="0"/>
                <a:lumMod val="110000"/>
                <a:satMod val="105000"/>
                <a:tint val="67000"/>
              </a:srgbClr>
            </a:gs>
            <a:gs pos="50000">
              <a:srgbClr val="FB3A7E">
                <a:hueOff val="-2989455"/>
                <a:satOff val="-5909"/>
                <a:lumOff val="1098"/>
                <a:alphaOff val="0"/>
                <a:lumMod val="105000"/>
                <a:satMod val="103000"/>
                <a:tint val="73000"/>
              </a:srgbClr>
            </a:gs>
            <a:gs pos="100000">
              <a:srgbClr val="FB3A7E">
                <a:hueOff val="-2989455"/>
                <a:satOff val="-5909"/>
                <a:lumOff val="1098"/>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000000"/>
            </a:buClr>
            <a:buFont typeface="+mj-lt"/>
            <a:buNone/>
          </a:pPr>
          <a:r>
            <a:rPr lang="es-MX" sz="1600" kern="1200" dirty="0">
              <a:solidFill>
                <a:sysClr val="windowText" lastClr="000000"/>
              </a:solidFill>
              <a:latin typeface="+mn-lt"/>
              <a:ea typeface="+mn-ea"/>
              <a:cs typeface="Arial"/>
              <a:sym typeface="Arial"/>
            </a:rPr>
            <a:t>Aplicar los instrumentos técnicos que correspondan a los soportes documentales;</a:t>
          </a:r>
          <a:endParaRPr lang="es-MX" sz="1600" kern="1200" dirty="0">
            <a:solidFill>
              <a:sysClr val="windowText" lastClr="000000"/>
            </a:solidFill>
            <a:latin typeface="+mn-lt"/>
            <a:ea typeface="+mn-ea"/>
            <a:cs typeface="+mn-cs"/>
          </a:endParaRPr>
        </a:p>
      </dsp:txBody>
      <dsp:txXfrm>
        <a:off x="2698943" y="770645"/>
        <a:ext cx="2453584" cy="1472150"/>
      </dsp:txXfrm>
    </dsp:sp>
    <dsp:sp modelId="{3924AD3C-F553-4C8C-9710-8AE31C15F12B}">
      <dsp:nvSpPr>
        <dsp:cNvPr id="0" name=""/>
        <dsp:cNvSpPr/>
      </dsp:nvSpPr>
      <dsp:spPr>
        <a:xfrm>
          <a:off x="5397886" y="770645"/>
          <a:ext cx="2453584" cy="1472150"/>
        </a:xfrm>
        <a:prstGeom prst="rect">
          <a:avLst/>
        </a:prstGeom>
        <a:gradFill rotWithShape="0">
          <a:gsLst>
            <a:gs pos="0">
              <a:srgbClr val="FB3A7E">
                <a:hueOff val="-5978910"/>
                <a:satOff val="-11819"/>
                <a:lumOff val="2196"/>
                <a:alphaOff val="0"/>
                <a:lumMod val="110000"/>
                <a:satMod val="105000"/>
                <a:tint val="67000"/>
              </a:srgbClr>
            </a:gs>
            <a:gs pos="50000">
              <a:srgbClr val="FB3A7E">
                <a:hueOff val="-5978910"/>
                <a:satOff val="-11819"/>
                <a:lumOff val="2196"/>
                <a:alphaOff val="0"/>
                <a:lumMod val="105000"/>
                <a:satMod val="103000"/>
                <a:tint val="73000"/>
              </a:srgbClr>
            </a:gs>
            <a:gs pos="100000">
              <a:srgbClr val="FB3A7E">
                <a:hueOff val="-5978910"/>
                <a:satOff val="-11819"/>
                <a:lumOff val="2196"/>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ysClr val="windowText" lastClr="000000"/>
              </a:solidFill>
              <a:latin typeface="+mn-lt"/>
              <a:ea typeface="+mn-ea"/>
              <a:cs typeface="Arial"/>
              <a:sym typeface="Arial"/>
            </a:rPr>
            <a:t>Preservar los datos que describen su contenido y estructura y su administración a través del tiempo, fomentando la generación, uso, reutilización y distribución de formatos abiertos</a:t>
          </a:r>
          <a:endParaRPr lang="es-MX" sz="1300" kern="1200" dirty="0">
            <a:solidFill>
              <a:sysClr val="windowText" lastClr="000000"/>
            </a:solidFill>
            <a:latin typeface="+mn-lt"/>
            <a:ea typeface="+mn-ea"/>
            <a:cs typeface="+mn-cs"/>
          </a:endParaRPr>
        </a:p>
      </dsp:txBody>
      <dsp:txXfrm>
        <a:off x="5397886" y="770645"/>
        <a:ext cx="2453584" cy="1472150"/>
      </dsp:txXfrm>
    </dsp:sp>
    <dsp:sp modelId="{8ABBD8AC-9AD8-4FB5-B080-2D3D1EB334E2}">
      <dsp:nvSpPr>
        <dsp:cNvPr id="0" name=""/>
        <dsp:cNvSpPr/>
      </dsp:nvSpPr>
      <dsp:spPr>
        <a:xfrm>
          <a:off x="0" y="2488155"/>
          <a:ext cx="2453584" cy="1472150"/>
        </a:xfrm>
        <a:prstGeom prst="rect">
          <a:avLst/>
        </a:prstGeom>
        <a:gradFill rotWithShape="0">
          <a:gsLst>
            <a:gs pos="0">
              <a:srgbClr val="FB3A7E">
                <a:hueOff val="-8968365"/>
                <a:satOff val="-17728"/>
                <a:lumOff val="3294"/>
                <a:alphaOff val="0"/>
                <a:lumMod val="110000"/>
                <a:satMod val="105000"/>
                <a:tint val="67000"/>
              </a:srgbClr>
            </a:gs>
            <a:gs pos="50000">
              <a:srgbClr val="FB3A7E">
                <a:hueOff val="-8968365"/>
                <a:satOff val="-17728"/>
                <a:lumOff val="3294"/>
                <a:alphaOff val="0"/>
                <a:lumMod val="105000"/>
                <a:satMod val="103000"/>
                <a:tint val="73000"/>
              </a:srgbClr>
            </a:gs>
            <a:gs pos="100000">
              <a:srgbClr val="FB3A7E">
                <a:hueOff val="-8968365"/>
                <a:satOff val="-17728"/>
                <a:lumOff val="3294"/>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0000"/>
            </a:buClr>
            <a:buFont typeface="+mj-lt"/>
            <a:buNone/>
          </a:pPr>
          <a:r>
            <a:rPr lang="es-MX" sz="1400" kern="1200" dirty="0">
              <a:solidFill>
                <a:sysClr val="windowText" lastClr="000000"/>
              </a:solidFill>
              <a:latin typeface="+mn-lt"/>
              <a:ea typeface="+mn-ea"/>
              <a:cs typeface="Arial"/>
              <a:sym typeface="Arial"/>
            </a:rPr>
            <a:t>Incorporar normas y medidas que garanticen su autenticidad, seguridad, integridad y disponibilidad, así como su control y administración</a:t>
          </a:r>
          <a:endParaRPr lang="es-MX" sz="1400" kern="1200" dirty="0">
            <a:solidFill>
              <a:sysClr val="windowText" lastClr="000000"/>
            </a:solidFill>
            <a:latin typeface="+mn-lt"/>
            <a:ea typeface="+mn-ea"/>
            <a:cs typeface="+mn-cs"/>
          </a:endParaRPr>
        </a:p>
      </dsp:txBody>
      <dsp:txXfrm>
        <a:off x="0" y="2488155"/>
        <a:ext cx="2453584" cy="1472150"/>
      </dsp:txXfrm>
    </dsp:sp>
    <dsp:sp modelId="{3FF9DD55-C740-437B-BC33-6C71770BB9CE}">
      <dsp:nvSpPr>
        <dsp:cNvPr id="0" name=""/>
        <dsp:cNvSpPr/>
      </dsp:nvSpPr>
      <dsp:spPr>
        <a:xfrm>
          <a:off x="2698943" y="2488155"/>
          <a:ext cx="2453584" cy="1472150"/>
        </a:xfrm>
        <a:prstGeom prst="rect">
          <a:avLst/>
        </a:prstGeom>
        <a:gradFill rotWithShape="0">
          <a:gsLst>
            <a:gs pos="0">
              <a:srgbClr val="FB3A7E">
                <a:hueOff val="-11957820"/>
                <a:satOff val="-23638"/>
                <a:lumOff val="4392"/>
                <a:alphaOff val="0"/>
                <a:lumMod val="110000"/>
                <a:satMod val="105000"/>
                <a:tint val="67000"/>
              </a:srgbClr>
            </a:gs>
            <a:gs pos="50000">
              <a:srgbClr val="FB3A7E">
                <a:hueOff val="-11957820"/>
                <a:satOff val="-23638"/>
                <a:lumOff val="4392"/>
                <a:alphaOff val="0"/>
                <a:lumMod val="105000"/>
                <a:satMod val="103000"/>
                <a:tint val="73000"/>
              </a:srgbClr>
            </a:gs>
            <a:gs pos="100000">
              <a:srgbClr val="FB3A7E">
                <a:hueOff val="-11957820"/>
                <a:satOff val="-23638"/>
                <a:lumOff val="4392"/>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MX" sz="1400" kern="1200" dirty="0">
              <a:solidFill>
                <a:sysClr val="windowText" lastClr="000000"/>
              </a:solidFill>
              <a:latin typeface="+mn-lt"/>
              <a:ea typeface="+mn-ea"/>
              <a:cs typeface="Arial"/>
              <a:sym typeface="Arial"/>
            </a:rPr>
            <a:t>Establecer procedimientos para registrar la trazabilidad de las acciones de actualización, respaldo o cualquier otro proceso que afecte su contenido.</a:t>
          </a:r>
          <a:endParaRPr lang="es-MX" sz="1400" kern="1200" dirty="0">
            <a:solidFill>
              <a:sysClr val="windowText" lastClr="000000"/>
            </a:solidFill>
            <a:latin typeface="+mn-lt"/>
            <a:ea typeface="+mn-ea"/>
            <a:cs typeface="+mn-cs"/>
          </a:endParaRPr>
        </a:p>
      </dsp:txBody>
      <dsp:txXfrm>
        <a:off x="2698943" y="2488155"/>
        <a:ext cx="2453584" cy="1472150"/>
      </dsp:txXfrm>
    </dsp:sp>
    <dsp:sp modelId="{2878C882-FFD6-4297-8551-41CF3532F868}">
      <dsp:nvSpPr>
        <dsp:cNvPr id="0" name=""/>
        <dsp:cNvSpPr/>
      </dsp:nvSpPr>
      <dsp:spPr>
        <a:xfrm>
          <a:off x="5397886" y="2488155"/>
          <a:ext cx="2453584" cy="1472150"/>
        </a:xfrm>
        <a:prstGeom prst="rect">
          <a:avLst/>
        </a:prstGeom>
        <a:gradFill rotWithShape="0">
          <a:gsLst>
            <a:gs pos="0">
              <a:srgbClr val="FB3A7E">
                <a:hueOff val="-14947275"/>
                <a:satOff val="-29547"/>
                <a:lumOff val="5490"/>
                <a:alphaOff val="0"/>
                <a:lumMod val="110000"/>
                <a:satMod val="105000"/>
                <a:tint val="67000"/>
              </a:srgbClr>
            </a:gs>
            <a:gs pos="50000">
              <a:srgbClr val="FB3A7E">
                <a:hueOff val="-14947275"/>
                <a:satOff val="-29547"/>
                <a:lumOff val="5490"/>
                <a:alphaOff val="0"/>
                <a:lumMod val="105000"/>
                <a:satMod val="103000"/>
                <a:tint val="73000"/>
              </a:srgbClr>
            </a:gs>
            <a:gs pos="100000">
              <a:srgbClr val="FB3A7E">
                <a:hueOff val="-14947275"/>
                <a:satOff val="-29547"/>
                <a:lumOff val="5490"/>
                <a:alphaOff val="0"/>
                <a:lumMod val="105000"/>
                <a:satMod val="109000"/>
                <a:tint val="81000"/>
              </a:srgb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Clr>
              <a:srgbClr val="000000"/>
            </a:buClr>
            <a:buFont typeface="+mj-lt"/>
            <a:buNone/>
          </a:pPr>
          <a:r>
            <a:rPr lang="es-MX" sz="1400" kern="1200" dirty="0">
              <a:solidFill>
                <a:sysClr val="windowText" lastClr="000000"/>
              </a:solidFill>
              <a:latin typeface="+mn-lt"/>
              <a:ea typeface="+mn-ea"/>
              <a:cs typeface="Arial"/>
              <a:sym typeface="Arial"/>
            </a:rPr>
            <a:t>Permitir adecuaciones y actualizaciones a los sistemas a que se refiere este artículo.</a:t>
          </a:r>
          <a:endParaRPr lang="es-MX" sz="1400" kern="1200" dirty="0">
            <a:solidFill>
              <a:sysClr val="windowText" lastClr="000000"/>
            </a:solidFill>
            <a:latin typeface="+mn-lt"/>
            <a:ea typeface="+mn-ea"/>
            <a:cs typeface="+mn-cs"/>
          </a:endParaRPr>
        </a:p>
      </dsp:txBody>
      <dsp:txXfrm>
        <a:off x="5397886" y="2488155"/>
        <a:ext cx="2453584" cy="14721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AB229-3918-405A-BFD2-C1FEFF874DDA}">
      <dsp:nvSpPr>
        <dsp:cNvPr id="0" name=""/>
        <dsp:cNvSpPr/>
      </dsp:nvSpPr>
      <dsp:spPr>
        <a:xfrm>
          <a:off x="39" y="1259947"/>
          <a:ext cx="3798093" cy="151923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s-MX" sz="2200" kern="1200" dirty="0"/>
            <a:t>Ley General de Bienes Nacionales</a:t>
          </a:r>
        </a:p>
      </dsp:txBody>
      <dsp:txXfrm>
        <a:off x="39" y="1259947"/>
        <a:ext cx="3798093" cy="1519237"/>
      </dsp:txXfrm>
    </dsp:sp>
    <dsp:sp modelId="{00E2B16C-8882-4F2B-B56C-CB5226354E8A}">
      <dsp:nvSpPr>
        <dsp:cNvPr id="0" name=""/>
        <dsp:cNvSpPr/>
      </dsp:nvSpPr>
      <dsp:spPr>
        <a:xfrm>
          <a:off x="31943" y="2774963"/>
          <a:ext cx="3798093" cy="1379534"/>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MX" sz="2200" b="1" kern="1200" dirty="0"/>
            <a:t>Bienes nacionales</a:t>
          </a:r>
        </a:p>
        <a:p>
          <a:pPr marL="228600" lvl="1" indent="-228600" algn="l" defTabSz="977900">
            <a:lnSpc>
              <a:spcPct val="90000"/>
            </a:lnSpc>
            <a:spcBef>
              <a:spcPct val="0"/>
            </a:spcBef>
            <a:spcAft>
              <a:spcPct val="15000"/>
            </a:spcAft>
            <a:buChar char="•"/>
          </a:pPr>
          <a:r>
            <a:rPr lang="es-MX" sz="2200" kern="1200" dirty="0"/>
            <a:t>Categoría: Bienes muebles</a:t>
          </a:r>
        </a:p>
      </dsp:txBody>
      <dsp:txXfrm>
        <a:off x="31943" y="2774963"/>
        <a:ext cx="3798093" cy="1379534"/>
      </dsp:txXfrm>
    </dsp:sp>
    <dsp:sp modelId="{C433E2B6-A47B-49E0-B256-E8C955BC4630}">
      <dsp:nvSpPr>
        <dsp:cNvPr id="0" name=""/>
        <dsp:cNvSpPr/>
      </dsp:nvSpPr>
      <dsp:spPr>
        <a:xfrm>
          <a:off x="4329866" y="1259947"/>
          <a:ext cx="3798093" cy="151923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s-MX" sz="2200" kern="1200" dirty="0"/>
            <a:t>Ley Federal sobre Monumentos y Zonas Arqueológicos, Artísticos e Históricos</a:t>
          </a:r>
        </a:p>
      </dsp:txBody>
      <dsp:txXfrm>
        <a:off x="4329866" y="1259947"/>
        <a:ext cx="3798093" cy="1519237"/>
      </dsp:txXfrm>
    </dsp:sp>
    <dsp:sp modelId="{C9706EA5-AA26-4A2D-A820-0CC8CF9B9DD7}">
      <dsp:nvSpPr>
        <dsp:cNvPr id="0" name=""/>
        <dsp:cNvSpPr/>
      </dsp:nvSpPr>
      <dsp:spPr>
        <a:xfrm>
          <a:off x="4329866" y="2779185"/>
          <a:ext cx="3798093" cy="1379534"/>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s-MX" sz="2200" b="1" kern="1200" dirty="0"/>
            <a:t>Monumentos históricos </a:t>
          </a:r>
        </a:p>
        <a:p>
          <a:pPr marL="228600" lvl="1" indent="-228600" algn="l" defTabSz="977900">
            <a:lnSpc>
              <a:spcPct val="90000"/>
            </a:lnSpc>
            <a:spcBef>
              <a:spcPct val="0"/>
            </a:spcBef>
            <a:spcAft>
              <a:spcPct val="15000"/>
            </a:spcAft>
            <a:buChar char="•"/>
          </a:pPr>
          <a:r>
            <a:rPr lang="es-MX" sz="2200" kern="1200" dirty="0"/>
            <a:t>Categoría: Bien patrimonial documental</a:t>
          </a:r>
        </a:p>
      </dsp:txBody>
      <dsp:txXfrm>
        <a:off x="4329866" y="2779185"/>
        <a:ext cx="3798093" cy="13795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5FBCC-9A26-4BC4-B39C-A68A5390AFCE}">
      <dsp:nvSpPr>
        <dsp:cNvPr id="0" name=""/>
        <dsp:cNvSpPr/>
      </dsp:nvSpPr>
      <dsp:spPr>
        <a:xfrm>
          <a:off x="2423117" y="575"/>
          <a:ext cx="1692032" cy="10998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Sistema Nacional de Archivos</a:t>
          </a:r>
        </a:p>
      </dsp:txBody>
      <dsp:txXfrm>
        <a:off x="2476806" y="54264"/>
        <a:ext cx="1584654" cy="992442"/>
      </dsp:txXfrm>
    </dsp:sp>
    <dsp:sp modelId="{256B8EEF-7A1A-4042-BC92-6D8710A43058}">
      <dsp:nvSpPr>
        <dsp:cNvPr id="0" name=""/>
        <dsp:cNvSpPr/>
      </dsp:nvSpPr>
      <dsp:spPr>
        <a:xfrm>
          <a:off x="1800738" y="550485"/>
          <a:ext cx="2936790" cy="2936790"/>
        </a:xfrm>
        <a:custGeom>
          <a:avLst/>
          <a:gdLst/>
          <a:ahLst/>
          <a:cxnLst/>
          <a:rect l="0" t="0" r="0" b="0"/>
          <a:pathLst>
            <a:path>
              <a:moveTo>
                <a:pt x="2326734" y="276993"/>
              </a:moveTo>
              <a:arcTo wR="1468395" hR="1468395" stAng="18346240" swAng="3650920"/>
            </a:path>
          </a:pathLst>
        </a:custGeom>
        <a:noFill/>
        <a:ln w="6350" cap="flat" cmpd="sng" algn="ctr">
          <a:solidFill>
            <a:schemeClr val="accent2">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A5EA680A-6CDA-4A62-8E78-BF8EBC69D74E}">
      <dsp:nvSpPr>
        <dsp:cNvPr id="0" name=""/>
        <dsp:cNvSpPr/>
      </dsp:nvSpPr>
      <dsp:spPr>
        <a:xfrm>
          <a:off x="3694785" y="2203167"/>
          <a:ext cx="1692032" cy="109982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Sistema Nacional Anticorrupción</a:t>
          </a:r>
        </a:p>
      </dsp:txBody>
      <dsp:txXfrm>
        <a:off x="3748474" y="2256856"/>
        <a:ext cx="1584654" cy="992442"/>
      </dsp:txXfrm>
    </dsp:sp>
    <dsp:sp modelId="{4059128B-8864-4177-A45C-6248A95AE26C}">
      <dsp:nvSpPr>
        <dsp:cNvPr id="0" name=""/>
        <dsp:cNvSpPr/>
      </dsp:nvSpPr>
      <dsp:spPr>
        <a:xfrm>
          <a:off x="1800738" y="550485"/>
          <a:ext cx="2936790" cy="2936790"/>
        </a:xfrm>
        <a:custGeom>
          <a:avLst/>
          <a:gdLst/>
          <a:ahLst/>
          <a:cxnLst/>
          <a:rect l="0" t="0" r="0" b="0"/>
          <a:pathLst>
            <a:path>
              <a:moveTo>
                <a:pt x="2168120" y="2759351"/>
              </a:moveTo>
              <a:arcTo wR="1468395" hR="1468395" stAng="3692482" swAng="3415035"/>
            </a:path>
          </a:pathLst>
        </a:custGeom>
        <a:noFill/>
        <a:ln w="6350" cap="flat" cmpd="sng" algn="ctr">
          <a:solidFill>
            <a:schemeClr val="accent3">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87957AB9-39CE-487B-9305-0DDDFA934B64}">
      <dsp:nvSpPr>
        <dsp:cNvPr id="0" name=""/>
        <dsp:cNvSpPr/>
      </dsp:nvSpPr>
      <dsp:spPr>
        <a:xfrm>
          <a:off x="1151450" y="2203167"/>
          <a:ext cx="1692032" cy="1099820"/>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t>Sistema Nacional de Transparencia</a:t>
          </a:r>
        </a:p>
      </dsp:txBody>
      <dsp:txXfrm>
        <a:off x="1205139" y="2256856"/>
        <a:ext cx="1584654" cy="992442"/>
      </dsp:txXfrm>
    </dsp:sp>
    <dsp:sp modelId="{829860C1-6D1F-42ED-BC26-3EBDF2135F86}">
      <dsp:nvSpPr>
        <dsp:cNvPr id="0" name=""/>
        <dsp:cNvSpPr/>
      </dsp:nvSpPr>
      <dsp:spPr>
        <a:xfrm>
          <a:off x="1800738" y="550485"/>
          <a:ext cx="2936790" cy="2936790"/>
        </a:xfrm>
        <a:custGeom>
          <a:avLst/>
          <a:gdLst/>
          <a:ahLst/>
          <a:cxnLst/>
          <a:rect l="0" t="0" r="0" b="0"/>
          <a:pathLst>
            <a:path>
              <a:moveTo>
                <a:pt x="9788" y="1637660"/>
              </a:moveTo>
              <a:arcTo wR="1468395" hR="1468395" stAng="10402840" swAng="3650920"/>
            </a:path>
          </a:pathLst>
        </a:custGeom>
        <a:noFill/>
        <a:ln w="6350" cap="flat" cmpd="sng" algn="ctr">
          <a:solidFill>
            <a:schemeClr val="accent4">
              <a:hueOff val="0"/>
              <a:satOff val="0"/>
              <a:lumOff val="0"/>
              <a:alphaOff val="0"/>
            </a:schemeClr>
          </a:solidFill>
          <a:prstDash val="solid"/>
          <a:miter lim="800000"/>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C6D004-8029-44D9-8E84-DAF65187F0EC}">
      <dsp:nvSpPr>
        <dsp:cNvPr id="0" name=""/>
        <dsp:cNvSpPr/>
      </dsp:nvSpPr>
      <dsp:spPr>
        <a:xfrm>
          <a:off x="1340325" y="3696"/>
          <a:ext cx="1786372" cy="116114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Sistema Nacional de Archivos</a:t>
          </a:r>
        </a:p>
      </dsp:txBody>
      <dsp:txXfrm>
        <a:off x="1397007" y="60378"/>
        <a:ext cx="1673008" cy="1047778"/>
      </dsp:txXfrm>
    </dsp:sp>
    <dsp:sp modelId="{76A5B661-64A4-43C9-82E1-F21ACA0C931A}">
      <dsp:nvSpPr>
        <dsp:cNvPr id="0" name=""/>
        <dsp:cNvSpPr/>
      </dsp:nvSpPr>
      <dsp:spPr>
        <a:xfrm>
          <a:off x="686649" y="584268"/>
          <a:ext cx="3093723" cy="3093723"/>
        </a:xfrm>
        <a:custGeom>
          <a:avLst/>
          <a:gdLst/>
          <a:ahLst/>
          <a:cxnLst/>
          <a:rect l="0" t="0" r="0" b="0"/>
          <a:pathLst>
            <a:path>
              <a:moveTo>
                <a:pt x="2679169" y="492983"/>
              </a:moveTo>
              <a:arcTo wR="1546861" hR="1546861" stAng="19023278" swAng="2299325"/>
            </a:path>
          </a:pathLst>
        </a:custGeom>
        <a:noFill/>
        <a:ln w="6350" cap="flat" cmpd="sng" algn="ctr">
          <a:solidFill>
            <a:schemeClr val="accent2">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CEA37BB5-388B-4069-BC42-5FEFB2ADC699}">
      <dsp:nvSpPr>
        <dsp:cNvPr id="0" name=""/>
        <dsp:cNvSpPr/>
      </dsp:nvSpPr>
      <dsp:spPr>
        <a:xfrm>
          <a:off x="2679946" y="2323989"/>
          <a:ext cx="1786372" cy="116114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Sistema Nacional Anticorrupción</a:t>
          </a:r>
        </a:p>
      </dsp:txBody>
      <dsp:txXfrm>
        <a:off x="2736628" y="2380671"/>
        <a:ext cx="1673008" cy="1047778"/>
      </dsp:txXfrm>
    </dsp:sp>
    <dsp:sp modelId="{A2D4AF96-A9AD-4B2A-8E1E-48FF5458816E}">
      <dsp:nvSpPr>
        <dsp:cNvPr id="0" name=""/>
        <dsp:cNvSpPr/>
      </dsp:nvSpPr>
      <dsp:spPr>
        <a:xfrm>
          <a:off x="686649" y="584268"/>
          <a:ext cx="3093723" cy="3093723"/>
        </a:xfrm>
        <a:custGeom>
          <a:avLst/>
          <a:gdLst/>
          <a:ahLst/>
          <a:cxnLst/>
          <a:rect l="0" t="0" r="0" b="0"/>
          <a:pathLst>
            <a:path>
              <a:moveTo>
                <a:pt x="2020628" y="3019385"/>
              </a:moveTo>
              <a:arcTo wR="1546861" hR="1546861" stAng="4329902" swAng="2140195"/>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 modelId="{FA0A9F4F-E625-40D3-925F-9C30A2D38DEC}">
      <dsp:nvSpPr>
        <dsp:cNvPr id="0" name=""/>
        <dsp:cNvSpPr/>
      </dsp:nvSpPr>
      <dsp:spPr>
        <a:xfrm>
          <a:off x="703" y="2323989"/>
          <a:ext cx="1786372" cy="116114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Sistema Nacional de Transparencia</a:t>
          </a:r>
        </a:p>
      </dsp:txBody>
      <dsp:txXfrm>
        <a:off x="57385" y="2380671"/>
        <a:ext cx="1673008" cy="1047778"/>
      </dsp:txXfrm>
    </dsp:sp>
    <dsp:sp modelId="{95BEFE48-B3BC-44BB-BD18-0403F2C895DD}">
      <dsp:nvSpPr>
        <dsp:cNvPr id="0" name=""/>
        <dsp:cNvSpPr/>
      </dsp:nvSpPr>
      <dsp:spPr>
        <a:xfrm>
          <a:off x="686649" y="584268"/>
          <a:ext cx="3093723" cy="3093723"/>
        </a:xfrm>
        <a:custGeom>
          <a:avLst/>
          <a:gdLst/>
          <a:ahLst/>
          <a:cxnLst/>
          <a:rect l="0" t="0" r="0" b="0"/>
          <a:pathLst>
            <a:path>
              <a:moveTo>
                <a:pt x="5033" y="1422178"/>
              </a:moveTo>
              <a:arcTo wR="1546861" hR="1546861" stAng="11077397" swAng="2299325"/>
            </a:path>
          </a:pathLst>
        </a:custGeom>
        <a:noFill/>
        <a:ln w="6350" cap="flat" cmpd="sng" algn="ctr">
          <a:solidFill>
            <a:schemeClr val="accent4">
              <a:hueOff val="0"/>
              <a:satOff val="0"/>
              <a:lumOff val="0"/>
              <a:alphaOff val="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E7C177B-B36A-42FB-963C-4A4062E11465}" type="datetime1">
              <a:rPr lang="es-ES" smtClean="0"/>
              <a:t>22/05/2023</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679768-A2FC-4D08-91F6-8DCE6C566B36}" type="slidenum">
              <a:rPr lang="es-ES" smtClean="0"/>
              <a:t>‹Nº›</a:t>
            </a:fld>
            <a:endParaRPr lang="es-ES"/>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D6E2F-8700-4332-938B-4B711CF8351C}" type="datetime1">
              <a:rPr lang="es-ES" smtClean="0"/>
              <a:pPr/>
              <a:t>22/05/2023</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F61EA0F-A667-4B49-8422-0062BC55E249}" type="slidenum">
              <a:rPr lang="es-ES" noProof="0" smtClean="0"/>
              <a:t>‹Nº›</a:t>
            </a:fld>
            <a:endParaRPr lang="es-ES" noProof="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rtl="0"/>
            <a:fld id="{DF61EA0F-A667-4B49-8422-0062BC55E249}" type="slidenum">
              <a:rPr lang="es-ES" noProof="0" smtClean="0"/>
              <a:t>1</a:t>
            </a:fld>
            <a:endParaRPr lang="es-ES" noProof="0"/>
          </a:p>
        </p:txBody>
      </p:sp>
    </p:spTree>
    <p:extLst>
      <p:ext uri="{BB962C8B-B14F-4D97-AF65-F5344CB8AC3E}">
        <p14:creationId xmlns:p14="http://schemas.microsoft.com/office/powerpoint/2010/main" val="383127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84673" indent="-184673" algn="just">
              <a:buFontTx/>
              <a:buChar char="-"/>
            </a:pPr>
            <a:endParaRPr lang="es-MX" dirty="0"/>
          </a:p>
        </p:txBody>
      </p:sp>
      <p:sp>
        <p:nvSpPr>
          <p:cNvPr id="4" name="Marcador de número de diapositiva 3"/>
          <p:cNvSpPr>
            <a:spLocks noGrp="1"/>
          </p:cNvSpPr>
          <p:nvPr>
            <p:ph type="sldNum" sz="quarter" idx="10"/>
          </p:nvPr>
        </p:nvSpPr>
        <p:spPr/>
        <p:txBody>
          <a:bodyPr/>
          <a:lstStyle/>
          <a:p>
            <a:fld id="{15E1E82E-6BD2-432A-92B6-55E6DEA73C23}" type="slidenum">
              <a:rPr lang="es-MX" smtClean="0"/>
              <a:t>10</a:t>
            </a:fld>
            <a:endParaRPr lang="es-MX" dirty="0"/>
          </a:p>
        </p:txBody>
      </p:sp>
    </p:spTree>
    <p:extLst>
      <p:ext uri="{BB962C8B-B14F-4D97-AF65-F5344CB8AC3E}">
        <p14:creationId xmlns:p14="http://schemas.microsoft.com/office/powerpoint/2010/main" val="1751493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11</a:t>
            </a:fld>
            <a:endParaRPr lang="es-MX"/>
          </a:p>
        </p:txBody>
      </p:sp>
    </p:spTree>
    <p:extLst>
      <p:ext uri="{BB962C8B-B14F-4D97-AF65-F5344CB8AC3E}">
        <p14:creationId xmlns:p14="http://schemas.microsoft.com/office/powerpoint/2010/main" val="2772000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14</a:t>
            </a:fld>
            <a:endParaRPr lang="es-MX"/>
          </a:p>
        </p:txBody>
      </p:sp>
    </p:spTree>
    <p:extLst>
      <p:ext uri="{BB962C8B-B14F-4D97-AF65-F5344CB8AC3E}">
        <p14:creationId xmlns:p14="http://schemas.microsoft.com/office/powerpoint/2010/main" val="3093950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15</a:t>
            </a:fld>
            <a:endParaRPr lang="es-MX" dirty="0"/>
          </a:p>
        </p:txBody>
      </p:sp>
    </p:spTree>
    <p:extLst>
      <p:ext uri="{BB962C8B-B14F-4D97-AF65-F5344CB8AC3E}">
        <p14:creationId xmlns:p14="http://schemas.microsoft.com/office/powerpoint/2010/main" val="1479261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kern="1200" dirty="0">
                <a:solidFill>
                  <a:schemeClr val="tx1"/>
                </a:solidFill>
                <a:effectLst/>
                <a:latin typeface="+mn-lt"/>
                <a:ea typeface="+mn-ea"/>
                <a:cs typeface="+mn-cs"/>
              </a:rPr>
              <a:t>Personas físicas, morales y/o sindicatos que reciban recursos públicos o realicen actos de autoridad  </a:t>
            </a:r>
            <a:endParaRPr lang="es-MX"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18</a:t>
            </a:fld>
            <a:endParaRPr lang="es-MX"/>
          </a:p>
        </p:txBody>
      </p:sp>
    </p:spTree>
    <p:extLst>
      <p:ext uri="{BB962C8B-B14F-4D97-AF65-F5344CB8AC3E}">
        <p14:creationId xmlns:p14="http://schemas.microsoft.com/office/powerpoint/2010/main" val="3292571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kern="1200" dirty="0">
                <a:solidFill>
                  <a:schemeClr val="tx1"/>
                </a:solidFill>
                <a:effectLst/>
                <a:latin typeface="+mn-lt"/>
                <a:ea typeface="+mn-ea"/>
                <a:cs typeface="+mn-cs"/>
              </a:rPr>
              <a:t>Personas físicas, morales y/o sindicatos que reciban recursos públicos o realicen actos de autoridad  </a:t>
            </a:r>
            <a:endParaRPr lang="es-MX"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19</a:t>
            </a:fld>
            <a:endParaRPr lang="es-MX"/>
          </a:p>
        </p:txBody>
      </p:sp>
    </p:spTree>
    <p:extLst>
      <p:ext uri="{BB962C8B-B14F-4D97-AF65-F5344CB8AC3E}">
        <p14:creationId xmlns:p14="http://schemas.microsoft.com/office/powerpoint/2010/main" val="4256877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Artículo 5. Los sujetos obligados que refiere esta Ley se regirán por los siguientes principios: </a:t>
            </a:r>
          </a:p>
          <a:p>
            <a:pPr marL="285750" indent="-285750">
              <a:buAutoNum type="romanUcPeriod"/>
            </a:pPr>
            <a:r>
              <a:rPr lang="es-MX" dirty="0"/>
              <a:t>Conservación: Adoptar las medidas de índole técnica, administrativa, ambiental y tecnológica, para la adecuada preservación de los documentos de archivo; </a:t>
            </a:r>
          </a:p>
          <a:p>
            <a:pPr marL="285750" indent="-285750">
              <a:buAutoNum type="romanUcPeriod"/>
            </a:pPr>
            <a:r>
              <a:rPr lang="es-MX" dirty="0"/>
              <a:t>Procedencia: Conservar el origen de cada fondo documental producido por los sujetos obligados, para distinguirlo de otros fondos semejantes y respetar el orden interno de las series documentales en el desarrollo de su actividad institucional; </a:t>
            </a:r>
          </a:p>
          <a:p>
            <a:pPr marL="285750" indent="-285750">
              <a:buAutoNum type="romanUcPeriod"/>
            </a:pPr>
            <a:r>
              <a:rPr lang="es-MX" dirty="0"/>
              <a:t>Integridad: Garantizar que los documentos de archivo sean completos y veraces para reflejar con exactitud la información contenida; </a:t>
            </a:r>
          </a:p>
          <a:p>
            <a:pPr marL="285750" indent="-285750">
              <a:buAutoNum type="romanUcPeriod"/>
            </a:pPr>
            <a:r>
              <a:rPr lang="es-MX" dirty="0"/>
              <a:t>Disponibilidad: Adoptar medidas pertinentes para la localización expedita de los documentos de archivo, y </a:t>
            </a:r>
          </a:p>
          <a:p>
            <a:pPr marL="285750" indent="-285750">
              <a:buAutoNum type="romanUcPeriod"/>
            </a:pPr>
            <a:r>
              <a:rPr lang="es-MX" dirty="0"/>
              <a:t>V. Accesibilidad: Garantizar el acceso a la consulta de los archivos de acuerdo con esta Ley y las disposiciones jurídicas aplicables.</a:t>
            </a:r>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20</a:t>
            </a:fld>
            <a:endParaRPr lang="es-ES" noProof="0"/>
          </a:p>
        </p:txBody>
      </p:sp>
    </p:spTree>
    <p:extLst>
      <p:ext uri="{BB962C8B-B14F-4D97-AF65-F5344CB8AC3E}">
        <p14:creationId xmlns:p14="http://schemas.microsoft.com/office/powerpoint/2010/main" val="2224689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SNA- Modelo con enfoque integral sobre</a:t>
            </a:r>
            <a:r>
              <a:rPr lang="es-MX" baseline="0" dirty="0"/>
              <a:t> el </a:t>
            </a:r>
            <a:r>
              <a:rPr lang="es-MX" dirty="0"/>
              <a:t>tratamiento</a:t>
            </a:r>
            <a:r>
              <a:rPr lang="es-MX" baseline="0" dirty="0"/>
              <a:t> de los documentos de archivo.</a:t>
            </a:r>
          </a:p>
          <a:p>
            <a:r>
              <a:rPr lang="es-MX" baseline="0" dirty="0"/>
              <a:t>Se concibió como un mecanismo de colaboración y permanente de los SO para promover el manejo uniforme e integral de los archivos, mediante el </a:t>
            </a:r>
            <a:r>
              <a:rPr lang="es-MX" baseline="0" dirty="0" err="1"/>
              <a:t>desarollo</a:t>
            </a:r>
            <a:r>
              <a:rPr lang="es-MX" baseline="0" dirty="0"/>
              <a:t> normativo, técnico, y tecnológico. </a:t>
            </a:r>
            <a:endParaRPr lang="es-MX" dirty="0"/>
          </a:p>
          <a:p>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21</a:t>
            </a:fld>
            <a:endParaRPr lang="es-MX"/>
          </a:p>
        </p:txBody>
      </p:sp>
    </p:spTree>
    <p:extLst>
      <p:ext uri="{BB962C8B-B14F-4D97-AF65-F5344CB8AC3E}">
        <p14:creationId xmlns:p14="http://schemas.microsoft.com/office/powerpoint/2010/main" val="2262845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 LGA</a:t>
            </a:r>
            <a:r>
              <a:rPr lang="es-MX" baseline="0" dirty="0"/>
              <a:t> determina la centralización normativa y dota la SNA de facultades para emitir criterios de organización y administración de los archivos vinculantes para los SO.</a:t>
            </a:r>
          </a:p>
          <a:p>
            <a:endParaRPr lang="es-MX" baseline="0" dirty="0"/>
          </a:p>
          <a:p>
            <a:r>
              <a:rPr lang="es-MX" baseline="0" dirty="0"/>
              <a:t>Asimismo la Ley determina la descentralización operativa para respetar la autonomía de los órganos estatales y municipales</a:t>
            </a:r>
            <a:endParaRPr lang="es-MX" dirty="0"/>
          </a:p>
        </p:txBody>
      </p:sp>
      <p:sp>
        <p:nvSpPr>
          <p:cNvPr id="4" name="Marcador de número de diapositiva 3"/>
          <p:cNvSpPr>
            <a:spLocks noGrp="1"/>
          </p:cNvSpPr>
          <p:nvPr>
            <p:ph type="sldNum" sz="quarter" idx="10"/>
          </p:nvPr>
        </p:nvSpPr>
        <p:spPr/>
        <p:txBody>
          <a:bodyPr/>
          <a:lstStyle/>
          <a:p>
            <a:pPr rtl="0"/>
            <a:fld id="{012E1C88-3939-4832-BAAB-091D6FA96EB5}" type="slidenum">
              <a:rPr lang="es-ES" noProof="0" smtClean="0"/>
              <a:t>22</a:t>
            </a:fld>
            <a:endParaRPr lang="es-ES" noProof="0"/>
          </a:p>
        </p:txBody>
      </p:sp>
    </p:spTree>
    <p:extLst>
      <p:ext uri="{BB962C8B-B14F-4D97-AF65-F5344CB8AC3E}">
        <p14:creationId xmlns:p14="http://schemas.microsoft.com/office/powerpoint/2010/main" val="918225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Órgano</a:t>
            </a:r>
            <a:r>
              <a:rPr lang="es-MX" baseline="0" dirty="0"/>
              <a:t> nacional responsables de la Aprobar la normativa y la política nacional en materia de GD y archivos, incluyendo al SGDE. Emitir recomendaciones los sujetos obligados de los tres ámbitos de gobierno.</a:t>
            </a:r>
            <a:endParaRPr lang="es-MX" dirty="0"/>
          </a:p>
        </p:txBody>
      </p:sp>
      <p:sp>
        <p:nvSpPr>
          <p:cNvPr id="4" name="Marcador de número de diapositiva 3"/>
          <p:cNvSpPr>
            <a:spLocks noGrp="1"/>
          </p:cNvSpPr>
          <p:nvPr>
            <p:ph type="sldNum" sz="quarter" idx="10"/>
          </p:nvPr>
        </p:nvSpPr>
        <p:spPr/>
        <p:txBody>
          <a:bodyPr/>
          <a:lstStyle/>
          <a:p>
            <a:pPr rtl="0"/>
            <a:fld id="{012E1C88-3939-4832-BAAB-091D6FA96EB5}" type="slidenum">
              <a:rPr lang="es-ES" noProof="0" smtClean="0"/>
              <a:t>23</a:t>
            </a:fld>
            <a:endParaRPr lang="es-ES" noProof="0"/>
          </a:p>
        </p:txBody>
      </p:sp>
    </p:spTree>
    <p:extLst>
      <p:ext uri="{BB962C8B-B14F-4D97-AF65-F5344CB8AC3E}">
        <p14:creationId xmlns:p14="http://schemas.microsoft.com/office/powerpoint/2010/main" val="198032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073A36-9541-4439-A11C-1E908352723E}"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2311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III. Integrar los documentos en expedientes;; </a:t>
            </a:r>
          </a:p>
          <a:p>
            <a:r>
              <a:rPr lang="es-MX" dirty="0"/>
              <a:t>VI. Dotar a los documentos de archivo de los elementos de identificación necesarios para asegurar que mantengan su procedencia y orden original; </a:t>
            </a:r>
          </a:p>
          <a:p>
            <a:r>
              <a:rPr lang="es-MX" dirty="0"/>
              <a:t>VIII. Promover el desarrollo de infraestructura y equipamiento para la gestión documental y administración de archivos; </a:t>
            </a:r>
          </a:p>
          <a:p>
            <a:r>
              <a:rPr lang="es-MX" dirty="0"/>
              <a:t>IX. Racionalizar la producción, uso, distribución y control de los documentos de archivo; </a:t>
            </a:r>
          </a:p>
          <a:p>
            <a:r>
              <a:rPr lang="es-MX" dirty="0"/>
              <a:t>X. Resguardar los documentos contenidos en sus archivos; </a:t>
            </a:r>
          </a:p>
          <a:p>
            <a:r>
              <a:rPr lang="es-MX" dirty="0"/>
              <a:t>XI. Aplicar métodos y medidas para la organización, protección y conservación de los documentos de archivo, considerando el estado que guardan y el espacio para su almacenamiento; así como procurar el resguardo digital de dichos documentos, de conformidad con esta Ley y las demás disposiciones jurídicas aplicables, y </a:t>
            </a:r>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24</a:t>
            </a:fld>
            <a:endParaRPr lang="es-ES" noProof="0"/>
          </a:p>
        </p:txBody>
      </p:sp>
    </p:spTree>
    <p:extLst>
      <p:ext uri="{BB962C8B-B14F-4D97-AF65-F5344CB8AC3E}">
        <p14:creationId xmlns:p14="http://schemas.microsoft.com/office/powerpoint/2010/main" val="270087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25</a:t>
            </a:fld>
            <a:endParaRPr lang="es-ES"/>
          </a:p>
        </p:txBody>
      </p:sp>
    </p:spTree>
    <p:extLst>
      <p:ext uri="{BB962C8B-B14F-4D97-AF65-F5344CB8AC3E}">
        <p14:creationId xmlns:p14="http://schemas.microsoft.com/office/powerpoint/2010/main" val="776631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26</a:t>
            </a:fld>
            <a:endParaRPr lang="es-ES"/>
          </a:p>
        </p:txBody>
      </p:sp>
    </p:spTree>
    <p:extLst>
      <p:ext uri="{BB962C8B-B14F-4D97-AF65-F5344CB8AC3E}">
        <p14:creationId xmlns:p14="http://schemas.microsoft.com/office/powerpoint/2010/main" val="2558084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28</a:t>
            </a:fld>
            <a:endParaRPr lang="es-ES"/>
          </a:p>
        </p:txBody>
      </p:sp>
    </p:spTree>
    <p:extLst>
      <p:ext uri="{BB962C8B-B14F-4D97-AF65-F5344CB8AC3E}">
        <p14:creationId xmlns:p14="http://schemas.microsoft.com/office/powerpoint/2010/main" val="1130662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29</a:t>
            </a:fld>
            <a:endParaRPr lang="es-ES"/>
          </a:p>
        </p:txBody>
      </p:sp>
    </p:spTree>
    <p:extLst>
      <p:ext uri="{BB962C8B-B14F-4D97-AF65-F5344CB8AC3E}">
        <p14:creationId xmlns:p14="http://schemas.microsoft.com/office/powerpoint/2010/main" val="117894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30</a:t>
            </a:fld>
            <a:endParaRPr lang="es-ES"/>
          </a:p>
        </p:txBody>
      </p:sp>
    </p:spTree>
    <p:extLst>
      <p:ext uri="{BB962C8B-B14F-4D97-AF65-F5344CB8AC3E}">
        <p14:creationId xmlns:p14="http://schemas.microsoft.com/office/powerpoint/2010/main" val="672500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31</a:t>
            </a:fld>
            <a:endParaRPr lang="es-ES"/>
          </a:p>
        </p:txBody>
      </p:sp>
    </p:spTree>
    <p:extLst>
      <p:ext uri="{BB962C8B-B14F-4D97-AF65-F5344CB8AC3E}">
        <p14:creationId xmlns:p14="http://schemas.microsoft.com/office/powerpoint/2010/main" val="1189957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34</a:t>
            </a:fld>
            <a:endParaRPr lang="es-ES"/>
          </a:p>
        </p:txBody>
      </p:sp>
    </p:spTree>
    <p:extLst>
      <p:ext uri="{BB962C8B-B14F-4D97-AF65-F5344CB8AC3E}">
        <p14:creationId xmlns:p14="http://schemas.microsoft.com/office/powerpoint/2010/main" val="449482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35</a:t>
            </a:fld>
            <a:endParaRPr lang="es-ES"/>
          </a:p>
        </p:txBody>
      </p:sp>
    </p:spTree>
    <p:extLst>
      <p:ext uri="{BB962C8B-B14F-4D97-AF65-F5344CB8AC3E}">
        <p14:creationId xmlns:p14="http://schemas.microsoft.com/office/powerpoint/2010/main" val="3643491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36</a:t>
            </a:fld>
            <a:endParaRPr lang="es-ES"/>
          </a:p>
        </p:txBody>
      </p:sp>
    </p:spTree>
    <p:extLst>
      <p:ext uri="{BB962C8B-B14F-4D97-AF65-F5344CB8AC3E}">
        <p14:creationId xmlns:p14="http://schemas.microsoft.com/office/powerpoint/2010/main" val="158951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TÍTULO QUINTO OBLIGACIONES DE TRANSPARENCIA Capítulo I De las disposiciones generales .</a:t>
            </a: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80845-20E2-42CC-95C0-A70FD3820838}"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198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37</a:t>
            </a:fld>
            <a:endParaRPr lang="es-ES"/>
          </a:p>
        </p:txBody>
      </p:sp>
    </p:spTree>
    <p:extLst>
      <p:ext uri="{BB962C8B-B14F-4D97-AF65-F5344CB8AC3E}">
        <p14:creationId xmlns:p14="http://schemas.microsoft.com/office/powerpoint/2010/main" val="4156913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38</a:t>
            </a:fld>
            <a:endParaRPr lang="es-ES" noProof="0"/>
          </a:p>
        </p:txBody>
      </p:sp>
    </p:spTree>
    <p:extLst>
      <p:ext uri="{BB962C8B-B14F-4D97-AF65-F5344CB8AC3E}">
        <p14:creationId xmlns:p14="http://schemas.microsoft.com/office/powerpoint/2010/main" val="41909142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39</a:t>
            </a:fld>
            <a:endParaRPr lang="es-MX"/>
          </a:p>
        </p:txBody>
      </p:sp>
    </p:spTree>
    <p:extLst>
      <p:ext uri="{BB962C8B-B14F-4D97-AF65-F5344CB8AC3E}">
        <p14:creationId xmlns:p14="http://schemas.microsoft.com/office/powerpoint/2010/main" val="2058372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40</a:t>
            </a:fld>
            <a:endParaRPr lang="es-MX"/>
          </a:p>
        </p:txBody>
      </p:sp>
    </p:spTree>
    <p:extLst>
      <p:ext uri="{BB962C8B-B14F-4D97-AF65-F5344CB8AC3E}">
        <p14:creationId xmlns:p14="http://schemas.microsoft.com/office/powerpoint/2010/main" val="356388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Artículo 23. Los sujetos obligados que cuenten con un sistema institucional de archivos, deberán elaborar un programa anual y publicarlo en su portal electrónico en los primeros treinta días naturales del ejercicio fiscal correspondiente</a:t>
            </a:r>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42</a:t>
            </a:fld>
            <a:endParaRPr lang="es-ES" noProof="0"/>
          </a:p>
        </p:txBody>
      </p:sp>
    </p:spTree>
    <p:extLst>
      <p:ext uri="{BB962C8B-B14F-4D97-AF65-F5344CB8AC3E}">
        <p14:creationId xmlns:p14="http://schemas.microsoft.com/office/powerpoint/2010/main" val="35094130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Artículo 23. Los sujetos obligados que cuenten con un sistema institucional de archivos, deberán elaborar un programa anual y publicarlo en su portal electrónico en los primeros treinta días naturales del ejercicio fiscal correspondiente</a:t>
            </a:r>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43</a:t>
            </a:fld>
            <a:endParaRPr lang="es-ES" noProof="0"/>
          </a:p>
        </p:txBody>
      </p:sp>
    </p:spTree>
    <p:extLst>
      <p:ext uri="{BB962C8B-B14F-4D97-AF65-F5344CB8AC3E}">
        <p14:creationId xmlns:p14="http://schemas.microsoft.com/office/powerpoint/2010/main" val="40694278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1" u="none" strike="noStrike" kern="1200" baseline="0" dirty="0">
                <a:solidFill>
                  <a:schemeClr val="tx1"/>
                </a:solidFill>
                <a:latin typeface="+mn-lt"/>
                <a:ea typeface="+mn-ea"/>
                <a:cs typeface="+mn-cs"/>
              </a:rPr>
              <a:t>La formación es una herramienta operativa. </a:t>
            </a:r>
            <a:r>
              <a:rPr lang="es-MX" sz="1200" b="0" i="0" u="none" strike="noStrike" kern="1200" baseline="0" dirty="0">
                <a:solidFill>
                  <a:schemeClr val="tx1"/>
                </a:solidFill>
                <a:latin typeface="+mn-lt"/>
                <a:ea typeface="+mn-ea"/>
                <a:cs typeface="+mn-cs"/>
              </a:rPr>
              <a:t>Aseguran la funcionalidad del sistema desde un punto de vista operativo:</a:t>
            </a:r>
          </a:p>
          <a:p>
            <a:r>
              <a:rPr lang="es-MX" sz="1200" b="0" i="0" u="none" strike="noStrike" kern="1200" baseline="0" dirty="0">
                <a:solidFill>
                  <a:schemeClr val="tx1"/>
                </a:solidFill>
                <a:latin typeface="+mn-lt"/>
                <a:ea typeface="+mn-ea"/>
                <a:cs typeface="+mn-cs"/>
              </a:rPr>
              <a:t>1. El funcionamiento adecuado del SIA  descansa en el conocimiento, en la comprensión y en la capacidad de uso  de las herramientas por parte de todos los  implicados de una  organización, que </a:t>
            </a:r>
            <a:r>
              <a:rPr lang="es-MX" sz="1200" b="1" i="0" u="none" strike="noStrike" kern="1200" baseline="0" dirty="0">
                <a:solidFill>
                  <a:schemeClr val="tx1"/>
                </a:solidFill>
                <a:latin typeface="+mn-lt"/>
                <a:ea typeface="+mn-ea"/>
                <a:cs typeface="+mn-cs"/>
              </a:rPr>
              <a:t>deben ser objeto de una formación instrumental y continua</a:t>
            </a:r>
            <a:r>
              <a:rPr lang="es-MX" sz="1200" b="0" i="0" u="none" strike="noStrike" kern="1200" baseline="0" dirty="0">
                <a:solidFill>
                  <a:schemeClr val="tx1"/>
                </a:solidFill>
                <a:latin typeface="+mn-lt"/>
                <a:ea typeface="+mn-ea"/>
                <a:cs typeface="+mn-cs"/>
              </a:rPr>
              <a:t> </a:t>
            </a:r>
            <a:r>
              <a:rPr lang="es-MX" sz="1200" b="1" i="0" u="none" strike="noStrike" kern="1200" baseline="0" dirty="0">
                <a:solidFill>
                  <a:schemeClr val="tx1"/>
                </a:solidFill>
                <a:latin typeface="+mn-lt"/>
                <a:ea typeface="+mn-ea"/>
                <a:cs typeface="+mn-cs"/>
              </a:rPr>
              <a:t>que les permita  además de su explotación, poder participar en su desarrollo, de acuerdo con los distintos niveles establecidos</a:t>
            </a:r>
            <a:endParaRPr lang="es-MX" sz="1200" b="1" dirty="0"/>
          </a:p>
          <a:p>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46</a:t>
            </a:fld>
            <a:endParaRPr lang="es-MX"/>
          </a:p>
        </p:txBody>
      </p:sp>
    </p:spTree>
    <p:extLst>
      <p:ext uri="{BB962C8B-B14F-4D97-AF65-F5344CB8AC3E}">
        <p14:creationId xmlns:p14="http://schemas.microsoft.com/office/powerpoint/2010/main" val="950940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1" u="none" strike="noStrike" kern="1200" baseline="0" dirty="0">
                <a:solidFill>
                  <a:schemeClr val="tx1"/>
                </a:solidFill>
                <a:latin typeface="+mn-lt"/>
                <a:ea typeface="+mn-ea"/>
                <a:cs typeface="+mn-cs"/>
              </a:rPr>
              <a:t>La formación es una herramienta operativa. </a:t>
            </a:r>
            <a:r>
              <a:rPr lang="es-MX" sz="1200" b="0" i="0" u="none" strike="noStrike" kern="1200" baseline="0" dirty="0">
                <a:solidFill>
                  <a:schemeClr val="tx1"/>
                </a:solidFill>
                <a:latin typeface="+mn-lt"/>
                <a:ea typeface="+mn-ea"/>
                <a:cs typeface="+mn-cs"/>
              </a:rPr>
              <a:t>Aseguran la funcionalidad del sistema desde un punto de vista operativo:</a:t>
            </a:r>
          </a:p>
          <a:p>
            <a:r>
              <a:rPr lang="es-MX" sz="1200" b="0" i="0" u="none" strike="noStrike" kern="1200" baseline="0" dirty="0">
                <a:solidFill>
                  <a:schemeClr val="tx1"/>
                </a:solidFill>
                <a:latin typeface="+mn-lt"/>
                <a:ea typeface="+mn-ea"/>
                <a:cs typeface="+mn-cs"/>
              </a:rPr>
              <a:t>1. El funcionamiento adecuado del SIA  descansa en el conocimiento, en la comprensión y en la capacidad de uso  de las herramientas por parte de todos los  implicados de una  organización, que </a:t>
            </a:r>
            <a:r>
              <a:rPr lang="es-MX" sz="1200" b="1" i="0" u="none" strike="noStrike" kern="1200" baseline="0" dirty="0">
                <a:solidFill>
                  <a:schemeClr val="tx1"/>
                </a:solidFill>
                <a:latin typeface="+mn-lt"/>
                <a:ea typeface="+mn-ea"/>
                <a:cs typeface="+mn-cs"/>
              </a:rPr>
              <a:t>deben ser objeto de una formación instrumental y continua</a:t>
            </a:r>
            <a:r>
              <a:rPr lang="es-MX" sz="1200" b="0" i="0" u="none" strike="noStrike" kern="1200" baseline="0" dirty="0">
                <a:solidFill>
                  <a:schemeClr val="tx1"/>
                </a:solidFill>
                <a:latin typeface="+mn-lt"/>
                <a:ea typeface="+mn-ea"/>
                <a:cs typeface="+mn-cs"/>
              </a:rPr>
              <a:t> </a:t>
            </a:r>
            <a:r>
              <a:rPr lang="es-MX" sz="1200" b="1" i="0" u="none" strike="noStrike" kern="1200" baseline="0" dirty="0">
                <a:solidFill>
                  <a:schemeClr val="tx1"/>
                </a:solidFill>
                <a:latin typeface="+mn-lt"/>
                <a:ea typeface="+mn-ea"/>
                <a:cs typeface="+mn-cs"/>
              </a:rPr>
              <a:t>que les permita  además de su explotación, poder participar en su desarrollo, de acuerdo con los distintos niveles establecidos</a:t>
            </a:r>
            <a:endParaRPr lang="es-MX" sz="1200" b="1" dirty="0"/>
          </a:p>
          <a:p>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47</a:t>
            </a:fld>
            <a:endParaRPr lang="es-MX"/>
          </a:p>
        </p:txBody>
      </p:sp>
    </p:spTree>
    <p:extLst>
      <p:ext uri="{BB962C8B-B14F-4D97-AF65-F5344CB8AC3E}">
        <p14:creationId xmlns:p14="http://schemas.microsoft.com/office/powerpoint/2010/main" val="4680470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48</a:t>
            </a:fld>
            <a:endParaRPr lang="es-ES"/>
          </a:p>
        </p:txBody>
      </p:sp>
    </p:spTree>
    <p:extLst>
      <p:ext uri="{BB962C8B-B14F-4D97-AF65-F5344CB8AC3E}">
        <p14:creationId xmlns:p14="http://schemas.microsoft.com/office/powerpoint/2010/main" val="31774310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1" kern="1200" dirty="0">
                <a:solidFill>
                  <a:schemeClr val="tx1"/>
                </a:solidFill>
                <a:effectLst/>
                <a:latin typeface="+mn-lt"/>
                <a:ea typeface="+mn-ea"/>
                <a:cs typeface="+mn-cs"/>
              </a:rPr>
              <a:t>Represión de estudiantes de las Preparatoria 9 por parte del grupo especial identificados con pañuelo blanco y macana en la mano</a:t>
            </a:r>
            <a:r>
              <a:rPr lang="es-MX" sz="1200" b="0" i="0" kern="1200" dirty="0">
                <a:solidFill>
                  <a:schemeClr val="tx1"/>
                </a:solidFill>
                <a:effectLst/>
                <a:latin typeface="+mn-lt"/>
                <a:ea typeface="+mn-ea"/>
                <a:cs typeface="+mn-cs"/>
              </a:rPr>
              <a:t>, 26 de septiembre de 1968. AGN</a:t>
            </a:r>
            <a:r>
              <a:rPr lang="es-MX" sz="1200" b="0" i="1" kern="1200" dirty="0">
                <a:solidFill>
                  <a:schemeClr val="tx1"/>
                </a:solidFill>
                <a:effectLst/>
                <a:latin typeface="+mn-lt"/>
                <a:ea typeface="+mn-ea"/>
                <a:cs typeface="+mn-cs"/>
              </a:rPr>
              <a:t>, </a:t>
            </a:r>
            <a:r>
              <a:rPr lang="es-MX" sz="1200" b="0" i="0" kern="1200" dirty="0">
                <a:solidFill>
                  <a:schemeClr val="tx1"/>
                </a:solidFill>
                <a:effectLst/>
                <a:latin typeface="+mn-lt"/>
                <a:ea typeface="+mn-ea"/>
                <a:cs typeface="+mn-cs"/>
              </a:rPr>
              <a:t>DGIPS</a:t>
            </a:r>
            <a:r>
              <a:rPr lang="es-MX" sz="1200" b="0" i="1" kern="1200" dirty="0">
                <a:solidFill>
                  <a:schemeClr val="tx1"/>
                </a:solidFill>
                <a:effectLst/>
                <a:latin typeface="+mn-lt"/>
                <a:ea typeface="+mn-ea"/>
                <a:cs typeface="+mn-cs"/>
              </a:rPr>
              <a:t>, </a:t>
            </a:r>
            <a:r>
              <a:rPr lang="es-MX" sz="1200" b="0" i="0" kern="1200" dirty="0">
                <a:solidFill>
                  <a:schemeClr val="tx1"/>
                </a:solidFill>
                <a:effectLst/>
                <a:latin typeface="+mn-lt"/>
                <a:ea typeface="+mn-ea"/>
                <a:cs typeface="+mn-cs"/>
              </a:rPr>
              <a:t>caja 2911 A</a:t>
            </a:r>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49</a:t>
            </a:fld>
            <a:endParaRPr lang="es-ES"/>
          </a:p>
        </p:txBody>
      </p:sp>
    </p:spTree>
    <p:extLst>
      <p:ext uri="{BB962C8B-B14F-4D97-AF65-F5344CB8AC3E}">
        <p14:creationId xmlns:p14="http://schemas.microsoft.com/office/powerpoint/2010/main" val="3922087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4</a:t>
            </a:fld>
            <a:endParaRPr lang="es-ES" noProof="0"/>
          </a:p>
        </p:txBody>
      </p:sp>
    </p:spTree>
    <p:extLst>
      <p:ext uri="{BB962C8B-B14F-4D97-AF65-F5344CB8AC3E}">
        <p14:creationId xmlns:p14="http://schemas.microsoft.com/office/powerpoint/2010/main" val="18725530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rtl="0"/>
            <a:fld id="{DF61EA0F-A667-4B49-8422-0062BC55E249}" type="slidenum">
              <a:rPr lang="es-ES" noProof="0" smtClean="0"/>
              <a:t>51</a:t>
            </a:fld>
            <a:endParaRPr lang="es-ES" noProof="0"/>
          </a:p>
        </p:txBody>
      </p:sp>
    </p:spTree>
    <p:extLst>
      <p:ext uri="{BB962C8B-B14F-4D97-AF65-F5344CB8AC3E}">
        <p14:creationId xmlns:p14="http://schemas.microsoft.com/office/powerpoint/2010/main" val="249673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El SO deberá asegurar que se cumplan los plazos de conservación establecidos en el catálogo de disposición documental y que los mismos no excedan el tiempo que la normatividad específica que rija las funciones y atribuciones del SO obligado disponga, o en su caso, del uso, consulta y utilidad que tenga su información.</a:t>
            </a:r>
          </a:p>
          <a:p>
            <a:endParaRPr lang="es-MX" dirty="0"/>
          </a:p>
        </p:txBody>
      </p:sp>
      <p:sp>
        <p:nvSpPr>
          <p:cNvPr id="4" name="Marcador de número de diapositiva 3"/>
          <p:cNvSpPr>
            <a:spLocks noGrp="1"/>
          </p:cNvSpPr>
          <p:nvPr>
            <p:ph type="sldNum" sz="quarter" idx="10"/>
          </p:nvPr>
        </p:nvSpPr>
        <p:spPr/>
        <p:txBody>
          <a:bodyPr/>
          <a:lstStyle/>
          <a:p>
            <a:pPr rtl="0"/>
            <a:fld id="{DF61EA0F-A667-4B49-8422-0062BC55E249}" type="slidenum">
              <a:rPr lang="es-ES" noProof="0" smtClean="0"/>
              <a:t>52</a:t>
            </a:fld>
            <a:endParaRPr lang="es-ES" noProof="0"/>
          </a:p>
        </p:txBody>
      </p:sp>
    </p:spTree>
    <p:extLst>
      <p:ext uri="{BB962C8B-B14F-4D97-AF65-F5344CB8AC3E}">
        <p14:creationId xmlns:p14="http://schemas.microsoft.com/office/powerpoint/2010/main" val="2838281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53</a:t>
            </a:fld>
            <a:endParaRPr lang="es-ES"/>
          </a:p>
        </p:txBody>
      </p:sp>
    </p:spTree>
    <p:extLst>
      <p:ext uri="{BB962C8B-B14F-4D97-AF65-F5344CB8AC3E}">
        <p14:creationId xmlns:p14="http://schemas.microsoft.com/office/powerpoint/2010/main" val="3458489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54</a:t>
            </a:fld>
            <a:endParaRPr lang="es-ES"/>
          </a:p>
        </p:txBody>
      </p:sp>
    </p:spTree>
    <p:extLst>
      <p:ext uri="{BB962C8B-B14F-4D97-AF65-F5344CB8AC3E}">
        <p14:creationId xmlns:p14="http://schemas.microsoft.com/office/powerpoint/2010/main" val="24117762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55</a:t>
            </a:fld>
            <a:endParaRPr lang="es-ES"/>
          </a:p>
        </p:txBody>
      </p:sp>
    </p:spTree>
    <p:extLst>
      <p:ext uri="{BB962C8B-B14F-4D97-AF65-F5344CB8AC3E}">
        <p14:creationId xmlns:p14="http://schemas.microsoft.com/office/powerpoint/2010/main" val="37528949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noProof="0" dirty="0"/>
              <a:t>Los documentos de archivo electrónicos que pertenezcan a series documentales con valor histórico se</a:t>
            </a:r>
          </a:p>
          <a:p>
            <a:r>
              <a:rPr lang="es-MX" noProof="0" dirty="0"/>
              <a:t>deberán conservar en sus formatos originales, así como una copia de su representación gráfica o visual,</a:t>
            </a:r>
          </a:p>
          <a:p>
            <a:r>
              <a:rPr lang="es-MX" noProof="0" dirty="0"/>
              <a:t>además de todos los metadatos descriptivos</a:t>
            </a:r>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56</a:t>
            </a:fld>
            <a:endParaRPr lang="es-ES"/>
          </a:p>
        </p:txBody>
      </p:sp>
    </p:spTree>
    <p:extLst>
      <p:ext uri="{BB962C8B-B14F-4D97-AF65-F5344CB8AC3E}">
        <p14:creationId xmlns:p14="http://schemas.microsoft.com/office/powerpoint/2010/main" val="960368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Art. 4, </a:t>
            </a:r>
            <a:r>
              <a:rPr lang="es-MX" dirty="0" err="1"/>
              <a:t>XXXII.Firma</a:t>
            </a:r>
            <a:r>
              <a:rPr lang="es-MX" dirty="0"/>
              <a:t> electrónica avanzada: Al conjunto de datos y caracteres que permite la identificación del firmante, que ha sido creada por medios electrónicos bajo su exclusivo control, de manera que está vinculada únicamente al mismo y a los datos a los que se refiere, lo que permite que sea LEY GENERAL DE ARCHIVOS CÁMARA DE DIPUTADOS DEL H. CONGRESO DE LA UNIÓN Secretaría General Secretaría de Servicios Parlamentarios Nueva Ley DOF 15-06-2018 5 de 39 detectable cualquier modificación ulterior de éstos, la cual produce los mismos efectos jurídicos que la firma autógrafa</a:t>
            </a:r>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57</a:t>
            </a:fld>
            <a:endParaRPr lang="es-ES"/>
          </a:p>
        </p:txBody>
      </p:sp>
    </p:spTree>
    <p:extLst>
      <p:ext uri="{BB962C8B-B14F-4D97-AF65-F5344CB8AC3E}">
        <p14:creationId xmlns:p14="http://schemas.microsoft.com/office/powerpoint/2010/main" val="605080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58</a:t>
            </a:fld>
            <a:endParaRPr lang="es-MX"/>
          </a:p>
        </p:txBody>
      </p:sp>
    </p:spTree>
    <p:extLst>
      <p:ext uri="{BB962C8B-B14F-4D97-AF65-F5344CB8AC3E}">
        <p14:creationId xmlns:p14="http://schemas.microsoft.com/office/powerpoint/2010/main" val="35462339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59</a:t>
            </a:fld>
            <a:endParaRPr lang="es-ES" noProof="0"/>
          </a:p>
        </p:txBody>
      </p:sp>
    </p:spTree>
    <p:extLst>
      <p:ext uri="{BB962C8B-B14F-4D97-AF65-F5344CB8AC3E}">
        <p14:creationId xmlns:p14="http://schemas.microsoft.com/office/powerpoint/2010/main" val="92058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8390F1-7071-417B-8386-C2DE52B7461D}" type="slidenum">
              <a:rPr kumimoji="0" lang="es-ES" altLang="es-E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s-ES" altLang="es-E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617385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rtl="0"/>
            <a:fld id="{A89C7E07-3C67-C64C-8DA0-0404F6303970}" type="slidenum">
              <a:rPr lang="es-ES" smtClean="0"/>
              <a:t>5</a:t>
            </a:fld>
            <a:endParaRPr lang="es-ES"/>
          </a:p>
        </p:txBody>
      </p:sp>
    </p:spTree>
    <p:extLst>
      <p:ext uri="{BB962C8B-B14F-4D97-AF65-F5344CB8AC3E}">
        <p14:creationId xmlns:p14="http://schemas.microsoft.com/office/powerpoint/2010/main" val="33224544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Artículo 119. Las sanciones administrativas señaladas en esta Ley son aplicables sin perjuicio de la</a:t>
            </a:r>
          </a:p>
          <a:p>
            <a:r>
              <a:rPr lang="es-MX" dirty="0"/>
              <a:t>responsabilidad civil o penal de quienes incurran en ellas.</a:t>
            </a:r>
          </a:p>
          <a:p>
            <a:endParaRPr lang="es-MX"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61</a:t>
            </a:fld>
            <a:endParaRPr lang="es-ES" noProof="0"/>
          </a:p>
        </p:txBody>
      </p:sp>
    </p:spTree>
    <p:extLst>
      <p:ext uri="{BB962C8B-B14F-4D97-AF65-F5344CB8AC3E}">
        <p14:creationId xmlns:p14="http://schemas.microsoft.com/office/powerpoint/2010/main" val="11280295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Artículo 122. Las sanciones contempladas en esta Ley se aplicarán sin perjuicio de las previstas en otras disposiciones jurídicas aplicables.</a:t>
            </a:r>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63</a:t>
            </a:fld>
            <a:endParaRPr lang="es-ES" noProof="0"/>
          </a:p>
        </p:txBody>
      </p:sp>
    </p:spTree>
    <p:extLst>
      <p:ext uri="{BB962C8B-B14F-4D97-AF65-F5344CB8AC3E}">
        <p14:creationId xmlns:p14="http://schemas.microsoft.com/office/powerpoint/2010/main" val="13582152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64</a:t>
            </a:fld>
            <a:endParaRPr lang="es-ES" noProof="0"/>
          </a:p>
        </p:txBody>
      </p:sp>
    </p:spTree>
    <p:extLst>
      <p:ext uri="{BB962C8B-B14F-4D97-AF65-F5344CB8AC3E}">
        <p14:creationId xmlns:p14="http://schemas.microsoft.com/office/powerpoint/2010/main" val="6356641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dirty="0"/>
              <a:t>los formatos de publicación de la información para asegurar que la información sea veraz, confiable, oportuna, congruente, integral, actualizada, accesible, comprensible, verificable. Estos lineamientos contemplarán la homologación en la presentación de la información </a:t>
            </a: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80845-20E2-42CC-95C0-A70FD3820838}"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7345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dirty="0"/>
              <a:t>los formatos de publicación de la información para asegurar que la información sea veraz, confiable, oportuna, congruente, integral, actualizada, accesible, comprensible, verificable. Estos lineamientos contemplarán la homologación en la presentación de la información </a:t>
            </a: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80845-20E2-42CC-95C0-A70FD3820838}"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7816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pPr>
              <a:defRPr/>
            </a:pPr>
            <a:fld id="{0A8390F1-7071-417B-8386-C2DE52B7461D}" type="slidenum">
              <a:rPr lang="es-ES" altLang="es-ES" smtClean="0"/>
              <a:pPr>
                <a:defRPr/>
              </a:pPr>
              <a:t>68</a:t>
            </a:fld>
            <a:endParaRPr lang="es-ES" altLang="es-ES" dirty="0"/>
          </a:p>
        </p:txBody>
      </p:sp>
    </p:spTree>
    <p:extLst>
      <p:ext uri="{BB962C8B-B14F-4D97-AF65-F5344CB8AC3E}">
        <p14:creationId xmlns:p14="http://schemas.microsoft.com/office/powerpoint/2010/main" val="28338709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a:xfrm>
            <a:off x="685800" y="1143000"/>
            <a:ext cx="5486400" cy="3086100"/>
          </a:xfrm>
        </p:spPr>
      </p:sp>
      <p:sp>
        <p:nvSpPr>
          <p:cNvPr id="3" name="Marcador de posición de notas 2"/>
          <p:cNvSpPr>
            <a:spLocks noGrp="1"/>
          </p:cNvSpPr>
          <p:nvPr>
            <p:ph type="body" idx="1"/>
          </p:nvPr>
        </p:nvSpPr>
        <p:spPr/>
        <p:txBody>
          <a:bodyPr rtlCol="0"/>
          <a:lstStyle/>
          <a:p>
            <a:pPr rtl="0"/>
            <a:r>
              <a:rPr lang="es-ES" noProof="0" dirty="0"/>
              <a:t>En el modo Presentación con diapositivas, seleccione las flechas para visitar los vínculos.</a:t>
            </a:r>
          </a:p>
        </p:txBody>
      </p:sp>
      <p:sp>
        <p:nvSpPr>
          <p:cNvPr id="4" name="Marcador de número de diapositiva 3"/>
          <p:cNvSpPr>
            <a:spLocks noGrp="1"/>
          </p:cNvSpPr>
          <p:nvPr>
            <p:ph type="sldNum" sz="quarter" idx="10"/>
          </p:nvPr>
        </p:nvSpPr>
        <p:spPr/>
        <p:txBody>
          <a:bodyPr rtlCol="0"/>
          <a:lstStyle/>
          <a:p>
            <a:pPr rtl="0"/>
            <a:fld id="{DF61EA0F-A667-4B49-8422-0062BC55E249}" type="slidenum">
              <a:rPr lang="es-ES" smtClean="0"/>
              <a:t>70</a:t>
            </a:fld>
            <a:endParaRPr lang="es-ES"/>
          </a:p>
        </p:txBody>
      </p:sp>
    </p:spTree>
    <p:extLst>
      <p:ext uri="{BB962C8B-B14F-4D97-AF65-F5344CB8AC3E}">
        <p14:creationId xmlns:p14="http://schemas.microsoft.com/office/powerpoint/2010/main" val="34217808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noProof="0"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smtClean="0"/>
              <a:t>71</a:t>
            </a:fld>
            <a:endParaRPr lang="es-ES"/>
          </a:p>
        </p:txBody>
      </p:sp>
    </p:spTree>
    <p:extLst>
      <p:ext uri="{BB962C8B-B14F-4D97-AF65-F5344CB8AC3E}">
        <p14:creationId xmlns:p14="http://schemas.microsoft.com/office/powerpoint/2010/main" val="32652689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D7C235-EC87-4B26-BD15-4D75E5EB582C}" type="slidenum">
              <a:rPr kumimoji="0" lang="es-E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E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1580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6</a:t>
            </a:fld>
            <a:endParaRPr lang="es-ES" noProof="0"/>
          </a:p>
        </p:txBody>
      </p:sp>
    </p:spTree>
    <p:extLst>
      <p:ext uri="{BB962C8B-B14F-4D97-AF65-F5344CB8AC3E}">
        <p14:creationId xmlns:p14="http://schemas.microsoft.com/office/powerpoint/2010/main" val="2280401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0" cap="none" spc="0" normalizeH="0" baseline="0" noProof="0" dirty="0">
                <a:ln>
                  <a:noFill/>
                </a:ln>
                <a:solidFill>
                  <a:prstClr val="black"/>
                </a:solidFill>
                <a:effectLst/>
                <a:uLnTx/>
                <a:uFillTx/>
                <a:latin typeface="+mn-lt"/>
                <a:ea typeface="+mn-ea"/>
                <a:cs typeface="+mn-cs"/>
              </a:rPr>
              <a:t>Con la Declaración universal de los derechos humanos. Surge el concepto derecho a la información</a:t>
            </a:r>
            <a:r>
              <a:rPr kumimoji="0" lang="es-MX" sz="2200" b="1" i="0" u="none" strike="noStrike" kern="0" cap="none" spc="0" normalizeH="0" baseline="0" noProof="0" dirty="0">
                <a:ln>
                  <a:noFill/>
                </a:ln>
                <a:solidFill>
                  <a:prstClr val="black"/>
                </a:solidFill>
                <a:effectLst/>
                <a:uLnTx/>
                <a:uFillTx/>
                <a:latin typeface="+mn-lt"/>
                <a:ea typeface="+mn-ea"/>
                <a:cs typeface="+mn-cs"/>
              </a:rPr>
              <a:t>,</a:t>
            </a:r>
            <a:r>
              <a:rPr kumimoji="0" lang="es-MX" sz="2200" b="0" i="0" u="none" strike="noStrike" kern="0" cap="none" spc="0" normalizeH="0" baseline="0" noProof="0" dirty="0">
                <a:ln>
                  <a:noFill/>
                </a:ln>
                <a:solidFill>
                  <a:prstClr val="black"/>
                </a:solidFill>
                <a:effectLst/>
                <a:uLnTx/>
                <a:uFillTx/>
                <a:latin typeface="+mn-lt"/>
                <a:ea typeface="+mn-ea"/>
                <a:cs typeface="+mn-cs"/>
              </a:rPr>
              <a:t> que comprende tres facultades vinculadas entre sí: </a:t>
            </a:r>
            <a:r>
              <a:rPr kumimoji="0" lang="es-MX" sz="2200" b="1" i="0" u="sng" strike="noStrike" kern="0" cap="none" spc="0" normalizeH="0" baseline="0" noProof="0" dirty="0">
                <a:ln>
                  <a:noFill/>
                </a:ln>
                <a:solidFill>
                  <a:prstClr val="black"/>
                </a:solidFill>
                <a:effectLst/>
                <a:uLnTx/>
                <a:uFillTx/>
                <a:latin typeface="+mn-lt"/>
                <a:ea typeface="+mn-ea"/>
                <a:cs typeface="+mn-cs"/>
              </a:rPr>
              <a:t>Difundir, investigar y recibir información.   </a:t>
            </a:r>
            <a:r>
              <a:rPr kumimoji="0" lang="es-MX" sz="2200" b="0" i="0" u="none" strike="noStrike" kern="0" cap="none" spc="0" normalizeH="0" baseline="0" noProof="0" dirty="0">
                <a:ln>
                  <a:noFill/>
                </a:ln>
                <a:solidFill>
                  <a:prstClr val="black"/>
                </a:solidFill>
                <a:effectLst/>
                <a:uLnTx/>
                <a:uFillTx/>
                <a:latin typeface="+mn-lt"/>
                <a:ea typeface="+mn-ea"/>
                <a:cs typeface="+mn-cs"/>
              </a:rPr>
              <a:t>Agrupadas en el </a:t>
            </a:r>
            <a:r>
              <a:rPr kumimoji="0" lang="es-MX" sz="2200" b="1" i="0" u="none" strike="noStrike" kern="0" cap="none" spc="0" normalizeH="0" baseline="0" noProof="0" dirty="0">
                <a:ln>
                  <a:noFill/>
                </a:ln>
                <a:solidFill>
                  <a:prstClr val="black"/>
                </a:solidFill>
                <a:effectLst/>
                <a:uLnTx/>
                <a:uFillTx/>
                <a:latin typeface="+mn-lt"/>
                <a:ea typeface="+mn-ea"/>
                <a:cs typeface="+mn-cs"/>
              </a:rPr>
              <a:t>derecho a informar</a:t>
            </a:r>
            <a:r>
              <a:rPr kumimoji="0" lang="es-MX" sz="2200" b="0" i="0" u="none" strike="noStrike" kern="0" cap="none" spc="0" normalizeH="0" baseline="0" noProof="0" dirty="0">
                <a:ln>
                  <a:noFill/>
                </a:ln>
                <a:solidFill>
                  <a:prstClr val="black"/>
                </a:solidFill>
                <a:effectLst/>
                <a:uLnTx/>
                <a:uFillTx/>
                <a:latin typeface="+mn-lt"/>
                <a:ea typeface="+mn-ea"/>
                <a:cs typeface="+mn-cs"/>
              </a:rPr>
              <a:t> y </a:t>
            </a:r>
            <a:r>
              <a:rPr kumimoji="0" lang="es-MX" sz="2200" b="1" i="0" u="none" strike="noStrike" kern="0" cap="none" spc="0" normalizeH="0" baseline="0" noProof="0" dirty="0">
                <a:ln>
                  <a:noFill/>
                </a:ln>
                <a:solidFill>
                  <a:prstClr val="black"/>
                </a:solidFill>
                <a:effectLst/>
                <a:uLnTx/>
                <a:uFillTx/>
                <a:latin typeface="+mn-lt"/>
                <a:ea typeface="+mn-ea"/>
                <a:cs typeface="+mn-cs"/>
              </a:rPr>
              <a:t>a ser informado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200" b="1" i="0" u="none" strike="noStrike" kern="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mn-lt"/>
                <a:ea typeface="+mn-ea"/>
                <a:cs typeface="+mn-cs"/>
              </a:rPr>
              <a:t>CPEUM- Artículo 6º</a:t>
            </a:r>
            <a:br>
              <a:rPr kumimoji="0" lang="es-MX" sz="1200" b="1" i="0" u="none" strike="noStrike" kern="1200" cap="none" spc="0" normalizeH="0" baseline="0" noProof="0" dirty="0">
                <a:ln>
                  <a:noFill/>
                </a:ln>
                <a:solidFill>
                  <a:prstClr val="black"/>
                </a:solidFill>
                <a:effectLst/>
                <a:uLnTx/>
                <a:uFillTx/>
                <a:latin typeface="+mn-lt"/>
                <a:ea typeface="+mn-ea"/>
                <a:cs typeface="+mn-cs"/>
              </a:rPr>
            </a:br>
            <a:r>
              <a:rPr kumimoji="0" lang="es-MX" sz="1200" b="0" i="0" u="none" strike="noStrike" kern="1200" cap="none" spc="0" normalizeH="0" baseline="0" noProof="0" dirty="0">
                <a:ln>
                  <a:noFill/>
                </a:ln>
                <a:solidFill>
                  <a:prstClr val="black"/>
                </a:solidFill>
                <a:effectLst/>
                <a:uLnTx/>
                <a:uFillTx/>
                <a:latin typeface="+mn-lt"/>
                <a:ea typeface="+mn-ea"/>
                <a:cs typeface="+mn-cs"/>
              </a:rPr>
              <a:t>Toda persona tiene derecho al libre acceso a información plural y oportuna, así como a buscar, recibir y difundir información.</a:t>
            </a:r>
            <a:br>
              <a:rPr kumimoji="0" lang="es-MX" sz="1200" b="1" i="0" u="none" strike="noStrike" kern="0" cap="none" spc="0" normalizeH="0" baseline="0" noProof="0" dirty="0">
                <a:ln>
                  <a:noFill/>
                </a:ln>
                <a:solidFill>
                  <a:prstClr val="black"/>
                </a:solidFill>
                <a:effectLst/>
                <a:uLnTx/>
                <a:uFillTx/>
                <a:latin typeface="+mn-lt"/>
                <a:ea typeface="+mn-ea"/>
                <a:cs typeface="+mn-cs"/>
              </a:rPr>
            </a:br>
            <a:endParaRPr lang="es-MX" dirty="0"/>
          </a:p>
        </p:txBody>
      </p:sp>
      <p:sp>
        <p:nvSpPr>
          <p:cNvPr id="4" name="Marcador de número de diapositiva 3"/>
          <p:cNvSpPr>
            <a:spLocks noGrp="1"/>
          </p:cNvSpPr>
          <p:nvPr>
            <p:ph type="sldNum" sz="quarter" idx="10"/>
          </p:nvPr>
        </p:nvSpPr>
        <p:spPr/>
        <p:txBody>
          <a:bodyPr/>
          <a:lstStyle/>
          <a:p>
            <a:fld id="{226E397D-47FF-4D59-A6C5-5078F061162B}" type="slidenum">
              <a:rPr lang="es-MX" smtClean="0"/>
              <a:t>7</a:t>
            </a:fld>
            <a:endParaRPr lang="es-MX"/>
          </a:p>
        </p:txBody>
      </p:sp>
    </p:spTree>
    <p:extLst>
      <p:ext uri="{BB962C8B-B14F-4D97-AF65-F5344CB8AC3E}">
        <p14:creationId xmlns:p14="http://schemas.microsoft.com/office/powerpoint/2010/main" val="2979016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0" cap="none" spc="0" normalizeH="0" baseline="0" noProof="0" dirty="0">
                <a:ln>
                  <a:noFill/>
                </a:ln>
                <a:solidFill>
                  <a:prstClr val="black"/>
                </a:solidFill>
                <a:effectLst/>
                <a:uLnTx/>
                <a:uFillTx/>
                <a:latin typeface="+mn-lt"/>
                <a:ea typeface="+mn-ea"/>
                <a:cs typeface="+mn-cs"/>
              </a:rPr>
              <a:t>Con la Declaración universal de los derechos humanos. Surge el concepto derecho a la información</a:t>
            </a:r>
            <a:r>
              <a:rPr kumimoji="0" lang="es-MX" sz="2200" b="1" i="0" u="none" strike="noStrike" kern="0" cap="none" spc="0" normalizeH="0" baseline="0" noProof="0" dirty="0">
                <a:ln>
                  <a:noFill/>
                </a:ln>
                <a:solidFill>
                  <a:prstClr val="black"/>
                </a:solidFill>
                <a:effectLst/>
                <a:uLnTx/>
                <a:uFillTx/>
                <a:latin typeface="+mn-lt"/>
                <a:ea typeface="+mn-ea"/>
                <a:cs typeface="+mn-cs"/>
              </a:rPr>
              <a:t>,</a:t>
            </a:r>
            <a:r>
              <a:rPr kumimoji="0" lang="es-MX" sz="2200" b="0" i="0" u="none" strike="noStrike" kern="0" cap="none" spc="0" normalizeH="0" baseline="0" noProof="0" dirty="0">
                <a:ln>
                  <a:noFill/>
                </a:ln>
                <a:solidFill>
                  <a:prstClr val="black"/>
                </a:solidFill>
                <a:effectLst/>
                <a:uLnTx/>
                <a:uFillTx/>
                <a:latin typeface="+mn-lt"/>
                <a:ea typeface="+mn-ea"/>
                <a:cs typeface="+mn-cs"/>
              </a:rPr>
              <a:t> que comprende tres facultades vinculadas entre sí: </a:t>
            </a:r>
            <a:r>
              <a:rPr kumimoji="0" lang="es-MX" sz="2200" b="1" i="0" u="sng" strike="noStrike" kern="0" cap="none" spc="0" normalizeH="0" baseline="0" noProof="0" dirty="0">
                <a:ln>
                  <a:noFill/>
                </a:ln>
                <a:solidFill>
                  <a:prstClr val="black"/>
                </a:solidFill>
                <a:effectLst/>
                <a:uLnTx/>
                <a:uFillTx/>
                <a:latin typeface="+mn-lt"/>
                <a:ea typeface="+mn-ea"/>
                <a:cs typeface="+mn-cs"/>
              </a:rPr>
              <a:t>Difundir, investigar y recibir información.   </a:t>
            </a:r>
            <a:r>
              <a:rPr kumimoji="0" lang="es-MX" sz="2200" b="0" i="0" u="none" strike="noStrike" kern="0" cap="none" spc="0" normalizeH="0" baseline="0" noProof="0" dirty="0">
                <a:ln>
                  <a:noFill/>
                </a:ln>
                <a:solidFill>
                  <a:prstClr val="black"/>
                </a:solidFill>
                <a:effectLst/>
                <a:uLnTx/>
                <a:uFillTx/>
                <a:latin typeface="+mn-lt"/>
                <a:ea typeface="+mn-ea"/>
                <a:cs typeface="+mn-cs"/>
              </a:rPr>
              <a:t>Agrupadas en el </a:t>
            </a:r>
            <a:r>
              <a:rPr kumimoji="0" lang="es-MX" sz="2200" b="1" i="0" u="none" strike="noStrike" kern="0" cap="none" spc="0" normalizeH="0" baseline="0" noProof="0" dirty="0">
                <a:ln>
                  <a:noFill/>
                </a:ln>
                <a:solidFill>
                  <a:prstClr val="black"/>
                </a:solidFill>
                <a:effectLst/>
                <a:uLnTx/>
                <a:uFillTx/>
                <a:latin typeface="+mn-lt"/>
                <a:ea typeface="+mn-ea"/>
                <a:cs typeface="+mn-cs"/>
              </a:rPr>
              <a:t>derecho a informar</a:t>
            </a:r>
            <a:r>
              <a:rPr kumimoji="0" lang="es-MX" sz="2200" b="0" i="0" u="none" strike="noStrike" kern="0" cap="none" spc="0" normalizeH="0" baseline="0" noProof="0" dirty="0">
                <a:ln>
                  <a:noFill/>
                </a:ln>
                <a:solidFill>
                  <a:prstClr val="black"/>
                </a:solidFill>
                <a:effectLst/>
                <a:uLnTx/>
                <a:uFillTx/>
                <a:latin typeface="+mn-lt"/>
                <a:ea typeface="+mn-ea"/>
                <a:cs typeface="+mn-cs"/>
              </a:rPr>
              <a:t> y </a:t>
            </a:r>
            <a:r>
              <a:rPr kumimoji="0" lang="es-MX" sz="2200" b="1" i="0" u="none" strike="noStrike" kern="0" cap="none" spc="0" normalizeH="0" baseline="0" noProof="0" dirty="0">
                <a:ln>
                  <a:noFill/>
                </a:ln>
                <a:solidFill>
                  <a:prstClr val="black"/>
                </a:solidFill>
                <a:effectLst/>
                <a:uLnTx/>
                <a:uFillTx/>
                <a:latin typeface="+mn-lt"/>
                <a:ea typeface="+mn-ea"/>
                <a:cs typeface="+mn-cs"/>
              </a:rPr>
              <a:t>a ser informado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200" b="1" i="0" u="none" strike="noStrike" kern="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dirty="0">
                <a:ln>
                  <a:noFill/>
                </a:ln>
                <a:solidFill>
                  <a:prstClr val="black"/>
                </a:solidFill>
                <a:effectLst/>
                <a:uLnTx/>
                <a:uFillTx/>
                <a:latin typeface="+mn-lt"/>
                <a:ea typeface="+mn-ea"/>
                <a:cs typeface="+mn-cs"/>
              </a:rPr>
              <a:t>CPEUM- Artículo 6º</a:t>
            </a:r>
            <a:br>
              <a:rPr kumimoji="0" lang="es-MX" sz="1200" b="1" i="0" u="none" strike="noStrike" kern="1200" cap="none" spc="0" normalizeH="0" baseline="0" noProof="0" dirty="0">
                <a:ln>
                  <a:noFill/>
                </a:ln>
                <a:solidFill>
                  <a:prstClr val="black"/>
                </a:solidFill>
                <a:effectLst/>
                <a:uLnTx/>
                <a:uFillTx/>
                <a:latin typeface="+mn-lt"/>
                <a:ea typeface="+mn-ea"/>
                <a:cs typeface="+mn-cs"/>
              </a:rPr>
            </a:br>
            <a:r>
              <a:rPr kumimoji="0" lang="es-MX" sz="1200" b="0" i="0" u="none" strike="noStrike" kern="1200" cap="none" spc="0" normalizeH="0" baseline="0" noProof="0" dirty="0">
                <a:ln>
                  <a:noFill/>
                </a:ln>
                <a:solidFill>
                  <a:prstClr val="black"/>
                </a:solidFill>
                <a:effectLst/>
                <a:uLnTx/>
                <a:uFillTx/>
                <a:latin typeface="+mn-lt"/>
                <a:ea typeface="+mn-ea"/>
                <a:cs typeface="+mn-cs"/>
              </a:rPr>
              <a:t>Toda persona tiene derecho al libre acceso a información plural y oportuna, así como a buscar, recibir y difundir información.</a:t>
            </a:r>
            <a:br>
              <a:rPr kumimoji="0" lang="es-MX" sz="1200" b="1" i="0" u="none" strike="noStrike" kern="0" cap="none" spc="0" normalizeH="0" baseline="0" noProof="0" dirty="0">
                <a:ln>
                  <a:noFill/>
                </a:ln>
                <a:solidFill>
                  <a:prstClr val="black"/>
                </a:solidFill>
                <a:effectLst/>
                <a:uLnTx/>
                <a:uFillTx/>
                <a:latin typeface="+mn-lt"/>
                <a:ea typeface="+mn-ea"/>
                <a:cs typeface="+mn-cs"/>
              </a:rPr>
            </a:br>
            <a:r>
              <a:rPr kumimoji="0" lang="es-MX" sz="1200" b="1" i="0" u="none" strike="noStrike" kern="0" cap="none" spc="0" normalizeH="0" baseline="0" noProof="0" dirty="0">
                <a:ln>
                  <a:noFill/>
                </a:ln>
                <a:solidFill>
                  <a:prstClr val="black"/>
                </a:solidFill>
                <a:effectLst/>
                <a:uLnTx/>
                <a:uFillTx/>
                <a:latin typeface="+mn-lt"/>
                <a:ea typeface="+mn-ea"/>
                <a:cs typeface="+mn-cs"/>
              </a:rPr>
              <a:t>LGA</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Artículo 3. La aplicación e interpretación de esta Ley se hará acorde a la CPEUM y los tratados internacionales de los que México sea parte, privilegiando el respeto irrestricto a los derechos humanos y favoreciendo en todo tiempo la protección más amplia a las personas y el interés público.</a:t>
            </a: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 A falta de disposición expresa en la presente Ley, se aplicarán de manera supletoria las disposiciones administrativas correspondientes en la Ley General de Responsabilidades Administrativas, la Ley Federal de Procedimiento Administrativo y Código Federal de Procedimientos Civiles, así como las leyes en materia de procedimiento administrativo y en materia civil de las entidades federativas en el ámbito de sus respectivas competencias.</a:t>
            </a:r>
          </a:p>
        </p:txBody>
      </p:sp>
      <p:sp>
        <p:nvSpPr>
          <p:cNvPr id="4" name="Marcador de número de diapositiva 3"/>
          <p:cNvSpPr>
            <a:spLocks noGrp="1"/>
          </p:cNvSpPr>
          <p:nvPr>
            <p:ph type="sldNum" sz="quarter" idx="10"/>
          </p:nvPr>
        </p:nvSpPr>
        <p:spPr/>
        <p:txBody>
          <a:bodyPr/>
          <a:lstStyle/>
          <a:p>
            <a:fld id="{226E397D-47FF-4D59-A6C5-5078F061162B}" type="slidenum">
              <a:rPr lang="es-MX" smtClean="0"/>
              <a:t>8</a:t>
            </a:fld>
            <a:endParaRPr lang="es-MX"/>
          </a:p>
        </p:txBody>
      </p:sp>
    </p:spTree>
    <p:extLst>
      <p:ext uri="{BB962C8B-B14F-4D97-AF65-F5344CB8AC3E}">
        <p14:creationId xmlns:p14="http://schemas.microsoft.com/office/powerpoint/2010/main" val="622849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 cualquier autoridad, entidad, órgano y organismo de los Poderes Ejecutivo, Legislativo y Judicial, órganos autónomos, partidos políticos, fideicomisos y fondos públicos, así como cualquier otra persona física, moral o sindicato que reciba y ejerza recursos públicos o realice actos de autoridad en el ámbito federal, estatal y municipal.</a:t>
            </a:r>
          </a:p>
          <a:p>
            <a:endParaRPr lang="es-MX" dirty="0"/>
          </a:p>
        </p:txBody>
      </p:sp>
      <p:sp>
        <p:nvSpPr>
          <p:cNvPr id="4" name="Marcador de número de diapositiva 3"/>
          <p:cNvSpPr>
            <a:spLocks noGrp="1"/>
          </p:cNvSpPr>
          <p:nvPr>
            <p:ph type="sldNum" sz="quarter" idx="5"/>
          </p:nvPr>
        </p:nvSpPr>
        <p:spPr/>
        <p:txBody>
          <a:bodyPr/>
          <a:lstStyle/>
          <a:p>
            <a:pPr rtl="0"/>
            <a:fld id="{DF61EA0F-A667-4B49-8422-0062BC55E249}" type="slidenum">
              <a:rPr lang="es-ES" noProof="0" smtClean="0"/>
              <a:t>9</a:t>
            </a:fld>
            <a:endParaRPr lang="es-ES" noProof="0"/>
          </a:p>
        </p:txBody>
      </p:sp>
    </p:spTree>
    <p:extLst>
      <p:ext uri="{BB962C8B-B14F-4D97-AF65-F5344CB8AC3E}">
        <p14:creationId xmlns:p14="http://schemas.microsoft.com/office/powerpoint/2010/main" val="1269543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7" name="Rectángulo 6"/>
          <p:cNvSpPr/>
          <p:nvPr userDrawn="1"/>
        </p:nvSpPr>
        <p:spPr bwMode="blackWhite">
          <a:xfrm>
            <a:off x="254950" y="262784"/>
            <a:ext cx="11682101" cy="63324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a:p>
        </p:txBody>
      </p:sp>
      <p:sp>
        <p:nvSpPr>
          <p:cNvPr id="2" name="Título 1"/>
          <p:cNvSpPr>
            <a:spLocks noGrp="1"/>
          </p:cNvSpPr>
          <p:nvPr>
            <p:ph type="title"/>
          </p:nvPr>
        </p:nvSpPr>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17185494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1_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58D0C5-10F0-DA48-89C7-9537014D2D7C}"/>
              </a:ext>
            </a:extLst>
          </p:cNvPr>
          <p:cNvSpPr>
            <a:spLocks noGrp="1"/>
          </p:cNvSpPr>
          <p:nvPr>
            <p:ph type="title"/>
          </p:nvPr>
        </p:nvSpPr>
        <p:spPr>
          <a:xfrm>
            <a:off x="831850" y="1709738"/>
            <a:ext cx="10515600" cy="2852737"/>
          </a:xfrm>
        </p:spPr>
        <p:txBody>
          <a:bodyPr anchor="b">
            <a:normAutofit/>
          </a:bodyPr>
          <a:lstStyle>
            <a:lvl1pPr>
              <a:defRPr sz="4800"/>
            </a:lvl1pPr>
          </a:lstStyle>
          <a:p>
            <a:r>
              <a:rPr lang="es-ES" dirty="0"/>
              <a:t>Haga clic para modificar el estilo de título del patrón</a:t>
            </a:r>
            <a:endParaRPr lang="es-MX" dirty="0"/>
          </a:p>
        </p:txBody>
      </p:sp>
      <p:sp>
        <p:nvSpPr>
          <p:cNvPr id="3" name="Marcador de texto 2">
            <a:extLst>
              <a:ext uri="{FF2B5EF4-FFF2-40B4-BE49-F238E27FC236}">
                <a16:creationId xmlns:a16="http://schemas.microsoft.com/office/drawing/2014/main" id="{BF6D2BAE-DD75-9921-DDD7-63670E3AD1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AB22BCC-7581-357E-FDBC-2E5D980C82D7}"/>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5" name="Marcador de pie de página 4">
            <a:extLst>
              <a:ext uri="{FF2B5EF4-FFF2-40B4-BE49-F238E27FC236}">
                <a16:creationId xmlns:a16="http://schemas.microsoft.com/office/drawing/2014/main" id="{6EB1CB9C-D20A-C195-2A74-7F9D4F4D6C18}"/>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54412154-9461-0116-58F6-831CDDAD54C8}"/>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3640818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F34E0B-1EAC-D9DC-BE66-924911E1E444}"/>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s-ES" dirty="0"/>
              <a:t>Haga clic para modificar el estilo de título del patrón</a:t>
            </a:r>
            <a:endParaRPr lang="es-MX" dirty="0"/>
          </a:p>
        </p:txBody>
      </p:sp>
      <p:sp>
        <p:nvSpPr>
          <p:cNvPr id="3" name="Subtítulo 2">
            <a:extLst>
              <a:ext uri="{FF2B5EF4-FFF2-40B4-BE49-F238E27FC236}">
                <a16:creationId xmlns:a16="http://schemas.microsoft.com/office/drawing/2014/main" id="{B6C8711A-33AB-052E-82A2-CEFC2AF15F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4B68CE12-572B-E2E4-6128-1E19D927361C}"/>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5" name="Marcador de pie de página 4">
            <a:extLst>
              <a:ext uri="{FF2B5EF4-FFF2-40B4-BE49-F238E27FC236}">
                <a16:creationId xmlns:a16="http://schemas.microsoft.com/office/drawing/2014/main" id="{E7F27190-75DF-ABD7-26D9-F61F4E59C12D}"/>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3D633FBD-6946-3476-E689-C8D27EB4FA10}"/>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2603762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6E18AA-789B-9245-67FA-F4D41DD3CE72}"/>
              </a:ext>
            </a:extLst>
          </p:cNvPr>
          <p:cNvSpPr>
            <a:spLocks noGrp="1"/>
          </p:cNvSpPr>
          <p:nvPr>
            <p:ph type="title"/>
          </p:nvPr>
        </p:nvSpPr>
        <p:spPr/>
        <p:txBody>
          <a:bodyPr>
            <a:normAutofit/>
          </a:bodyPr>
          <a:lstStyle>
            <a:lvl1pPr>
              <a:defRPr sz="3200"/>
            </a:lvl1pPr>
          </a:lstStyle>
          <a:p>
            <a:r>
              <a:rPr lang="es-ES" dirty="0"/>
              <a:t>Haga clic para modificar el estilo de título del patrón</a:t>
            </a:r>
            <a:endParaRPr lang="es-MX" dirty="0"/>
          </a:p>
        </p:txBody>
      </p:sp>
      <p:sp>
        <p:nvSpPr>
          <p:cNvPr id="3" name="Marcador de contenido 2">
            <a:extLst>
              <a:ext uri="{FF2B5EF4-FFF2-40B4-BE49-F238E27FC236}">
                <a16:creationId xmlns:a16="http://schemas.microsoft.com/office/drawing/2014/main" id="{EA554A79-30B5-6DC3-BCF1-4244F8BA503D}"/>
              </a:ext>
            </a:extLst>
          </p:cNvPr>
          <p:cNvSpPr>
            <a:spLocks noGrp="1"/>
          </p:cNvSpPr>
          <p:nvPr>
            <p:ph idx="1"/>
          </p:nvPr>
        </p:nvSpPr>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fecha 3">
            <a:extLst>
              <a:ext uri="{FF2B5EF4-FFF2-40B4-BE49-F238E27FC236}">
                <a16:creationId xmlns:a16="http://schemas.microsoft.com/office/drawing/2014/main" id="{8157525A-DF84-4D3B-7929-ED00CE7136B1}"/>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5" name="Marcador de pie de página 4">
            <a:extLst>
              <a:ext uri="{FF2B5EF4-FFF2-40B4-BE49-F238E27FC236}">
                <a16:creationId xmlns:a16="http://schemas.microsoft.com/office/drawing/2014/main" id="{09271E36-F422-CC3C-25FD-0837C7C6A8CA}"/>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9E68C2B2-E474-A3FF-2D00-8DD9B3341AE4}"/>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1327376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58D0C5-10F0-DA48-89C7-9537014D2D7C}"/>
              </a:ext>
            </a:extLst>
          </p:cNvPr>
          <p:cNvSpPr>
            <a:spLocks noGrp="1"/>
          </p:cNvSpPr>
          <p:nvPr>
            <p:ph type="title"/>
          </p:nvPr>
        </p:nvSpPr>
        <p:spPr>
          <a:xfrm>
            <a:off x="831850" y="1709738"/>
            <a:ext cx="10515600" cy="2852737"/>
          </a:xfrm>
        </p:spPr>
        <p:txBody>
          <a:bodyPr anchor="b">
            <a:normAutofit/>
          </a:bodyPr>
          <a:lstStyle>
            <a:lvl1pPr>
              <a:defRPr sz="4800"/>
            </a:lvl1pPr>
          </a:lstStyle>
          <a:p>
            <a:r>
              <a:rPr lang="es-ES" dirty="0"/>
              <a:t>Haga clic para modificar el estilo de título del patrón</a:t>
            </a:r>
            <a:endParaRPr lang="es-MX" dirty="0"/>
          </a:p>
        </p:txBody>
      </p:sp>
      <p:sp>
        <p:nvSpPr>
          <p:cNvPr id="3" name="Marcador de texto 2">
            <a:extLst>
              <a:ext uri="{FF2B5EF4-FFF2-40B4-BE49-F238E27FC236}">
                <a16:creationId xmlns:a16="http://schemas.microsoft.com/office/drawing/2014/main" id="{BF6D2BAE-DD75-9921-DDD7-63670E3AD1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AB22BCC-7581-357E-FDBC-2E5D980C82D7}"/>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5" name="Marcador de pie de página 4">
            <a:extLst>
              <a:ext uri="{FF2B5EF4-FFF2-40B4-BE49-F238E27FC236}">
                <a16:creationId xmlns:a16="http://schemas.microsoft.com/office/drawing/2014/main" id="{6EB1CB9C-D20A-C195-2A74-7F9D4F4D6C18}"/>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54412154-9461-0116-58F6-831CDDAD54C8}"/>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1707128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E59F6-6E85-735F-C24D-2ED337BC4E1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B12DCF1-F3D6-FE2A-B016-4A6C86E97FE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a:extLst>
              <a:ext uri="{FF2B5EF4-FFF2-40B4-BE49-F238E27FC236}">
                <a16:creationId xmlns:a16="http://schemas.microsoft.com/office/drawing/2014/main" id="{94C92DEB-21D2-A77D-1456-3B64737DDC7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220C1AF3-9210-1760-D038-0DA80C4D3396}"/>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6" name="Marcador de pie de página 5">
            <a:extLst>
              <a:ext uri="{FF2B5EF4-FFF2-40B4-BE49-F238E27FC236}">
                <a16:creationId xmlns:a16="http://schemas.microsoft.com/office/drawing/2014/main" id="{7CBDB95A-FC32-0112-E603-656C4E0EA146}"/>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C001D0D1-58B1-89BF-D805-185F42330696}"/>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3617842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44ECAC-09A7-19F6-8BE4-E5F1E31B9348}"/>
              </a:ext>
            </a:extLst>
          </p:cNvPr>
          <p:cNvSpPr>
            <a:spLocks noGrp="1"/>
          </p:cNvSpPr>
          <p:nvPr>
            <p:ph type="title"/>
          </p:nvPr>
        </p:nvSpPr>
        <p:spPr>
          <a:xfrm>
            <a:off x="839788" y="365125"/>
            <a:ext cx="10515600" cy="1325563"/>
          </a:xfrm>
        </p:spPr>
        <p:txBody>
          <a:bodyPr>
            <a:normAutofit/>
          </a:bodyPr>
          <a:lstStyle>
            <a:lvl1pPr>
              <a:defRPr sz="3200"/>
            </a:lvl1pPr>
          </a:lstStyle>
          <a:p>
            <a:r>
              <a:rPr lang="es-ES" dirty="0"/>
              <a:t>Haga clic para modificar el estilo de título del patrón</a:t>
            </a:r>
            <a:endParaRPr lang="es-MX" dirty="0"/>
          </a:p>
        </p:txBody>
      </p:sp>
      <p:sp>
        <p:nvSpPr>
          <p:cNvPr id="3" name="Marcador de texto 2">
            <a:extLst>
              <a:ext uri="{FF2B5EF4-FFF2-40B4-BE49-F238E27FC236}">
                <a16:creationId xmlns:a16="http://schemas.microsoft.com/office/drawing/2014/main" id="{D8429884-6591-8C64-3EF2-BD382B07BC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B844851-6428-4B4B-B05C-F4E45837B48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a:extLst>
              <a:ext uri="{FF2B5EF4-FFF2-40B4-BE49-F238E27FC236}">
                <a16:creationId xmlns:a16="http://schemas.microsoft.com/office/drawing/2014/main" id="{D3076770-4B45-C447-EF95-D51E35F5B0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40AD6BA-F635-D586-E539-E272E3677FA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a:extLst>
              <a:ext uri="{FF2B5EF4-FFF2-40B4-BE49-F238E27FC236}">
                <a16:creationId xmlns:a16="http://schemas.microsoft.com/office/drawing/2014/main" id="{061EA274-73E8-0B44-7F40-C8390DBB4C70}"/>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8" name="Marcador de pie de página 7">
            <a:extLst>
              <a:ext uri="{FF2B5EF4-FFF2-40B4-BE49-F238E27FC236}">
                <a16:creationId xmlns:a16="http://schemas.microsoft.com/office/drawing/2014/main" id="{DD6D5348-39F5-3BC9-3313-49DDC50CE651}"/>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a16="http://schemas.microsoft.com/office/drawing/2014/main" id="{1EFF8655-E934-74B9-2BC5-D2D3AC105C7B}"/>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2334146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826A23-9B44-76B2-4196-A74FE815A82C}"/>
              </a:ext>
            </a:extLst>
          </p:cNvPr>
          <p:cNvSpPr>
            <a:spLocks noGrp="1"/>
          </p:cNvSpPr>
          <p:nvPr>
            <p:ph type="title"/>
          </p:nvPr>
        </p:nvSpPr>
        <p:spPr/>
        <p:txBody>
          <a:bodyPr>
            <a:normAutofit/>
          </a:bodyPr>
          <a:lstStyle>
            <a:lvl1pPr>
              <a:defRPr sz="3200"/>
            </a:lvl1pPr>
          </a:lstStyle>
          <a:p>
            <a:r>
              <a:rPr lang="es-ES" dirty="0"/>
              <a:t>Haga clic para modificar el estilo de título del patrón</a:t>
            </a:r>
            <a:endParaRPr lang="es-MX" dirty="0"/>
          </a:p>
        </p:txBody>
      </p:sp>
      <p:sp>
        <p:nvSpPr>
          <p:cNvPr id="3" name="Marcador de fecha 2">
            <a:extLst>
              <a:ext uri="{FF2B5EF4-FFF2-40B4-BE49-F238E27FC236}">
                <a16:creationId xmlns:a16="http://schemas.microsoft.com/office/drawing/2014/main" id="{E1D0E414-73B8-2318-2A03-68966C5040C8}"/>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4" name="Marcador de pie de página 3">
            <a:extLst>
              <a:ext uri="{FF2B5EF4-FFF2-40B4-BE49-F238E27FC236}">
                <a16:creationId xmlns:a16="http://schemas.microsoft.com/office/drawing/2014/main" id="{3DF7FA86-F2FE-70FD-7E20-9FCF3F090101}"/>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E13375B6-53A7-83DC-09D6-27F33AD9E704}"/>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1142054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B1AFB0E-5B1B-0E8C-8272-5F66CDC017B6}"/>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3" name="Marcador de pie de página 2">
            <a:extLst>
              <a:ext uri="{FF2B5EF4-FFF2-40B4-BE49-F238E27FC236}">
                <a16:creationId xmlns:a16="http://schemas.microsoft.com/office/drawing/2014/main" id="{A6469A6A-153D-FA60-52BF-1B17D01A56AD}"/>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id="{CD3CDFFC-E4B9-F768-B489-E286A380C37A}"/>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4011509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791472-52BF-471F-B9A1-385AF835D8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EC7F03E7-DC5A-7000-792A-DFDEEADD80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a:extLst>
              <a:ext uri="{FF2B5EF4-FFF2-40B4-BE49-F238E27FC236}">
                <a16:creationId xmlns:a16="http://schemas.microsoft.com/office/drawing/2014/main" id="{7B55A491-8A47-4182-E482-DCC5D952E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7768CA2-324E-78F5-55F8-27A363DDC390}"/>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6" name="Marcador de pie de página 5">
            <a:extLst>
              <a:ext uri="{FF2B5EF4-FFF2-40B4-BE49-F238E27FC236}">
                <a16:creationId xmlns:a16="http://schemas.microsoft.com/office/drawing/2014/main" id="{E43F9FFE-630A-3A39-F570-CCCE8CF0386C}"/>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B4D9827A-5160-6F1A-3EBF-63D84740F920}"/>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3831048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24B53D-CF2A-C0BE-3A23-5434233D962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a:extLst>
              <a:ext uri="{FF2B5EF4-FFF2-40B4-BE49-F238E27FC236}">
                <a16:creationId xmlns:a16="http://schemas.microsoft.com/office/drawing/2014/main" id="{2C208957-415F-D58E-9D3B-50ABBC74DE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a:extLst>
              <a:ext uri="{FF2B5EF4-FFF2-40B4-BE49-F238E27FC236}">
                <a16:creationId xmlns:a16="http://schemas.microsoft.com/office/drawing/2014/main" id="{4B3A7F7C-7545-BFDC-1615-CF91370E2F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8D79732-8F78-22D2-4E7C-BCD5B075C5FC}"/>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6" name="Marcador de pie de página 5">
            <a:extLst>
              <a:ext uri="{FF2B5EF4-FFF2-40B4-BE49-F238E27FC236}">
                <a16:creationId xmlns:a16="http://schemas.microsoft.com/office/drawing/2014/main" id="{E2634A64-9460-2C25-2291-4B356576372B}"/>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FCE886EC-4E15-CA3D-284E-9AC15A6DBA05}"/>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1268465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cxnSp>
        <p:nvCxnSpPr>
          <p:cNvPr id="12" name="Conector recto 11"/>
          <p:cNvCxnSpPr/>
          <p:nvPr userDrawn="1"/>
        </p:nvCxnSpPr>
        <p:spPr>
          <a:xfrm>
            <a:off x="604434" y="1196392"/>
            <a:ext cx="10983132" cy="0"/>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4" name="Título 3"/>
          <p:cNvSpPr>
            <a:spLocks noGrp="1"/>
          </p:cNvSpPr>
          <p:nvPr>
            <p:ph type="title"/>
          </p:nvPr>
        </p:nvSpPr>
        <p:spPr>
          <a:xfrm>
            <a:off x="521207" y="448056"/>
            <a:ext cx="6877119" cy="640080"/>
          </a:xfrm>
        </p:spPr>
        <p:txBody>
          <a:bodyPr rtlCol="0" anchor="b" anchorCtr="0">
            <a:normAutofit/>
          </a:bodyPr>
          <a:lstStyle>
            <a:lvl1pPr>
              <a:defRPr sz="2800">
                <a:solidFill>
                  <a:schemeClr val="bg2">
                    <a:lumMod val="25000"/>
                  </a:schemeClr>
                </a:solidFill>
              </a:defRPr>
            </a:lvl1pPr>
          </a:lstStyle>
          <a:p>
            <a:pPr rtl="0"/>
            <a:r>
              <a:rPr lang="es-ES" noProof="0"/>
              <a:t>Haga clic para modificar el estilo de título del patrón</a:t>
            </a:r>
          </a:p>
        </p:txBody>
      </p:sp>
      <p:sp>
        <p:nvSpPr>
          <p:cNvPr id="3" name="Marcador de posición de contenido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600" smtClean="0">
                <a:solidFill>
                  <a:schemeClr val="tx1">
                    <a:lumMod val="75000"/>
                    <a:lumOff val="25000"/>
                  </a:schemeClr>
                </a:solidFill>
              </a:defRPr>
            </a:lvl2pPr>
            <a:lvl3pPr>
              <a:defRPr lang="en-US" sz="1600" smtClean="0">
                <a:solidFill>
                  <a:schemeClr val="tx1">
                    <a:lumMod val="75000"/>
                    <a:lumOff val="25000"/>
                  </a:schemeClr>
                </a:solidFill>
              </a:defRPr>
            </a:lvl3pPr>
            <a:lvl4pPr>
              <a:defRPr lang="en-US" sz="1600" smtClean="0">
                <a:solidFill>
                  <a:schemeClr val="tx1">
                    <a:lumMod val="75000"/>
                    <a:lumOff val="25000"/>
                  </a:schemeClr>
                </a:solidFill>
              </a:defRPr>
            </a:lvl4pPr>
            <a:lvl5pPr>
              <a:defRPr lang="en-US" sz="1600">
                <a:solidFill>
                  <a:schemeClr val="tx1">
                    <a:lumMod val="75000"/>
                    <a:lumOff val="25000"/>
                  </a:schemeClr>
                </a:solidFill>
              </a:defRPr>
            </a:lvl5pPr>
          </a:lstStyle>
          <a:p>
            <a:pPr marL="0" lvl="0" indent="0" rtl="0">
              <a:lnSpc>
                <a:spcPct val="150000"/>
              </a:lnSpc>
              <a:spcBef>
                <a:spcPts val="1000"/>
              </a:spcBef>
              <a:spcAft>
                <a:spcPts val="1200"/>
              </a:spcAft>
              <a:buNone/>
            </a:pPr>
            <a:r>
              <a:rPr lang="es-ES" noProof="0" dirty="0"/>
              <a:t>Editar el estilo de texto del patrón</a:t>
            </a:r>
          </a:p>
          <a:p>
            <a:pPr marL="0" lvl="1" indent="0" rtl="0">
              <a:lnSpc>
                <a:spcPct val="150000"/>
              </a:lnSpc>
              <a:spcBef>
                <a:spcPts val="1000"/>
              </a:spcBef>
              <a:spcAft>
                <a:spcPts val="1200"/>
              </a:spcAft>
              <a:buNone/>
            </a:pPr>
            <a:r>
              <a:rPr lang="es-ES" noProof="0" dirty="0"/>
              <a:t>Segundo nivel</a:t>
            </a:r>
          </a:p>
          <a:p>
            <a:pPr marL="0" lvl="2" indent="0" rtl="0">
              <a:lnSpc>
                <a:spcPct val="150000"/>
              </a:lnSpc>
              <a:spcBef>
                <a:spcPts val="1000"/>
              </a:spcBef>
              <a:spcAft>
                <a:spcPts val="1200"/>
              </a:spcAft>
              <a:buNone/>
            </a:pPr>
            <a:r>
              <a:rPr lang="es-ES" noProof="0" dirty="0"/>
              <a:t>Tercer nivel</a:t>
            </a:r>
          </a:p>
          <a:p>
            <a:pPr marL="0" lvl="3" indent="0" rtl="0">
              <a:lnSpc>
                <a:spcPct val="150000"/>
              </a:lnSpc>
              <a:spcBef>
                <a:spcPts val="1000"/>
              </a:spcBef>
              <a:spcAft>
                <a:spcPts val="1200"/>
              </a:spcAft>
              <a:buNone/>
            </a:pPr>
            <a:r>
              <a:rPr lang="es-ES" noProof="0" dirty="0"/>
              <a:t>Cuarto nivel</a:t>
            </a:r>
          </a:p>
          <a:p>
            <a:pPr marL="0" lvl="4" indent="0" rtl="0">
              <a:lnSpc>
                <a:spcPct val="150000"/>
              </a:lnSpc>
              <a:spcBef>
                <a:spcPts val="1000"/>
              </a:spcBef>
              <a:spcAft>
                <a:spcPts val="1200"/>
              </a:spcAft>
              <a:buNone/>
            </a:pPr>
            <a:r>
              <a:rPr lang="es-ES" noProof="0" dirty="0"/>
              <a:t>Quinto nivel</a:t>
            </a:r>
          </a:p>
        </p:txBody>
      </p:sp>
      <p:sp>
        <p:nvSpPr>
          <p:cNvPr id="6" name="Marcador de fecha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8BBF53A3-647D-4EB5-8024-AB2FE87A599F}" type="datetime1">
              <a:rPr lang="es-ES" noProof="0" smtClean="0"/>
              <a:t>22/05/2023</a:t>
            </a:fld>
            <a:endParaRPr lang="es-ES" noProof="0"/>
          </a:p>
        </p:txBody>
      </p:sp>
      <p:sp>
        <p:nvSpPr>
          <p:cNvPr id="7" name="Marcador de pie de página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r>
              <a:rPr lang="es-ES" dirty="0"/>
              <a:t>Introducción a la LGA</a:t>
            </a:r>
          </a:p>
        </p:txBody>
      </p:sp>
      <p:sp>
        <p:nvSpPr>
          <p:cNvPr id="8" name="Marcador de posición de número de diapositiva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es-ES" noProof="0" smtClean="0"/>
              <a:pPr rtl="0"/>
              <a:t>‹Nº›</a:t>
            </a:fld>
            <a:endParaRPr lang="es-ES" noProof="0" dirty="0"/>
          </a:p>
        </p:txBody>
      </p:sp>
      <p:pic>
        <p:nvPicPr>
          <p:cNvPr id="2" name="Imagen 1"/>
          <p:cNvPicPr>
            <a:picLocks noChangeAspect="1"/>
          </p:cNvPicPr>
          <p:nvPr userDrawn="1"/>
        </p:nvPicPr>
        <p:blipFill>
          <a:blip r:embed="rId2"/>
          <a:stretch>
            <a:fillRect/>
          </a:stretch>
        </p:blipFill>
        <p:spPr>
          <a:xfrm>
            <a:off x="10197552" y="265176"/>
            <a:ext cx="1450974" cy="932769"/>
          </a:xfrm>
          <a:prstGeom prst="rect">
            <a:avLst/>
          </a:prstGeom>
        </p:spPr>
      </p:pic>
    </p:spTree>
    <p:extLst>
      <p:ext uri="{BB962C8B-B14F-4D97-AF65-F5344CB8AC3E}">
        <p14:creationId xmlns:p14="http://schemas.microsoft.com/office/powerpoint/2010/main" val="218583654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558BF-48AB-C3FD-ECD9-A87A85C0B319}"/>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68097937-96D8-CBED-AF09-D4D3DC90257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D080B2CB-106D-9231-9B1F-6419C4FABDF5}"/>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5" name="Marcador de pie de página 4">
            <a:extLst>
              <a:ext uri="{FF2B5EF4-FFF2-40B4-BE49-F238E27FC236}">
                <a16:creationId xmlns:a16="http://schemas.microsoft.com/office/drawing/2014/main" id="{ACF96812-6589-405B-8E5C-38B75F31C4AE}"/>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D59A2354-7766-CB6D-AA68-38BB79A045C0}"/>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3340227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C5272DD-B6F5-B80D-0655-0860127802E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a:extLst>
              <a:ext uri="{FF2B5EF4-FFF2-40B4-BE49-F238E27FC236}">
                <a16:creationId xmlns:a16="http://schemas.microsoft.com/office/drawing/2014/main" id="{2760219B-12B9-9056-80C2-B83DCE92403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a:extLst>
              <a:ext uri="{FF2B5EF4-FFF2-40B4-BE49-F238E27FC236}">
                <a16:creationId xmlns:a16="http://schemas.microsoft.com/office/drawing/2014/main" id="{5544D3E1-1EFB-4DD1-9861-DD2FB4C63502}"/>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5" name="Marcador de pie de página 4">
            <a:extLst>
              <a:ext uri="{FF2B5EF4-FFF2-40B4-BE49-F238E27FC236}">
                <a16:creationId xmlns:a16="http://schemas.microsoft.com/office/drawing/2014/main" id="{E256AE87-EBAF-9037-E8B3-837D1BD4CF98}"/>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F5F6895B-A17B-FEE8-B76F-FA088E225A54}"/>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2909344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023583" y="404664"/>
            <a:ext cx="10330217" cy="1325563"/>
          </a:xfrm>
        </p:spPr>
        <p:txBody>
          <a:bodyPr>
            <a:normAutofit/>
          </a:bodyPr>
          <a:lstStyle>
            <a:lvl1pPr>
              <a:defRPr sz="3200" b="1"/>
            </a:lvl1pPr>
          </a:lstStyle>
          <a:p>
            <a:r>
              <a:rPr lang="es-ES" dirty="0"/>
              <a:t>Haga clic para modificar el estilo de título del patrón</a:t>
            </a:r>
            <a:endParaRPr lang="es-MX" dirty="0"/>
          </a:p>
        </p:txBody>
      </p:sp>
      <p:sp>
        <p:nvSpPr>
          <p:cNvPr id="3" name="Marcador de contenido 2"/>
          <p:cNvSpPr>
            <a:spLocks noGrp="1"/>
          </p:cNvSpPr>
          <p:nvPr>
            <p:ph idx="1"/>
          </p:nvPr>
        </p:nvSpPr>
        <p:spPr/>
        <p:txBody>
          <a:bodyPr/>
          <a:lstStyle>
            <a:lvl2pPr algn="ctr">
              <a:defRPr/>
            </a:lvl2pPr>
            <a:lvl4pPr marL="1371600" indent="0">
              <a:buNone/>
              <a:defRPr/>
            </a:lvl4pPr>
          </a:lstStyle>
          <a:p>
            <a:pPr lvl="3"/>
            <a:endParaRPr lang="es-MX" dirty="0"/>
          </a:p>
        </p:txBody>
      </p:sp>
      <p:sp>
        <p:nvSpPr>
          <p:cNvPr id="5" name="Marcador de pie de página 4"/>
          <p:cNvSpPr>
            <a:spLocks noGrp="1"/>
          </p:cNvSpPr>
          <p:nvPr>
            <p:ph type="ftr" sz="quarter" idx="11"/>
          </p:nvPr>
        </p:nvSpPr>
        <p:spPr>
          <a:xfrm>
            <a:off x="4038600" y="6340306"/>
            <a:ext cx="4114800" cy="365125"/>
          </a:xfrm>
        </p:spPr>
        <p:txBody>
          <a:bodyPr/>
          <a:lstStyle/>
          <a:p>
            <a:endParaRPr lang="es-MX" dirty="0"/>
          </a:p>
        </p:txBody>
      </p:sp>
      <p:sp>
        <p:nvSpPr>
          <p:cNvPr id="6" name="Marcador de número de diapositiva 5"/>
          <p:cNvSpPr>
            <a:spLocks noGrp="1"/>
          </p:cNvSpPr>
          <p:nvPr>
            <p:ph type="sldNum" sz="quarter" idx="12"/>
          </p:nvPr>
        </p:nvSpPr>
        <p:spPr>
          <a:xfrm>
            <a:off x="7680176" y="6539183"/>
            <a:ext cx="2743200" cy="365125"/>
          </a:xfrm>
        </p:spPr>
        <p:txBody>
          <a:bodyPr/>
          <a:lstStyle>
            <a:lvl1pPr>
              <a:defRPr sz="1600">
                <a:solidFill>
                  <a:srgbClr val="CCFF99"/>
                </a:solidFill>
                <a:latin typeface="+mn-lt"/>
              </a:defRPr>
            </a:lvl1pPr>
          </a:lstStyle>
          <a:p>
            <a:fld id="{D6473361-7DD5-4F18-926E-45181FFFFDC4}" type="slidenum">
              <a:rPr lang="es-MX" smtClean="0"/>
              <a:pPr/>
              <a:t>‹Nº›</a:t>
            </a:fld>
            <a:endParaRPr lang="es-MX" dirty="0"/>
          </a:p>
        </p:txBody>
      </p:sp>
      <p:sp>
        <p:nvSpPr>
          <p:cNvPr id="8" name="Marcador de contenido 2"/>
          <p:cNvSpPr>
            <a:spLocks noGrp="1"/>
          </p:cNvSpPr>
          <p:nvPr>
            <p:ph sz="half" idx="13"/>
          </p:nvPr>
        </p:nvSpPr>
        <p:spPr>
          <a:xfrm>
            <a:off x="1343472" y="1484784"/>
            <a:ext cx="9865096" cy="4351338"/>
          </a:xfrm>
          <a:prstGeom prst="rect">
            <a:avLst/>
          </a:prstGeom>
        </p:spPr>
        <p:txBody>
          <a:bodyPr/>
          <a:lstStyle>
            <a:lvl3pPr>
              <a:defRPr sz="1800"/>
            </a:lvl3pPr>
            <a:lvl5pPr>
              <a:defRPr sz="1400"/>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Tree>
    <p:extLst>
      <p:ext uri="{BB962C8B-B14F-4D97-AF65-F5344CB8AC3E}">
        <p14:creationId xmlns:p14="http://schemas.microsoft.com/office/powerpoint/2010/main" val="1728403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EC39B4-88EE-2065-9753-0AC7D4BD52B7}"/>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fecha 2">
            <a:extLst>
              <a:ext uri="{FF2B5EF4-FFF2-40B4-BE49-F238E27FC236}">
                <a16:creationId xmlns:a16="http://schemas.microsoft.com/office/drawing/2014/main" id="{2630E501-BA92-BEAA-A34C-B6D19B2689D0}"/>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4" name="Marcador de pie de página 3">
            <a:extLst>
              <a:ext uri="{FF2B5EF4-FFF2-40B4-BE49-F238E27FC236}">
                <a16:creationId xmlns:a16="http://schemas.microsoft.com/office/drawing/2014/main" id="{24F2EC70-45F2-DC3F-2B90-B07B9BD4F2F7}"/>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7CD7AABD-4CCE-01B1-077D-20C5AE532C38}"/>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2761937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3"/>
        <p:cNvGrpSpPr/>
        <p:nvPr/>
      </p:nvGrpSpPr>
      <p:grpSpPr>
        <a:xfrm>
          <a:off x="0" y="0"/>
          <a:ext cx="0" cy="0"/>
          <a:chOff x="0" y="0"/>
          <a:chExt cx="0" cy="0"/>
        </a:xfrm>
      </p:grpSpPr>
      <p:pic>
        <p:nvPicPr>
          <p:cNvPr id="154" name="Google Shape;154;p29"/>
          <p:cNvPicPr preferRelativeResize="0"/>
          <p:nvPr/>
        </p:nvPicPr>
        <p:blipFill rotWithShape="1">
          <a:blip r:embed="rId2">
            <a:alphaModFix/>
          </a:blip>
          <a:srcRect t="59" b="59"/>
          <a:stretch/>
        </p:blipFill>
        <p:spPr>
          <a:xfrm>
            <a:off x="-38833" y="-21800"/>
            <a:ext cx="12295000" cy="6901599"/>
          </a:xfrm>
          <a:prstGeom prst="rect">
            <a:avLst/>
          </a:prstGeom>
          <a:noFill/>
          <a:ln>
            <a:noFill/>
          </a:ln>
        </p:spPr>
      </p:pic>
      <p:sp>
        <p:nvSpPr>
          <p:cNvPr id="155" name="Google Shape;155;p29"/>
          <p:cNvSpPr txBox="1">
            <a:spLocks noGrp="1"/>
          </p:cNvSpPr>
          <p:nvPr>
            <p:ph type="title"/>
          </p:nvPr>
        </p:nvSpPr>
        <p:spPr>
          <a:xfrm>
            <a:off x="960000" y="516800"/>
            <a:ext cx="8457600" cy="767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a:endParaRPr dirty="0"/>
          </a:p>
        </p:txBody>
      </p:sp>
      <p:pic>
        <p:nvPicPr>
          <p:cNvPr id="2" name="Imagen 1"/>
          <p:cNvPicPr>
            <a:picLocks noChangeAspect="1"/>
          </p:cNvPicPr>
          <p:nvPr userDrawn="1"/>
        </p:nvPicPr>
        <p:blipFill>
          <a:blip r:embed="rId3"/>
          <a:stretch>
            <a:fillRect/>
          </a:stretch>
        </p:blipFill>
        <p:spPr>
          <a:xfrm>
            <a:off x="1" y="0"/>
            <a:ext cx="1129889" cy="707197"/>
          </a:xfrm>
          <a:prstGeom prst="rect">
            <a:avLst/>
          </a:prstGeom>
        </p:spPr>
      </p:pic>
    </p:spTree>
    <p:extLst>
      <p:ext uri="{BB962C8B-B14F-4D97-AF65-F5344CB8AC3E}">
        <p14:creationId xmlns:p14="http://schemas.microsoft.com/office/powerpoint/2010/main" val="3044672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CC1534-9D13-43E9-BC8B-5694C28527ED}"/>
              </a:ext>
            </a:extLst>
          </p:cNvPr>
          <p:cNvSpPr>
            <a:spLocks noGrp="1"/>
          </p:cNvSpPr>
          <p:nvPr>
            <p:ph type="title" hasCustomPrompt="1"/>
          </p:nvPr>
        </p:nvSpPr>
        <p:spPr>
          <a:xfrm>
            <a:off x="495737" y="308698"/>
            <a:ext cx="6430502" cy="853352"/>
          </a:xfrm>
        </p:spPr>
        <p:txBody>
          <a:bodyPr rtlCol="0">
            <a:noAutofit/>
          </a:bodyPr>
          <a:lstStyle>
            <a:lvl1pPr>
              <a:defRPr sz="2800" b="1"/>
            </a:lvl1pPr>
          </a:lstStyle>
          <a:p>
            <a:pPr rtl="0"/>
            <a:r>
              <a:rPr lang="es-ES" noProof="0" dirty="0"/>
              <a:t>HAGA CLIC PARA EDITAR EL ESTILO DEL TÍTULO DEL PATRÓN</a:t>
            </a:r>
          </a:p>
        </p:txBody>
      </p:sp>
      <p:sp>
        <p:nvSpPr>
          <p:cNvPr id="3" name="Marcador de fecha 2">
            <a:extLst>
              <a:ext uri="{FF2B5EF4-FFF2-40B4-BE49-F238E27FC236}">
                <a16:creationId xmlns:a16="http://schemas.microsoft.com/office/drawing/2014/main" id="{F63A8573-17E8-4191-86F9-ABE0BA27938B}"/>
              </a:ext>
            </a:extLst>
          </p:cNvPr>
          <p:cNvSpPr>
            <a:spLocks noGrp="1"/>
          </p:cNvSpPr>
          <p:nvPr>
            <p:ph type="dt" sz="half" idx="10"/>
          </p:nvPr>
        </p:nvSpPr>
        <p:spPr/>
        <p:txBody>
          <a:bodyPr rtlCol="0"/>
          <a:lstStyle/>
          <a:p>
            <a:pPr rtl="0"/>
            <a:fld id="{6C69DB05-464B-4A4C-9125-E9B98BD04EF1}" type="datetime1">
              <a:rPr lang="es-ES" noProof="0" smtClean="0"/>
              <a:t>22/05/2023</a:t>
            </a:fld>
            <a:endParaRPr lang="es-ES" noProof="0"/>
          </a:p>
        </p:txBody>
      </p:sp>
      <p:sp>
        <p:nvSpPr>
          <p:cNvPr id="4" name="Marcador de pie de página 3">
            <a:extLst>
              <a:ext uri="{FF2B5EF4-FFF2-40B4-BE49-F238E27FC236}">
                <a16:creationId xmlns:a16="http://schemas.microsoft.com/office/drawing/2014/main" id="{83D92FA6-D8B1-4403-B9DD-E60A4F351012}"/>
              </a:ext>
            </a:extLst>
          </p:cNvPr>
          <p:cNvSpPr>
            <a:spLocks noGrp="1"/>
          </p:cNvSpPr>
          <p:nvPr>
            <p:ph type="ftr" sz="quarter" idx="11"/>
          </p:nvPr>
        </p:nvSpPr>
        <p:spPr/>
        <p:txBody>
          <a:bodyPr rtlCol="0"/>
          <a:lstStyle/>
          <a:p>
            <a:pPr rtl="0"/>
            <a:endParaRPr lang="es-ES" noProof="0"/>
          </a:p>
        </p:txBody>
      </p:sp>
      <p:sp>
        <p:nvSpPr>
          <p:cNvPr id="5" name="Marcador de posición de número de diapositiva 4">
            <a:extLst>
              <a:ext uri="{FF2B5EF4-FFF2-40B4-BE49-F238E27FC236}">
                <a16:creationId xmlns:a16="http://schemas.microsoft.com/office/drawing/2014/main" id="{70C2CB2D-6860-4817-B66C-9C44DC4CAE22}"/>
              </a:ext>
            </a:extLst>
          </p:cNvPr>
          <p:cNvSpPr>
            <a:spLocks noGrp="1"/>
          </p:cNvSpPr>
          <p:nvPr>
            <p:ph type="sldNum" sz="quarter" idx="12"/>
          </p:nvPr>
        </p:nvSpPr>
        <p:spPr/>
        <p:txBody>
          <a:bodyPr rtlCol="0"/>
          <a:lstStyle/>
          <a:p>
            <a:pPr rtl="0"/>
            <a:fld id="{7966EA62-41C5-4F9A-A915-5B0BC739C923}" type="slidenum">
              <a:rPr lang="es-ES" noProof="0" smtClean="0"/>
              <a:t>‹Nº›</a:t>
            </a:fld>
            <a:endParaRPr lang="es-ES" noProof="0"/>
          </a:p>
        </p:txBody>
      </p:sp>
      <p:sp>
        <p:nvSpPr>
          <p:cNvPr id="8" name="Marcador de texto 7">
            <a:extLst>
              <a:ext uri="{FF2B5EF4-FFF2-40B4-BE49-F238E27FC236}">
                <a16:creationId xmlns:a16="http://schemas.microsoft.com/office/drawing/2014/main" id="{183C82E0-1F49-4A07-A8B3-E2F2CBAC03B1}"/>
              </a:ext>
            </a:extLst>
          </p:cNvPr>
          <p:cNvSpPr>
            <a:spLocks noGrp="1"/>
          </p:cNvSpPr>
          <p:nvPr>
            <p:ph type="body" sz="quarter" idx="13"/>
          </p:nvPr>
        </p:nvSpPr>
        <p:spPr>
          <a:xfrm>
            <a:off x="495737" y="1162050"/>
            <a:ext cx="3581400" cy="365126"/>
          </a:xfrm>
        </p:spPr>
        <p:txBody>
          <a:bodyPr rtlCol="0">
            <a:noAutofit/>
          </a:bodyPr>
          <a:lstStyle>
            <a:lvl1pPr marL="0" indent="0">
              <a:spcBef>
                <a:spcPts val="900"/>
              </a:spcBef>
              <a:buNone/>
              <a:defRPr sz="2000" b="1">
                <a:latin typeface="+mj-lt"/>
              </a:defRPr>
            </a:lvl1pPr>
          </a:lstStyle>
          <a:p>
            <a:pPr lvl="0" rtl="0"/>
            <a:r>
              <a:rPr lang="es-ES" noProof="0" dirty="0"/>
              <a:t>Haga clic para modificar los estilos de texto del patrón</a:t>
            </a:r>
          </a:p>
        </p:txBody>
      </p:sp>
    </p:spTree>
    <p:extLst>
      <p:ext uri="{BB962C8B-B14F-4D97-AF65-F5344CB8AC3E}">
        <p14:creationId xmlns:p14="http://schemas.microsoft.com/office/powerpoint/2010/main" val="152765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9" name="Rectángulo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a:p>
        </p:txBody>
      </p:sp>
      <p:sp>
        <p:nvSpPr>
          <p:cNvPr id="10" name="Rectángulo 9"/>
          <p:cNvSpPr/>
          <p:nvPr userDrawn="1"/>
        </p:nvSpPr>
        <p:spPr bwMode="blackWhite">
          <a:xfrm>
            <a:off x="254950" y="262784"/>
            <a:ext cx="11682101" cy="2072643"/>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sz="1800" noProof="0"/>
          </a:p>
        </p:txBody>
      </p:sp>
      <p:sp>
        <p:nvSpPr>
          <p:cNvPr id="2" name="Título 1"/>
          <p:cNvSpPr>
            <a:spLocks noGrp="1"/>
          </p:cNvSpPr>
          <p:nvPr>
            <p:ph type="title"/>
          </p:nvPr>
        </p:nvSpPr>
        <p:spPr>
          <a:xfrm>
            <a:off x="521208" y="1536192"/>
            <a:ext cx="6876288" cy="640080"/>
          </a:xfrm>
        </p:spPr>
        <p:txBody>
          <a:bodyPr rtlCol="0">
            <a:normAutofit/>
          </a:bodyPr>
          <a:lstStyle>
            <a:lvl1pPr>
              <a:defRPr sz="3600">
                <a:solidFill>
                  <a:schemeClr val="bg1"/>
                </a:solidFill>
              </a:defRPr>
            </a:lvl1pPr>
          </a:lstStyle>
          <a:p>
            <a:pPr rtl="0"/>
            <a:r>
              <a:rPr lang="es-ES" noProof="0"/>
              <a:t>Haga clic para modificar el estilo de título del patrón</a:t>
            </a:r>
          </a:p>
        </p:txBody>
      </p:sp>
      <p:sp>
        <p:nvSpPr>
          <p:cNvPr id="7" name="Marcador de contenido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400" dirty="0" smtClean="0">
                <a:solidFill>
                  <a:schemeClr val="tx1">
                    <a:lumMod val="75000"/>
                    <a:lumOff val="25000"/>
                  </a:schemeClr>
                </a:solidFill>
              </a:defRPr>
            </a:lvl2pPr>
            <a:lvl3pPr>
              <a:defRPr lang="en-US" sz="1400" dirty="0" smtClean="0">
                <a:solidFill>
                  <a:schemeClr val="tx1">
                    <a:lumMod val="75000"/>
                    <a:lumOff val="25000"/>
                  </a:schemeClr>
                </a:solidFill>
              </a:defRPr>
            </a:lvl3pPr>
            <a:lvl4pPr>
              <a:defRPr lang="en-US" sz="1400" dirty="0" smtClean="0">
                <a:solidFill>
                  <a:schemeClr val="tx1">
                    <a:lumMod val="75000"/>
                    <a:lumOff val="25000"/>
                  </a:schemeClr>
                </a:solidFill>
              </a:defRPr>
            </a:lvl4pPr>
            <a:lvl5pPr>
              <a:defRPr lang="en-US" sz="1400" dirty="0">
                <a:solidFill>
                  <a:schemeClr val="tx1">
                    <a:lumMod val="75000"/>
                    <a:lumOff val="25000"/>
                  </a:schemeClr>
                </a:solidFill>
              </a:defRPr>
            </a:lvl5pPr>
          </a:lstStyle>
          <a:p>
            <a:pPr marL="0" lvl="0" indent="0" rtl="0">
              <a:lnSpc>
                <a:spcPct val="150000"/>
              </a:lnSpc>
              <a:spcBef>
                <a:spcPts val="1000"/>
              </a:spcBef>
              <a:spcAft>
                <a:spcPts val="1200"/>
              </a:spcAft>
              <a:buNone/>
            </a:pPr>
            <a:r>
              <a:rPr lang="es-ES" noProof="0" dirty="0"/>
              <a:t>Editar el estilo de texto del patrón</a:t>
            </a:r>
          </a:p>
          <a:p>
            <a:pPr marL="0" lvl="1" indent="0" rtl="0">
              <a:lnSpc>
                <a:spcPct val="150000"/>
              </a:lnSpc>
              <a:spcBef>
                <a:spcPts val="1000"/>
              </a:spcBef>
              <a:spcAft>
                <a:spcPts val="1200"/>
              </a:spcAft>
              <a:buNone/>
            </a:pPr>
            <a:r>
              <a:rPr lang="es-ES" noProof="0" dirty="0"/>
              <a:t>Segundo nivel</a:t>
            </a:r>
          </a:p>
          <a:p>
            <a:pPr marL="0" lvl="2" indent="0" rtl="0">
              <a:lnSpc>
                <a:spcPct val="150000"/>
              </a:lnSpc>
              <a:spcBef>
                <a:spcPts val="1000"/>
              </a:spcBef>
              <a:spcAft>
                <a:spcPts val="1200"/>
              </a:spcAft>
              <a:buNone/>
            </a:pPr>
            <a:r>
              <a:rPr lang="es-ES" noProof="0" dirty="0"/>
              <a:t>Tercer nivel</a:t>
            </a:r>
          </a:p>
          <a:p>
            <a:pPr marL="0" lvl="3" indent="0" rtl="0">
              <a:lnSpc>
                <a:spcPct val="150000"/>
              </a:lnSpc>
              <a:spcBef>
                <a:spcPts val="1000"/>
              </a:spcBef>
              <a:spcAft>
                <a:spcPts val="1200"/>
              </a:spcAft>
              <a:buNone/>
            </a:pPr>
            <a:r>
              <a:rPr lang="es-ES" noProof="0" dirty="0"/>
              <a:t>Cuarto nivel</a:t>
            </a:r>
          </a:p>
          <a:p>
            <a:pPr marL="0" lvl="4" indent="0" rtl="0">
              <a:lnSpc>
                <a:spcPct val="150000"/>
              </a:lnSpc>
              <a:spcBef>
                <a:spcPts val="1000"/>
              </a:spcBef>
              <a:spcAft>
                <a:spcPts val="1200"/>
              </a:spcAft>
              <a:buNone/>
            </a:pPr>
            <a:r>
              <a:rPr lang="es-ES" noProof="0" dirty="0"/>
              <a:t>Quinto nivel</a:t>
            </a:r>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1127448" y="604405"/>
            <a:ext cx="10330217" cy="1325563"/>
          </a:xfrm>
        </p:spPr>
        <p:txBody>
          <a:bodyPr>
            <a:normAutofit/>
          </a:bodyPr>
          <a:lstStyle>
            <a:lvl1pPr>
              <a:defRPr sz="3200">
                <a:solidFill>
                  <a:schemeClr val="tx2"/>
                </a:solidFill>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636915" y="2101471"/>
            <a:ext cx="10918169" cy="4249893"/>
          </a:xfrm>
        </p:spPr>
        <p:txBody>
          <a:bodyPr/>
          <a:lstStyle>
            <a:lvl2pPr marL="457200" indent="0">
              <a:buNone/>
              <a:defRPr/>
            </a:lvl2pPr>
          </a:lstStyle>
          <a:p>
            <a:pPr lvl="0"/>
            <a:r>
              <a:rPr lang="es-ES" dirty="0"/>
              <a:t>Editar el estilo de texto del patrón</a:t>
            </a:r>
          </a:p>
        </p:txBody>
      </p:sp>
      <p:sp>
        <p:nvSpPr>
          <p:cNvPr id="5" name="Marcador de pie de página 4"/>
          <p:cNvSpPr>
            <a:spLocks noGrp="1"/>
          </p:cNvSpPr>
          <p:nvPr>
            <p:ph type="ftr" sz="quarter" idx="11"/>
          </p:nvPr>
        </p:nvSpPr>
        <p:spPr>
          <a:xfrm>
            <a:off x="4038600" y="6340306"/>
            <a:ext cx="4114800" cy="365125"/>
          </a:xfrm>
        </p:spPr>
        <p:txBody>
          <a:bodyPr/>
          <a:lstStyle/>
          <a:p>
            <a:endParaRPr lang="es-MX" dirty="0"/>
          </a:p>
        </p:txBody>
      </p:sp>
      <p:sp>
        <p:nvSpPr>
          <p:cNvPr id="6" name="Marcador de número de diapositiva 5"/>
          <p:cNvSpPr>
            <a:spLocks noGrp="1"/>
          </p:cNvSpPr>
          <p:nvPr>
            <p:ph type="sldNum" sz="quarter" idx="12"/>
          </p:nvPr>
        </p:nvSpPr>
        <p:spPr>
          <a:xfrm>
            <a:off x="7392144" y="6522868"/>
            <a:ext cx="2743200" cy="365125"/>
          </a:xfrm>
        </p:spPr>
        <p:txBody>
          <a:bodyPr/>
          <a:lstStyle>
            <a:lvl1pPr>
              <a:defRPr>
                <a:solidFill>
                  <a:schemeClr val="accent3"/>
                </a:solidFill>
              </a:defRPr>
            </a:lvl1pPr>
          </a:lstStyle>
          <a:p>
            <a:fld id="{D6473361-7DD5-4F18-926E-45181FFFFDC4}" type="slidenum">
              <a:rPr lang="es-MX" smtClean="0"/>
              <a:pPr/>
              <a:t>‹Nº›</a:t>
            </a:fld>
            <a:endParaRPr lang="es-MX" dirty="0"/>
          </a:p>
        </p:txBody>
      </p:sp>
    </p:spTree>
    <p:extLst>
      <p:ext uri="{BB962C8B-B14F-4D97-AF65-F5344CB8AC3E}">
        <p14:creationId xmlns:p14="http://schemas.microsoft.com/office/powerpoint/2010/main" val="3625981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2E59F6-6E85-735F-C24D-2ED337BC4E14}"/>
              </a:ext>
            </a:extLst>
          </p:cNvPr>
          <p:cNvSpPr>
            <a:spLocks noGrp="1"/>
          </p:cNvSpPr>
          <p:nvPr>
            <p:ph type="title"/>
          </p:nvPr>
        </p:nvSpPr>
        <p:spPr/>
        <p:txBody>
          <a:bodyPr/>
          <a:lstStyle/>
          <a:p>
            <a:r>
              <a:rPr lang="es-ES"/>
              <a:t>Haga clic para modificar el estilo de título del patrón</a:t>
            </a:r>
            <a:endParaRPr lang="es-MX"/>
          </a:p>
        </p:txBody>
      </p:sp>
      <p:sp>
        <p:nvSpPr>
          <p:cNvPr id="3" name="Marcador de contenido 2">
            <a:extLst>
              <a:ext uri="{FF2B5EF4-FFF2-40B4-BE49-F238E27FC236}">
                <a16:creationId xmlns:a16="http://schemas.microsoft.com/office/drawing/2014/main" id="{CB12DCF1-F3D6-FE2A-B016-4A6C86E97FEF}"/>
              </a:ext>
            </a:extLst>
          </p:cNvPr>
          <p:cNvSpPr>
            <a:spLocks noGrp="1"/>
          </p:cNvSpPr>
          <p:nvPr>
            <p:ph sz="half" idx="1"/>
          </p:nvPr>
        </p:nvSpPr>
        <p:spPr>
          <a:xfrm>
            <a:off x="838200" y="1825625"/>
            <a:ext cx="5181600" cy="4351338"/>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a:extLst>
              <a:ext uri="{FF2B5EF4-FFF2-40B4-BE49-F238E27FC236}">
                <a16:creationId xmlns:a16="http://schemas.microsoft.com/office/drawing/2014/main" id="{94C92DEB-21D2-A77D-1456-3B64737DDC7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a:extLst>
              <a:ext uri="{FF2B5EF4-FFF2-40B4-BE49-F238E27FC236}">
                <a16:creationId xmlns:a16="http://schemas.microsoft.com/office/drawing/2014/main" id="{220C1AF3-9210-1760-D038-0DA80C4D3396}"/>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6" name="Marcador de pie de página 5">
            <a:extLst>
              <a:ext uri="{FF2B5EF4-FFF2-40B4-BE49-F238E27FC236}">
                <a16:creationId xmlns:a16="http://schemas.microsoft.com/office/drawing/2014/main" id="{7CBDB95A-FC32-0112-E603-656C4E0EA146}"/>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C001D0D1-58B1-89BF-D805-185F42330696}"/>
              </a:ext>
            </a:extLst>
          </p:cNvPr>
          <p:cNvSpPr>
            <a:spLocks noGrp="1"/>
          </p:cNvSpPr>
          <p:nvPr>
            <p:ph type="sldNum" sz="quarter" idx="12"/>
          </p:nvPr>
        </p:nvSpPr>
        <p:spPr/>
        <p:txBody>
          <a:bodyPr/>
          <a:lstStyle/>
          <a:p>
            <a:fld id="{63946DAF-1E66-43AA-877D-98858933EBA3}" type="slidenum">
              <a:rPr lang="es-MX" smtClean="0"/>
              <a:t>‹Nº›</a:t>
            </a:fld>
            <a:endParaRPr lang="es-MX" dirty="0"/>
          </a:p>
        </p:txBody>
      </p:sp>
      <p:pic>
        <p:nvPicPr>
          <p:cNvPr id="8" name="Imagen 7">
            <a:extLst>
              <a:ext uri="{FF2B5EF4-FFF2-40B4-BE49-F238E27FC236}">
                <a16:creationId xmlns:a16="http://schemas.microsoft.com/office/drawing/2014/main" id="{399FF4C9-B237-8E60-FF43-8E37EC208AC0}"/>
              </a:ext>
            </a:extLst>
          </p:cNvPr>
          <p:cNvPicPr>
            <a:picLocks noChangeAspect="1"/>
          </p:cNvPicPr>
          <p:nvPr userDrawn="1"/>
        </p:nvPicPr>
        <p:blipFill>
          <a:blip r:embed="rId2"/>
          <a:stretch>
            <a:fillRect/>
          </a:stretch>
        </p:blipFill>
        <p:spPr>
          <a:xfrm>
            <a:off x="10319703" y="288923"/>
            <a:ext cx="1450974" cy="932769"/>
          </a:xfrm>
          <a:prstGeom prst="rect">
            <a:avLst/>
          </a:prstGeom>
        </p:spPr>
      </p:pic>
    </p:spTree>
    <p:extLst>
      <p:ext uri="{BB962C8B-B14F-4D97-AF65-F5344CB8AC3E}">
        <p14:creationId xmlns:p14="http://schemas.microsoft.com/office/powerpoint/2010/main" val="3948064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B1AFB0E-5B1B-0E8C-8272-5F66CDC017B6}"/>
              </a:ext>
            </a:extLst>
          </p:cNvPr>
          <p:cNvSpPr>
            <a:spLocks noGrp="1"/>
          </p:cNvSpPr>
          <p:nvPr>
            <p:ph type="dt" sz="half" idx="10"/>
          </p:nvPr>
        </p:nvSpPr>
        <p:spPr/>
        <p:txBody>
          <a:bodyPr/>
          <a:lstStyle/>
          <a:p>
            <a:fld id="{FF5FF5CC-613C-4472-BDDD-6B21BA430DAE}" type="datetimeFigureOut">
              <a:rPr lang="es-MX" smtClean="0"/>
              <a:t>22/05/2023</a:t>
            </a:fld>
            <a:endParaRPr lang="es-MX" dirty="0"/>
          </a:p>
        </p:txBody>
      </p:sp>
      <p:sp>
        <p:nvSpPr>
          <p:cNvPr id="3" name="Marcador de pie de página 2">
            <a:extLst>
              <a:ext uri="{FF2B5EF4-FFF2-40B4-BE49-F238E27FC236}">
                <a16:creationId xmlns:a16="http://schemas.microsoft.com/office/drawing/2014/main" id="{A6469A6A-153D-FA60-52BF-1B17D01A56AD}"/>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id="{CD3CDFFC-E4B9-F768-B489-E286A380C37A}"/>
              </a:ext>
            </a:extLst>
          </p:cNvPr>
          <p:cNvSpPr>
            <a:spLocks noGrp="1"/>
          </p:cNvSpPr>
          <p:nvPr>
            <p:ph type="sldNum" sz="quarter" idx="12"/>
          </p:nvPr>
        </p:nvSpPr>
        <p:spPr/>
        <p:txBody>
          <a:bodyPr/>
          <a:lstStyle/>
          <a:p>
            <a:fld id="{63946DAF-1E66-43AA-877D-98858933EBA3}" type="slidenum">
              <a:rPr lang="es-MX" smtClean="0"/>
              <a:t>‹Nº›</a:t>
            </a:fld>
            <a:endParaRPr lang="es-MX" dirty="0"/>
          </a:p>
        </p:txBody>
      </p:sp>
    </p:spTree>
    <p:extLst>
      <p:ext uri="{BB962C8B-B14F-4D97-AF65-F5344CB8AC3E}">
        <p14:creationId xmlns:p14="http://schemas.microsoft.com/office/powerpoint/2010/main" val="1038139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Diapositiva de título">
    <p:spTree>
      <p:nvGrpSpPr>
        <p:cNvPr id="1" name=""/>
        <p:cNvGrpSpPr/>
        <p:nvPr/>
      </p:nvGrpSpPr>
      <p:grpSpPr>
        <a:xfrm>
          <a:off x="0" y="0"/>
          <a:ext cx="0" cy="0"/>
          <a:chOff x="0" y="0"/>
          <a:chExt cx="0" cy="0"/>
        </a:xfrm>
      </p:grpSpPr>
      <p:sp>
        <p:nvSpPr>
          <p:cNvPr id="22" name="Hexágono 21">
            <a:extLst>
              <a:ext uri="{FF2B5EF4-FFF2-40B4-BE49-F238E27FC236}">
                <a16:creationId xmlns:a16="http://schemas.microsoft.com/office/drawing/2014/main" id="{E782D618-E31A-46E2-B2EF-17C9DAB0E97E}"/>
              </a:ext>
            </a:extLst>
          </p:cNvPr>
          <p:cNvSpPr/>
          <p:nvPr userDrawn="1"/>
        </p:nvSpPr>
        <p:spPr>
          <a:xfrm rot="5400000">
            <a:off x="1120394"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sp>
        <p:nvSpPr>
          <p:cNvPr id="23" name="Hexágono 22">
            <a:extLst>
              <a:ext uri="{FF2B5EF4-FFF2-40B4-BE49-F238E27FC236}">
                <a16:creationId xmlns:a16="http://schemas.microsoft.com/office/drawing/2014/main" id="{531259DD-64CB-4DA1-AD6D-175D1BC0C080}"/>
              </a:ext>
            </a:extLst>
          </p:cNvPr>
          <p:cNvSpPr/>
          <p:nvPr userDrawn="1"/>
        </p:nvSpPr>
        <p:spPr>
          <a:xfrm rot="5400000">
            <a:off x="3188555" y="2821679"/>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sp>
        <p:nvSpPr>
          <p:cNvPr id="24" name="Hexágono 23">
            <a:extLst>
              <a:ext uri="{FF2B5EF4-FFF2-40B4-BE49-F238E27FC236}">
                <a16:creationId xmlns:a16="http://schemas.microsoft.com/office/drawing/2014/main" id="{949D4368-1CD6-4BEA-A610-DE42970EA0EA}"/>
              </a:ext>
            </a:extLst>
          </p:cNvPr>
          <p:cNvSpPr/>
          <p:nvPr userDrawn="1"/>
        </p:nvSpPr>
        <p:spPr>
          <a:xfrm rot="5400000">
            <a:off x="5242057"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sp>
        <p:nvSpPr>
          <p:cNvPr id="25" name="Hexágono 24">
            <a:extLst>
              <a:ext uri="{FF2B5EF4-FFF2-40B4-BE49-F238E27FC236}">
                <a16:creationId xmlns:a16="http://schemas.microsoft.com/office/drawing/2014/main" id="{ACAABC50-D387-484A-AA0F-EB04645F2116}"/>
              </a:ext>
            </a:extLst>
          </p:cNvPr>
          <p:cNvSpPr/>
          <p:nvPr userDrawn="1"/>
        </p:nvSpPr>
        <p:spPr>
          <a:xfrm rot="5400000">
            <a:off x="7324562" y="2821679"/>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sp>
        <p:nvSpPr>
          <p:cNvPr id="26" name="Hexágono 25">
            <a:extLst>
              <a:ext uri="{FF2B5EF4-FFF2-40B4-BE49-F238E27FC236}">
                <a16:creationId xmlns:a16="http://schemas.microsoft.com/office/drawing/2014/main" id="{A9C2DD4D-CD5E-405E-A1A0-E8D0CD03D43F}"/>
              </a:ext>
            </a:extLst>
          </p:cNvPr>
          <p:cNvSpPr/>
          <p:nvPr userDrawn="1"/>
        </p:nvSpPr>
        <p:spPr>
          <a:xfrm rot="5400000">
            <a:off x="9378064" y="2982020"/>
            <a:ext cx="1554480" cy="1371600"/>
          </a:xfrm>
          <a:prstGeom prst="hexagon">
            <a:avLst>
              <a:gd name="adj" fmla="val 29673"/>
              <a:gd name="vf" fmla="val 115470"/>
            </a:avLst>
          </a:prstGeom>
          <a:solidFill>
            <a:schemeClr val="bg1"/>
          </a:solidFill>
          <a:ln>
            <a:noFill/>
          </a:ln>
          <a:effectLst>
            <a:outerShdw blurRad="127000" sx="102000" sy="102000" algn="ctr" rotWithShape="0">
              <a:schemeClr val="bg1">
                <a:lumMod val="50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grpSp>
        <p:nvGrpSpPr>
          <p:cNvPr id="9" name="Grupo 8">
            <a:extLst>
              <a:ext uri="{FF2B5EF4-FFF2-40B4-BE49-F238E27FC236}">
                <a16:creationId xmlns:a16="http://schemas.microsoft.com/office/drawing/2014/main" id="{58F9F8B1-6BAC-4AD8-A471-D0C2B6FC88EB}"/>
              </a:ext>
            </a:extLst>
          </p:cNvPr>
          <p:cNvGrpSpPr/>
          <p:nvPr userDrawn="1"/>
        </p:nvGrpSpPr>
        <p:grpSpPr>
          <a:xfrm>
            <a:off x="883715" y="2433382"/>
            <a:ext cx="10284482" cy="2311399"/>
            <a:chOff x="764773" y="2273300"/>
            <a:chExt cx="10284482" cy="2311399"/>
          </a:xfrm>
        </p:grpSpPr>
        <p:cxnSp>
          <p:nvCxnSpPr>
            <p:cNvPr id="38" name="Conector recto 37">
              <a:extLst>
                <a:ext uri="{FF2B5EF4-FFF2-40B4-BE49-F238E27FC236}">
                  <a16:creationId xmlns:a16="http://schemas.microsoft.com/office/drawing/2014/main" id="{98B00A50-8F71-4989-BC6C-70721A8EDF4B}"/>
                </a:ext>
              </a:extLst>
            </p:cNvPr>
            <p:cNvCxnSpPr>
              <a:cxnSpLocks/>
            </p:cNvCxnSpPr>
            <p:nvPr userDrawn="1"/>
          </p:nvCxnSpPr>
          <p:spPr>
            <a:xfrm>
              <a:off x="764773" y="2821940"/>
              <a:ext cx="1" cy="1357623"/>
            </a:xfrm>
            <a:prstGeom prst="line">
              <a:avLst/>
            </a:prstGeom>
            <a:ln w="101600" cap="rnd">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07D9CB32-4FF6-46E7-AD10-4891F90C114B}"/>
                </a:ext>
              </a:extLst>
            </p:cNvPr>
            <p:cNvCxnSpPr>
              <a:cxnSpLocks/>
            </p:cNvCxnSpPr>
            <p:nvPr userDrawn="1"/>
          </p:nvCxnSpPr>
          <p:spPr>
            <a:xfrm flipH="1">
              <a:off x="764773" y="2273300"/>
              <a:ext cx="1023052" cy="548640"/>
            </a:xfrm>
            <a:prstGeom prst="line">
              <a:avLst/>
            </a:prstGeom>
            <a:ln w="101600" cap="rnd">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CD4C385E-0386-47EB-A5CD-8B5E6A7F9F1D}"/>
                </a:ext>
              </a:extLst>
            </p:cNvPr>
            <p:cNvCxnSpPr>
              <a:cxnSpLocks/>
            </p:cNvCxnSpPr>
            <p:nvPr userDrawn="1"/>
          </p:nvCxnSpPr>
          <p:spPr>
            <a:xfrm>
              <a:off x="1787825" y="22733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1" name="Grupo 50">
              <a:extLst>
                <a:ext uri="{FF2B5EF4-FFF2-40B4-BE49-F238E27FC236}">
                  <a16:creationId xmlns:a16="http://schemas.microsoft.com/office/drawing/2014/main" id="{CA247777-17E8-47B0-9C02-A34C1E5702AD}"/>
                </a:ext>
              </a:extLst>
            </p:cNvPr>
            <p:cNvGrpSpPr/>
            <p:nvPr userDrawn="1"/>
          </p:nvGrpSpPr>
          <p:grpSpPr>
            <a:xfrm rot="10800000">
              <a:off x="2809142" y="2821940"/>
              <a:ext cx="2068161" cy="1762759"/>
              <a:chOff x="548642" y="2133600"/>
              <a:chExt cx="2068161" cy="1762759"/>
            </a:xfrm>
          </p:grpSpPr>
          <p:cxnSp>
            <p:nvCxnSpPr>
              <p:cNvPr id="57" name="Conector recto 56">
                <a:extLst>
                  <a:ext uri="{FF2B5EF4-FFF2-40B4-BE49-F238E27FC236}">
                    <a16:creationId xmlns:a16="http://schemas.microsoft.com/office/drawing/2014/main" id="{ECB83C0A-AF62-4845-9EB4-5D06A0CF4372}"/>
                  </a:ext>
                </a:extLst>
              </p:cNvPr>
              <p:cNvCxnSpPr>
                <a:cxnSpLocks/>
              </p:cNvCxnSpPr>
              <p:nvPr userDrawn="1"/>
            </p:nvCxnSpPr>
            <p:spPr>
              <a:xfrm flipH="1">
                <a:off x="548642" y="21336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upo 52">
                <a:extLst>
                  <a:ext uri="{FF2B5EF4-FFF2-40B4-BE49-F238E27FC236}">
                    <a16:creationId xmlns:a16="http://schemas.microsoft.com/office/drawing/2014/main" id="{32048AA9-3DFF-4A3E-8093-E7F3FB7D19E3}"/>
                  </a:ext>
                </a:extLst>
              </p:cNvPr>
              <p:cNvGrpSpPr/>
              <p:nvPr userDrawn="1"/>
            </p:nvGrpSpPr>
            <p:grpSpPr>
              <a:xfrm flipH="1">
                <a:off x="1571694" y="2133600"/>
                <a:ext cx="1045109" cy="1762759"/>
                <a:chOff x="394504" y="2235200"/>
                <a:chExt cx="1045109" cy="1762759"/>
              </a:xfrm>
            </p:grpSpPr>
            <p:cxnSp>
              <p:nvCxnSpPr>
                <p:cNvPr id="54" name="Conector recto 53">
                  <a:extLst>
                    <a:ext uri="{FF2B5EF4-FFF2-40B4-BE49-F238E27FC236}">
                      <a16:creationId xmlns:a16="http://schemas.microsoft.com/office/drawing/2014/main" id="{7392E648-DDB8-4745-B06E-3D83FB0F1F5C}"/>
                    </a:ext>
                  </a:extLst>
                </p:cNvPr>
                <p:cNvCxnSpPr>
                  <a:cxnSpLocks/>
                </p:cNvCxnSpPr>
                <p:nvPr userDrawn="1"/>
              </p:nvCxnSpPr>
              <p:spPr>
                <a:xfrm rot="10800000" flipV="1">
                  <a:off x="394504" y="2823211"/>
                  <a:ext cx="22057" cy="1174748"/>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ector recto 54">
                  <a:extLst>
                    <a:ext uri="{FF2B5EF4-FFF2-40B4-BE49-F238E27FC236}">
                      <a16:creationId xmlns:a16="http://schemas.microsoft.com/office/drawing/2014/main" id="{1478A9A5-3601-4DBF-99BF-C2F33B3CE6A5}"/>
                    </a:ext>
                  </a:extLst>
                </p:cNvPr>
                <p:cNvCxnSpPr>
                  <a:cxnSpLocks/>
                </p:cNvCxnSpPr>
                <p:nvPr userDrawn="1"/>
              </p:nvCxnSpPr>
              <p:spPr>
                <a:xfrm flipH="1">
                  <a:off x="416561"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9" name="Grupo 58">
              <a:extLst>
                <a:ext uri="{FF2B5EF4-FFF2-40B4-BE49-F238E27FC236}">
                  <a16:creationId xmlns:a16="http://schemas.microsoft.com/office/drawing/2014/main" id="{A0C33B8E-B78E-4624-BE44-B396658EC6B5}"/>
                </a:ext>
              </a:extLst>
            </p:cNvPr>
            <p:cNvGrpSpPr/>
            <p:nvPr userDrawn="1"/>
          </p:nvGrpSpPr>
          <p:grpSpPr>
            <a:xfrm>
              <a:off x="4877303" y="2273300"/>
              <a:ext cx="4114800" cy="2311399"/>
              <a:chOff x="546372" y="2133600"/>
              <a:chExt cx="4114800" cy="2311399"/>
            </a:xfrm>
          </p:grpSpPr>
          <p:grpSp>
            <p:nvGrpSpPr>
              <p:cNvPr id="60" name="Grupo 59">
                <a:extLst>
                  <a:ext uri="{FF2B5EF4-FFF2-40B4-BE49-F238E27FC236}">
                    <a16:creationId xmlns:a16="http://schemas.microsoft.com/office/drawing/2014/main" id="{36948F02-2A58-4B70-878D-138873EF5487}"/>
                  </a:ext>
                </a:extLst>
              </p:cNvPr>
              <p:cNvGrpSpPr/>
              <p:nvPr userDrawn="1"/>
            </p:nvGrpSpPr>
            <p:grpSpPr>
              <a:xfrm>
                <a:off x="546372" y="2133600"/>
                <a:ext cx="2048374" cy="1755137"/>
                <a:chOff x="546372" y="2133600"/>
                <a:chExt cx="2048374" cy="1755137"/>
              </a:xfrm>
            </p:grpSpPr>
            <p:grpSp>
              <p:nvGrpSpPr>
                <p:cNvPr id="68" name="Grupo 67">
                  <a:extLst>
                    <a:ext uri="{FF2B5EF4-FFF2-40B4-BE49-F238E27FC236}">
                      <a16:creationId xmlns:a16="http://schemas.microsoft.com/office/drawing/2014/main" id="{2374C11E-A36A-4A02-91FB-1E2A147716EF}"/>
                    </a:ext>
                  </a:extLst>
                </p:cNvPr>
                <p:cNvGrpSpPr/>
                <p:nvPr userDrawn="1"/>
              </p:nvGrpSpPr>
              <p:grpSpPr>
                <a:xfrm>
                  <a:off x="546372" y="2133600"/>
                  <a:ext cx="1025322" cy="1755137"/>
                  <a:chOff x="414292" y="2235200"/>
                  <a:chExt cx="1025322" cy="1755137"/>
                </a:xfrm>
              </p:grpSpPr>
              <p:cxnSp>
                <p:nvCxnSpPr>
                  <p:cNvPr id="72" name="Conector recto 71">
                    <a:extLst>
                      <a:ext uri="{FF2B5EF4-FFF2-40B4-BE49-F238E27FC236}">
                        <a16:creationId xmlns:a16="http://schemas.microsoft.com/office/drawing/2014/main" id="{A7659665-8409-4C94-81A8-ED44F07985C3}"/>
                      </a:ext>
                    </a:extLst>
                  </p:cNvPr>
                  <p:cNvCxnSpPr>
                    <a:cxnSpLocks/>
                  </p:cNvCxnSpPr>
                  <p:nvPr userDrawn="1"/>
                </p:nvCxnSpPr>
                <p:spPr>
                  <a:xfrm>
                    <a:off x="414292" y="2783840"/>
                    <a:ext cx="2268" cy="1206497"/>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Conector recto 72">
                    <a:extLst>
                      <a:ext uri="{FF2B5EF4-FFF2-40B4-BE49-F238E27FC236}">
                        <a16:creationId xmlns:a16="http://schemas.microsoft.com/office/drawing/2014/main" id="{8CC43616-6493-4804-BA75-1DAA7A1D8B18}"/>
                      </a:ext>
                    </a:extLst>
                  </p:cNvPr>
                  <p:cNvCxnSpPr>
                    <a:cxnSpLocks/>
                  </p:cNvCxnSpPr>
                  <p:nvPr userDrawn="1"/>
                </p:nvCxnSpPr>
                <p:spPr>
                  <a:xfrm flipH="1">
                    <a:off x="416562"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1" name="Conector recto 70">
                  <a:extLst>
                    <a:ext uri="{FF2B5EF4-FFF2-40B4-BE49-F238E27FC236}">
                      <a16:creationId xmlns:a16="http://schemas.microsoft.com/office/drawing/2014/main" id="{995EA5E0-F8C9-46F5-9994-0DBB5532E9C8}"/>
                    </a:ext>
                  </a:extLst>
                </p:cNvPr>
                <p:cNvCxnSpPr>
                  <a:cxnSpLocks/>
                </p:cNvCxnSpPr>
                <p:nvPr userDrawn="1"/>
              </p:nvCxnSpPr>
              <p:spPr>
                <a:xfrm>
                  <a:off x="1571694" y="21336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1" name="Grupo 60">
                <a:extLst>
                  <a:ext uri="{FF2B5EF4-FFF2-40B4-BE49-F238E27FC236}">
                    <a16:creationId xmlns:a16="http://schemas.microsoft.com/office/drawing/2014/main" id="{07CCC38F-9AFC-4443-AF2B-8B972EE312B9}"/>
                  </a:ext>
                </a:extLst>
              </p:cNvPr>
              <p:cNvGrpSpPr/>
              <p:nvPr userDrawn="1"/>
            </p:nvGrpSpPr>
            <p:grpSpPr>
              <a:xfrm rot="10800000">
                <a:off x="2590206" y="2722878"/>
                <a:ext cx="2070966" cy="1722121"/>
                <a:chOff x="548642" y="2133600"/>
                <a:chExt cx="2070966" cy="1722121"/>
              </a:xfrm>
            </p:grpSpPr>
            <p:cxnSp>
              <p:nvCxnSpPr>
                <p:cNvPr id="67" name="Conector recto 66">
                  <a:extLst>
                    <a:ext uri="{FF2B5EF4-FFF2-40B4-BE49-F238E27FC236}">
                      <a16:creationId xmlns:a16="http://schemas.microsoft.com/office/drawing/2014/main" id="{85D60560-17BE-42C4-956A-FD0CCF2B311F}"/>
                    </a:ext>
                  </a:extLst>
                </p:cNvPr>
                <p:cNvCxnSpPr>
                  <a:cxnSpLocks/>
                </p:cNvCxnSpPr>
                <p:nvPr userDrawn="1"/>
              </p:nvCxnSpPr>
              <p:spPr>
                <a:xfrm flipH="1">
                  <a:off x="548642" y="21336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upo 62">
                  <a:extLst>
                    <a:ext uri="{FF2B5EF4-FFF2-40B4-BE49-F238E27FC236}">
                      <a16:creationId xmlns:a16="http://schemas.microsoft.com/office/drawing/2014/main" id="{314ADB2B-6BAC-4187-9AD6-234699323C6F}"/>
                    </a:ext>
                  </a:extLst>
                </p:cNvPr>
                <p:cNvGrpSpPr/>
                <p:nvPr userDrawn="1"/>
              </p:nvGrpSpPr>
              <p:grpSpPr>
                <a:xfrm flipH="1">
                  <a:off x="1571694" y="2133600"/>
                  <a:ext cx="1047914" cy="1722121"/>
                  <a:chOff x="391699" y="2235200"/>
                  <a:chExt cx="1047914" cy="1722121"/>
                </a:xfrm>
              </p:grpSpPr>
              <p:cxnSp>
                <p:nvCxnSpPr>
                  <p:cNvPr id="64" name="Conector recto 63">
                    <a:extLst>
                      <a:ext uri="{FF2B5EF4-FFF2-40B4-BE49-F238E27FC236}">
                        <a16:creationId xmlns:a16="http://schemas.microsoft.com/office/drawing/2014/main" id="{3AA32475-F311-40BF-84DB-2FBFF05A09E9}"/>
                      </a:ext>
                    </a:extLst>
                  </p:cNvPr>
                  <p:cNvCxnSpPr>
                    <a:cxnSpLocks/>
                  </p:cNvCxnSpPr>
                  <p:nvPr userDrawn="1"/>
                </p:nvCxnSpPr>
                <p:spPr>
                  <a:xfrm rot="10800000" flipV="1">
                    <a:off x="391699" y="2791460"/>
                    <a:ext cx="29076" cy="1165861"/>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8076BDAC-837A-46AB-939A-33B4CAC4432D}"/>
                      </a:ext>
                    </a:extLst>
                  </p:cNvPr>
                  <p:cNvCxnSpPr>
                    <a:cxnSpLocks/>
                  </p:cNvCxnSpPr>
                  <p:nvPr userDrawn="1"/>
                </p:nvCxnSpPr>
                <p:spPr>
                  <a:xfrm flipH="1">
                    <a:off x="416561"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41" name="Grupo 40">
              <a:extLst>
                <a:ext uri="{FF2B5EF4-FFF2-40B4-BE49-F238E27FC236}">
                  <a16:creationId xmlns:a16="http://schemas.microsoft.com/office/drawing/2014/main" id="{61A353AA-3B37-493F-A75A-FBE55A7FEAC3}"/>
                </a:ext>
              </a:extLst>
            </p:cNvPr>
            <p:cNvGrpSpPr/>
            <p:nvPr userDrawn="1"/>
          </p:nvGrpSpPr>
          <p:grpSpPr>
            <a:xfrm>
              <a:off x="8992103" y="2273300"/>
              <a:ext cx="2057152" cy="1851337"/>
              <a:chOff x="547757" y="2133600"/>
              <a:chExt cx="2057152" cy="1851337"/>
            </a:xfrm>
          </p:grpSpPr>
          <p:grpSp>
            <p:nvGrpSpPr>
              <p:cNvPr id="76" name="Grupo 75">
                <a:extLst>
                  <a:ext uri="{FF2B5EF4-FFF2-40B4-BE49-F238E27FC236}">
                    <a16:creationId xmlns:a16="http://schemas.microsoft.com/office/drawing/2014/main" id="{E7AC040A-1737-484C-8CEA-2ADF0DBFE9FB}"/>
                  </a:ext>
                </a:extLst>
              </p:cNvPr>
              <p:cNvGrpSpPr/>
              <p:nvPr userDrawn="1"/>
            </p:nvGrpSpPr>
            <p:grpSpPr>
              <a:xfrm>
                <a:off x="547757" y="2133600"/>
                <a:ext cx="1023937" cy="1762759"/>
                <a:chOff x="415677" y="2235200"/>
                <a:chExt cx="1023937" cy="1762759"/>
              </a:xfrm>
            </p:grpSpPr>
            <p:cxnSp>
              <p:nvCxnSpPr>
                <p:cNvPr id="80" name="Conector recto 79">
                  <a:extLst>
                    <a:ext uri="{FF2B5EF4-FFF2-40B4-BE49-F238E27FC236}">
                      <a16:creationId xmlns:a16="http://schemas.microsoft.com/office/drawing/2014/main" id="{9CD9887E-CE43-4192-9065-D2A75389118E}"/>
                    </a:ext>
                  </a:extLst>
                </p:cNvPr>
                <p:cNvCxnSpPr>
                  <a:cxnSpLocks/>
                </p:cNvCxnSpPr>
                <p:nvPr userDrawn="1"/>
              </p:nvCxnSpPr>
              <p:spPr>
                <a:xfrm>
                  <a:off x="415677" y="2783840"/>
                  <a:ext cx="1" cy="1214119"/>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3D14A159-829D-4CE4-9A8E-E2C0CBD3F3F7}"/>
                    </a:ext>
                  </a:extLst>
                </p:cNvPr>
                <p:cNvCxnSpPr>
                  <a:cxnSpLocks/>
                </p:cNvCxnSpPr>
                <p:nvPr userDrawn="1"/>
              </p:nvCxnSpPr>
              <p:spPr>
                <a:xfrm flipH="1">
                  <a:off x="416562"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7" name="Grupo 76">
                <a:extLst>
                  <a:ext uri="{FF2B5EF4-FFF2-40B4-BE49-F238E27FC236}">
                    <a16:creationId xmlns:a16="http://schemas.microsoft.com/office/drawing/2014/main" id="{31D099CA-B8FD-4314-AEDD-819F910D5BDB}"/>
                  </a:ext>
                </a:extLst>
              </p:cNvPr>
              <p:cNvGrpSpPr/>
              <p:nvPr userDrawn="1"/>
            </p:nvGrpSpPr>
            <p:grpSpPr>
              <a:xfrm flipH="1">
                <a:off x="1571694" y="2133600"/>
                <a:ext cx="1033215" cy="1851337"/>
                <a:chOff x="406398" y="2235200"/>
                <a:chExt cx="1033215" cy="1851337"/>
              </a:xfrm>
            </p:grpSpPr>
            <p:cxnSp>
              <p:nvCxnSpPr>
                <p:cNvPr id="78" name="Conector recto 77">
                  <a:extLst>
                    <a:ext uri="{FF2B5EF4-FFF2-40B4-BE49-F238E27FC236}">
                      <a16:creationId xmlns:a16="http://schemas.microsoft.com/office/drawing/2014/main" id="{C02C6F16-E0CD-428F-BD21-449948C9D678}"/>
                    </a:ext>
                  </a:extLst>
                </p:cNvPr>
                <p:cNvCxnSpPr>
                  <a:cxnSpLocks/>
                </p:cNvCxnSpPr>
                <p:nvPr userDrawn="1"/>
              </p:nvCxnSpPr>
              <p:spPr>
                <a:xfrm flipH="1">
                  <a:off x="406398" y="2783840"/>
                  <a:ext cx="10163" cy="1302697"/>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Conector recto 78">
                  <a:extLst>
                    <a:ext uri="{FF2B5EF4-FFF2-40B4-BE49-F238E27FC236}">
                      <a16:creationId xmlns:a16="http://schemas.microsoft.com/office/drawing/2014/main" id="{E6C222D2-654F-4BD1-A0BD-34C233CD23D3}"/>
                    </a:ext>
                  </a:extLst>
                </p:cNvPr>
                <p:cNvCxnSpPr>
                  <a:cxnSpLocks/>
                </p:cNvCxnSpPr>
                <p:nvPr userDrawn="1"/>
              </p:nvCxnSpPr>
              <p:spPr>
                <a:xfrm flipH="1">
                  <a:off x="416561" y="2235200"/>
                  <a:ext cx="1023052" cy="548640"/>
                </a:xfrm>
                <a:prstGeom prst="line">
                  <a:avLst/>
                </a:prstGeom>
                <a:ln w="10160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 name="Elipse 2">
            <a:extLst>
              <a:ext uri="{FF2B5EF4-FFF2-40B4-BE49-F238E27FC236}">
                <a16:creationId xmlns:a16="http://schemas.microsoft.com/office/drawing/2014/main" id="{EA93BAA0-B72B-4BFD-BCF9-4608ADE3AC72}"/>
              </a:ext>
            </a:extLst>
          </p:cNvPr>
          <p:cNvSpPr/>
          <p:nvPr userDrawn="1"/>
        </p:nvSpPr>
        <p:spPr>
          <a:xfrm>
            <a:off x="659872" y="4111045"/>
            <a:ext cx="457200" cy="457200"/>
          </a:xfrm>
          <a:prstGeom prst="ellipse">
            <a:avLst/>
          </a:prstGeom>
          <a:solidFill>
            <a:schemeClr val="bg1"/>
          </a:solid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sp>
        <p:nvSpPr>
          <p:cNvPr id="82" name="Elipse 81">
            <a:extLst>
              <a:ext uri="{FF2B5EF4-FFF2-40B4-BE49-F238E27FC236}">
                <a16:creationId xmlns:a16="http://schemas.microsoft.com/office/drawing/2014/main" id="{07EC39C5-C4D5-4BE2-80A8-355FC3ECC12F}"/>
              </a:ext>
            </a:extLst>
          </p:cNvPr>
          <p:cNvSpPr/>
          <p:nvPr userDrawn="1"/>
        </p:nvSpPr>
        <p:spPr>
          <a:xfrm>
            <a:off x="1677924" y="2268282"/>
            <a:ext cx="457200" cy="457200"/>
          </a:xfrm>
          <a:prstGeom prst="ellipse">
            <a:avLst/>
          </a:prstGeom>
          <a:solidFill>
            <a:schemeClr val="bg1"/>
          </a:solidFill>
          <a:ln w="1016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sp>
        <p:nvSpPr>
          <p:cNvPr id="83" name="Elipse 82">
            <a:extLst>
              <a:ext uri="{FF2B5EF4-FFF2-40B4-BE49-F238E27FC236}">
                <a16:creationId xmlns:a16="http://schemas.microsoft.com/office/drawing/2014/main" id="{F5775AD5-ACEB-4CBE-BD90-53D7E05FA5AC}"/>
              </a:ext>
            </a:extLst>
          </p:cNvPr>
          <p:cNvSpPr/>
          <p:nvPr userDrawn="1"/>
        </p:nvSpPr>
        <p:spPr>
          <a:xfrm>
            <a:off x="3746085" y="4525070"/>
            <a:ext cx="457200" cy="457200"/>
          </a:xfrm>
          <a:prstGeom prst="ellipse">
            <a:avLst/>
          </a:prstGeom>
          <a:solidFill>
            <a:schemeClr val="bg1"/>
          </a:solidFill>
          <a:ln w="1016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sp>
        <p:nvSpPr>
          <p:cNvPr id="84" name="Elipse 83">
            <a:extLst>
              <a:ext uri="{FF2B5EF4-FFF2-40B4-BE49-F238E27FC236}">
                <a16:creationId xmlns:a16="http://schemas.microsoft.com/office/drawing/2014/main" id="{658774E0-9642-4F13-A5E6-09E3CB03DBB5}"/>
              </a:ext>
            </a:extLst>
          </p:cNvPr>
          <p:cNvSpPr/>
          <p:nvPr userDrawn="1"/>
        </p:nvSpPr>
        <p:spPr>
          <a:xfrm>
            <a:off x="5799587" y="2268282"/>
            <a:ext cx="457200" cy="457200"/>
          </a:xfrm>
          <a:prstGeom prst="ellipse">
            <a:avLst/>
          </a:prstGeom>
          <a:solidFill>
            <a:schemeClr val="bg1"/>
          </a:solid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sp>
        <p:nvSpPr>
          <p:cNvPr id="85" name="Elipse 84">
            <a:extLst>
              <a:ext uri="{FF2B5EF4-FFF2-40B4-BE49-F238E27FC236}">
                <a16:creationId xmlns:a16="http://schemas.microsoft.com/office/drawing/2014/main" id="{D65EF3DD-F676-4685-9875-B94CF9FB2C8D}"/>
              </a:ext>
            </a:extLst>
          </p:cNvPr>
          <p:cNvSpPr/>
          <p:nvPr userDrawn="1"/>
        </p:nvSpPr>
        <p:spPr>
          <a:xfrm>
            <a:off x="7882093" y="4499666"/>
            <a:ext cx="457200" cy="457200"/>
          </a:xfrm>
          <a:prstGeom prst="ellipse">
            <a:avLst/>
          </a:prstGeom>
          <a:solidFill>
            <a:schemeClr val="bg1"/>
          </a:solid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sp>
        <p:nvSpPr>
          <p:cNvPr id="86" name="Elipse 85">
            <a:extLst>
              <a:ext uri="{FF2B5EF4-FFF2-40B4-BE49-F238E27FC236}">
                <a16:creationId xmlns:a16="http://schemas.microsoft.com/office/drawing/2014/main" id="{160A3CDF-ADAF-4527-8705-2F8E3851CF65}"/>
              </a:ext>
            </a:extLst>
          </p:cNvPr>
          <p:cNvSpPr/>
          <p:nvPr userDrawn="1"/>
        </p:nvSpPr>
        <p:spPr>
          <a:xfrm>
            <a:off x="9935595" y="2246690"/>
            <a:ext cx="457200" cy="457200"/>
          </a:xfrm>
          <a:prstGeom prst="ellipse">
            <a:avLst/>
          </a:prstGeom>
          <a:solidFill>
            <a:schemeClr val="bg1"/>
          </a:solidFill>
          <a:ln w="1016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sp>
        <p:nvSpPr>
          <p:cNvPr id="87" name="Elipse 86">
            <a:extLst>
              <a:ext uri="{FF2B5EF4-FFF2-40B4-BE49-F238E27FC236}">
                <a16:creationId xmlns:a16="http://schemas.microsoft.com/office/drawing/2014/main" id="{3FD028A3-58B1-44C9-AC6A-A869FC68B50F}"/>
              </a:ext>
            </a:extLst>
          </p:cNvPr>
          <p:cNvSpPr/>
          <p:nvPr userDrawn="1"/>
        </p:nvSpPr>
        <p:spPr>
          <a:xfrm>
            <a:off x="10938323" y="4100876"/>
            <a:ext cx="457200" cy="457200"/>
          </a:xfrm>
          <a:prstGeom prst="ellipse">
            <a:avLst/>
          </a:prstGeom>
          <a:solidFill>
            <a:schemeClr val="bg1"/>
          </a:solid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latin typeface="Arial" panose="020B0604020202020204" pitchFamily="34" charset="0"/>
            </a:endParaRPr>
          </a:p>
        </p:txBody>
      </p:sp>
      <p:sp>
        <p:nvSpPr>
          <p:cNvPr id="30" name="Título 29">
            <a:extLst>
              <a:ext uri="{FF2B5EF4-FFF2-40B4-BE49-F238E27FC236}">
                <a16:creationId xmlns:a16="http://schemas.microsoft.com/office/drawing/2014/main" id="{18F0CF87-D85A-411D-8002-1157A047CBEF}"/>
              </a:ext>
            </a:extLst>
          </p:cNvPr>
          <p:cNvSpPr>
            <a:spLocks noGrp="1"/>
          </p:cNvSpPr>
          <p:nvPr>
            <p:ph type="title"/>
          </p:nvPr>
        </p:nvSpPr>
        <p:spPr>
          <a:xfrm>
            <a:off x="445402" y="207551"/>
            <a:ext cx="10515600" cy="644475"/>
          </a:xfrm>
          <a:prstGeom prst="rect">
            <a:avLst/>
          </a:prstGeom>
        </p:spPr>
        <p:txBody>
          <a:bodyPr rtlCol="0" anchor="ctr">
            <a:normAutofit/>
          </a:bodyPr>
          <a:lstStyle>
            <a:lvl1pPr>
              <a:defRPr sz="3200">
                <a:latin typeface="Arial" panose="020B0604020202020204" pitchFamily="34" charset="0"/>
              </a:defRPr>
            </a:lvl1pPr>
          </a:lstStyle>
          <a:p>
            <a:pPr rtl="0"/>
            <a:r>
              <a:rPr lang="es-ES" noProof="0"/>
              <a:t>Haga clic para modificar el estilo de título del patrón</a:t>
            </a:r>
          </a:p>
        </p:txBody>
      </p:sp>
      <p:sp>
        <p:nvSpPr>
          <p:cNvPr id="31" name="Cuadro de texto 30">
            <a:extLst>
              <a:ext uri="{FF2B5EF4-FFF2-40B4-BE49-F238E27FC236}">
                <a16:creationId xmlns:a16="http://schemas.microsoft.com/office/drawing/2014/main" id="{9E8F9015-A4A2-47D3-9665-686A67F0ED81}"/>
              </a:ext>
            </a:extLst>
          </p:cNvPr>
          <p:cNvSpPr txBox="1"/>
          <p:nvPr userDrawn="1"/>
        </p:nvSpPr>
        <p:spPr>
          <a:xfrm>
            <a:off x="1452894" y="1614177"/>
            <a:ext cx="889480" cy="646331"/>
          </a:xfrm>
          <a:prstGeom prst="rect">
            <a:avLst/>
          </a:prstGeom>
          <a:noFill/>
        </p:spPr>
        <p:txBody>
          <a:bodyPr wrap="square" rtlCol="0">
            <a:spAutoFit/>
          </a:bodyPr>
          <a:lstStyle/>
          <a:p>
            <a:pPr algn="ctr" rtl="0"/>
            <a:r>
              <a:rPr lang="es-ES" sz="3600" b="1" noProof="0">
                <a:solidFill>
                  <a:schemeClr val="accent2"/>
                </a:solidFill>
                <a:latin typeface="Arial" panose="020B0604020202020204" pitchFamily="34" charset="0"/>
              </a:rPr>
              <a:t>01</a:t>
            </a:r>
            <a:endParaRPr lang="es-ES" b="1" noProof="0">
              <a:solidFill>
                <a:schemeClr val="accent2"/>
              </a:solidFill>
              <a:latin typeface="Arial" panose="020B0604020202020204" pitchFamily="34" charset="0"/>
            </a:endParaRPr>
          </a:p>
        </p:txBody>
      </p:sp>
      <p:sp>
        <p:nvSpPr>
          <p:cNvPr id="103" name="Cuadro de texto 102">
            <a:extLst>
              <a:ext uri="{FF2B5EF4-FFF2-40B4-BE49-F238E27FC236}">
                <a16:creationId xmlns:a16="http://schemas.microsoft.com/office/drawing/2014/main" id="{426A1182-EDE9-44E7-BA1C-CCAA1B422C3C}"/>
              </a:ext>
            </a:extLst>
          </p:cNvPr>
          <p:cNvSpPr txBox="1"/>
          <p:nvPr userDrawn="1"/>
        </p:nvSpPr>
        <p:spPr>
          <a:xfrm>
            <a:off x="3516779" y="5001792"/>
            <a:ext cx="889480" cy="646331"/>
          </a:xfrm>
          <a:prstGeom prst="rect">
            <a:avLst/>
          </a:prstGeom>
          <a:noFill/>
        </p:spPr>
        <p:txBody>
          <a:bodyPr wrap="square" rtlCol="0">
            <a:spAutoFit/>
          </a:bodyPr>
          <a:lstStyle/>
          <a:p>
            <a:pPr algn="ctr" rtl="0"/>
            <a:r>
              <a:rPr lang="es-ES" sz="3600" b="1" noProof="0">
                <a:solidFill>
                  <a:schemeClr val="accent3"/>
                </a:solidFill>
                <a:latin typeface="Arial" panose="020B0604020202020204" pitchFamily="34" charset="0"/>
              </a:rPr>
              <a:t>02</a:t>
            </a:r>
            <a:endParaRPr lang="es-ES" b="1" noProof="0">
              <a:solidFill>
                <a:schemeClr val="accent3"/>
              </a:solidFill>
              <a:latin typeface="Arial" panose="020B0604020202020204" pitchFamily="34" charset="0"/>
            </a:endParaRPr>
          </a:p>
        </p:txBody>
      </p:sp>
      <p:sp>
        <p:nvSpPr>
          <p:cNvPr id="104" name="Cuadro de texto 103">
            <a:extLst>
              <a:ext uri="{FF2B5EF4-FFF2-40B4-BE49-F238E27FC236}">
                <a16:creationId xmlns:a16="http://schemas.microsoft.com/office/drawing/2014/main" id="{453D0452-E8F6-4E1D-8D89-47F4DE14020B}"/>
              </a:ext>
            </a:extLst>
          </p:cNvPr>
          <p:cNvSpPr txBox="1"/>
          <p:nvPr userDrawn="1"/>
        </p:nvSpPr>
        <p:spPr>
          <a:xfrm>
            <a:off x="5574557" y="1593858"/>
            <a:ext cx="889480" cy="646331"/>
          </a:xfrm>
          <a:prstGeom prst="rect">
            <a:avLst/>
          </a:prstGeom>
          <a:noFill/>
        </p:spPr>
        <p:txBody>
          <a:bodyPr wrap="square" rtlCol="0">
            <a:spAutoFit/>
          </a:bodyPr>
          <a:lstStyle/>
          <a:p>
            <a:pPr algn="ctr" rtl="0"/>
            <a:r>
              <a:rPr lang="es-ES" sz="3600" b="1" noProof="0">
                <a:solidFill>
                  <a:schemeClr val="accent4"/>
                </a:solidFill>
                <a:latin typeface="Arial" panose="020B0604020202020204" pitchFamily="34" charset="0"/>
              </a:rPr>
              <a:t>03</a:t>
            </a:r>
            <a:endParaRPr lang="es-ES" b="1" noProof="0">
              <a:solidFill>
                <a:schemeClr val="accent4"/>
              </a:solidFill>
              <a:latin typeface="Arial" panose="020B0604020202020204" pitchFamily="34" charset="0"/>
            </a:endParaRPr>
          </a:p>
        </p:txBody>
      </p:sp>
      <p:sp>
        <p:nvSpPr>
          <p:cNvPr id="105" name="Cuadro de texto 104">
            <a:extLst>
              <a:ext uri="{FF2B5EF4-FFF2-40B4-BE49-F238E27FC236}">
                <a16:creationId xmlns:a16="http://schemas.microsoft.com/office/drawing/2014/main" id="{58EE8165-DF59-42CB-A646-DBDAB53967B1}"/>
              </a:ext>
            </a:extLst>
          </p:cNvPr>
          <p:cNvSpPr txBox="1"/>
          <p:nvPr userDrawn="1"/>
        </p:nvSpPr>
        <p:spPr>
          <a:xfrm>
            <a:off x="7657062" y="4982270"/>
            <a:ext cx="889480" cy="646331"/>
          </a:xfrm>
          <a:prstGeom prst="rect">
            <a:avLst/>
          </a:prstGeom>
          <a:noFill/>
        </p:spPr>
        <p:txBody>
          <a:bodyPr wrap="square" rtlCol="0">
            <a:spAutoFit/>
          </a:bodyPr>
          <a:lstStyle/>
          <a:p>
            <a:pPr algn="ctr" rtl="0"/>
            <a:r>
              <a:rPr lang="es-ES" sz="3600" b="1" noProof="0">
                <a:solidFill>
                  <a:schemeClr val="accent5"/>
                </a:solidFill>
                <a:latin typeface="Arial" panose="020B0604020202020204" pitchFamily="34" charset="0"/>
              </a:rPr>
              <a:t>04</a:t>
            </a:r>
            <a:endParaRPr lang="es-ES" b="1" noProof="0">
              <a:solidFill>
                <a:schemeClr val="accent5"/>
              </a:solidFill>
              <a:latin typeface="Arial" panose="020B0604020202020204" pitchFamily="34" charset="0"/>
            </a:endParaRPr>
          </a:p>
        </p:txBody>
      </p:sp>
      <p:sp>
        <p:nvSpPr>
          <p:cNvPr id="106" name="Cuadro de texto 105">
            <a:extLst>
              <a:ext uri="{FF2B5EF4-FFF2-40B4-BE49-F238E27FC236}">
                <a16:creationId xmlns:a16="http://schemas.microsoft.com/office/drawing/2014/main" id="{3EC5584D-5A50-4F4A-A8CD-530EFB27FD79}"/>
              </a:ext>
            </a:extLst>
          </p:cNvPr>
          <p:cNvSpPr txBox="1"/>
          <p:nvPr userDrawn="1"/>
        </p:nvSpPr>
        <p:spPr>
          <a:xfrm>
            <a:off x="9696220" y="1554587"/>
            <a:ext cx="889480" cy="646331"/>
          </a:xfrm>
          <a:prstGeom prst="rect">
            <a:avLst/>
          </a:prstGeom>
          <a:noFill/>
        </p:spPr>
        <p:txBody>
          <a:bodyPr wrap="square" rtlCol="0">
            <a:spAutoFit/>
          </a:bodyPr>
          <a:lstStyle/>
          <a:p>
            <a:pPr algn="ctr" rtl="0"/>
            <a:r>
              <a:rPr lang="es-ES" sz="3600" b="1" noProof="0">
                <a:solidFill>
                  <a:schemeClr val="accent6"/>
                </a:solidFill>
                <a:latin typeface="Arial" panose="020B0604020202020204" pitchFamily="34" charset="0"/>
              </a:rPr>
              <a:t>05</a:t>
            </a:r>
            <a:endParaRPr lang="es-ES" b="1" noProof="0">
              <a:solidFill>
                <a:schemeClr val="accent6"/>
              </a:solidFill>
              <a:latin typeface="Arial" panose="020B0604020202020204" pitchFamily="34" charset="0"/>
            </a:endParaRPr>
          </a:p>
        </p:txBody>
      </p:sp>
      <p:sp>
        <p:nvSpPr>
          <p:cNvPr id="35" name="Marcador de texto 34">
            <a:extLst>
              <a:ext uri="{FF2B5EF4-FFF2-40B4-BE49-F238E27FC236}">
                <a16:creationId xmlns:a16="http://schemas.microsoft.com/office/drawing/2014/main" id="{FF7EDF04-AD2B-463F-873D-F9F513090E6C}"/>
              </a:ext>
            </a:extLst>
          </p:cNvPr>
          <p:cNvSpPr>
            <a:spLocks noGrp="1"/>
          </p:cNvSpPr>
          <p:nvPr>
            <p:ph type="body" sz="quarter" idx="10"/>
          </p:nvPr>
        </p:nvSpPr>
        <p:spPr>
          <a:xfrm>
            <a:off x="881445" y="4610158"/>
            <a:ext cx="2068694" cy="391634"/>
          </a:xfrm>
          <a:prstGeom prst="rect">
            <a:avLst/>
          </a:prstGeom>
        </p:spPr>
        <p:txBody>
          <a:bodyPr rtlCol="0">
            <a:normAutofit/>
          </a:bodyPr>
          <a:lstStyle>
            <a:lvl1pPr marL="0" indent="0" algn="ctr">
              <a:buNone/>
              <a:defRPr sz="1800">
                <a:solidFill>
                  <a:schemeClr val="accent2"/>
                </a:solidFill>
                <a:latin typeface="Arial" panose="020B0604020202020204" pitchFamily="34" charset="0"/>
              </a:defRPr>
            </a:lvl1pPr>
          </a:lstStyle>
          <a:p>
            <a:pPr lvl="0" rtl="0"/>
            <a:r>
              <a:rPr lang="es-ES" noProof="0"/>
              <a:t>Editar el estilo de texto del patrón</a:t>
            </a:r>
          </a:p>
        </p:txBody>
      </p:sp>
      <p:sp>
        <p:nvSpPr>
          <p:cNvPr id="107" name="Marcador de texto 34">
            <a:extLst>
              <a:ext uri="{FF2B5EF4-FFF2-40B4-BE49-F238E27FC236}">
                <a16:creationId xmlns:a16="http://schemas.microsoft.com/office/drawing/2014/main" id="{7F70B278-4654-46AC-8DD6-824CEF1DFAFB}"/>
              </a:ext>
            </a:extLst>
          </p:cNvPr>
          <p:cNvSpPr>
            <a:spLocks noGrp="1"/>
          </p:cNvSpPr>
          <p:nvPr>
            <p:ph type="body" sz="quarter" idx="11"/>
          </p:nvPr>
        </p:nvSpPr>
        <p:spPr>
          <a:xfrm>
            <a:off x="872177" y="5036815"/>
            <a:ext cx="2068694" cy="1159565"/>
          </a:xfrm>
          <a:prstGeom prst="rect">
            <a:avLst/>
          </a:prstGeom>
        </p:spPr>
        <p:txBody>
          <a:bodyPr rtlCol="0">
            <a:normAutofit/>
          </a:bodyPr>
          <a:lstStyle>
            <a:lvl1pPr marL="0" indent="0" algn="ctr">
              <a:buNone/>
              <a:defRPr sz="1800">
                <a:solidFill>
                  <a:schemeClr val="tx1"/>
                </a:solidFill>
                <a:latin typeface="Arial" panose="020B0604020202020204" pitchFamily="34" charset="0"/>
              </a:defRPr>
            </a:lvl1pPr>
          </a:lstStyle>
          <a:p>
            <a:pPr lvl="0" rtl="0"/>
            <a:r>
              <a:rPr lang="es-ES" noProof="0"/>
              <a:t>Editar el estilo de texto del patrón</a:t>
            </a:r>
          </a:p>
        </p:txBody>
      </p:sp>
      <p:sp>
        <p:nvSpPr>
          <p:cNvPr id="108" name="Marcador de texto 34">
            <a:extLst>
              <a:ext uri="{FF2B5EF4-FFF2-40B4-BE49-F238E27FC236}">
                <a16:creationId xmlns:a16="http://schemas.microsoft.com/office/drawing/2014/main" id="{3B7069E5-61AE-4AB2-8653-98A7F283E09B}"/>
              </a:ext>
            </a:extLst>
          </p:cNvPr>
          <p:cNvSpPr>
            <a:spLocks noGrp="1"/>
          </p:cNvSpPr>
          <p:nvPr>
            <p:ph type="body" sz="quarter" idx="12"/>
          </p:nvPr>
        </p:nvSpPr>
        <p:spPr>
          <a:xfrm>
            <a:off x="4998513" y="4610158"/>
            <a:ext cx="2068694" cy="391634"/>
          </a:xfrm>
          <a:prstGeom prst="rect">
            <a:avLst/>
          </a:prstGeom>
        </p:spPr>
        <p:txBody>
          <a:bodyPr rtlCol="0">
            <a:normAutofit/>
          </a:bodyPr>
          <a:lstStyle>
            <a:lvl1pPr marL="0" indent="0" algn="ctr">
              <a:buNone/>
              <a:defRPr sz="1800">
                <a:solidFill>
                  <a:schemeClr val="accent4"/>
                </a:solidFill>
                <a:latin typeface="Arial" panose="020B0604020202020204" pitchFamily="34" charset="0"/>
              </a:defRPr>
            </a:lvl1pPr>
          </a:lstStyle>
          <a:p>
            <a:pPr lvl="0" rtl="0"/>
            <a:r>
              <a:rPr lang="es-ES" noProof="0"/>
              <a:t>Editar el estilo de texto del patrón</a:t>
            </a:r>
          </a:p>
        </p:txBody>
      </p:sp>
      <p:sp>
        <p:nvSpPr>
          <p:cNvPr id="109" name="Marcador de texto 34">
            <a:extLst>
              <a:ext uri="{FF2B5EF4-FFF2-40B4-BE49-F238E27FC236}">
                <a16:creationId xmlns:a16="http://schemas.microsoft.com/office/drawing/2014/main" id="{38A8EB30-9561-4857-91EC-C9B25464AFDE}"/>
              </a:ext>
            </a:extLst>
          </p:cNvPr>
          <p:cNvSpPr>
            <a:spLocks noGrp="1"/>
          </p:cNvSpPr>
          <p:nvPr>
            <p:ph type="body" sz="quarter" idx="13"/>
          </p:nvPr>
        </p:nvSpPr>
        <p:spPr>
          <a:xfrm>
            <a:off x="4989245" y="5036815"/>
            <a:ext cx="2068694" cy="1159565"/>
          </a:xfrm>
          <a:prstGeom prst="rect">
            <a:avLst/>
          </a:prstGeom>
        </p:spPr>
        <p:txBody>
          <a:bodyPr rtlCol="0">
            <a:normAutofit/>
          </a:bodyPr>
          <a:lstStyle>
            <a:lvl1pPr marL="0" indent="0" algn="ctr">
              <a:buNone/>
              <a:defRPr sz="1800">
                <a:solidFill>
                  <a:schemeClr val="tx1"/>
                </a:solidFill>
                <a:latin typeface="Arial" panose="020B0604020202020204" pitchFamily="34" charset="0"/>
              </a:defRPr>
            </a:lvl1pPr>
          </a:lstStyle>
          <a:p>
            <a:pPr lvl="0" rtl="0"/>
            <a:r>
              <a:rPr lang="es-ES" noProof="0"/>
              <a:t>Editar el estilo de texto del patrón</a:t>
            </a:r>
          </a:p>
        </p:txBody>
      </p:sp>
      <p:sp>
        <p:nvSpPr>
          <p:cNvPr id="110" name="Marcador de texto 34">
            <a:extLst>
              <a:ext uri="{FF2B5EF4-FFF2-40B4-BE49-F238E27FC236}">
                <a16:creationId xmlns:a16="http://schemas.microsoft.com/office/drawing/2014/main" id="{AE1932D4-1CD4-4631-9E96-954227141C8A}"/>
              </a:ext>
            </a:extLst>
          </p:cNvPr>
          <p:cNvSpPr>
            <a:spLocks noGrp="1"/>
          </p:cNvSpPr>
          <p:nvPr>
            <p:ph type="body" sz="quarter" idx="14"/>
          </p:nvPr>
        </p:nvSpPr>
        <p:spPr>
          <a:xfrm>
            <a:off x="9089340" y="4613478"/>
            <a:ext cx="2068694" cy="391634"/>
          </a:xfrm>
          <a:prstGeom prst="rect">
            <a:avLst/>
          </a:prstGeom>
        </p:spPr>
        <p:txBody>
          <a:bodyPr rtlCol="0">
            <a:normAutofit/>
          </a:bodyPr>
          <a:lstStyle>
            <a:lvl1pPr marL="0" indent="0" algn="ctr">
              <a:buNone/>
              <a:defRPr sz="1800">
                <a:solidFill>
                  <a:schemeClr val="accent6"/>
                </a:solidFill>
                <a:latin typeface="Arial" panose="020B0604020202020204" pitchFamily="34" charset="0"/>
              </a:defRPr>
            </a:lvl1pPr>
          </a:lstStyle>
          <a:p>
            <a:pPr lvl="0" rtl="0"/>
            <a:r>
              <a:rPr lang="es-ES" noProof="0"/>
              <a:t>Editar el estilo de texto del patrón</a:t>
            </a:r>
          </a:p>
        </p:txBody>
      </p:sp>
      <p:sp>
        <p:nvSpPr>
          <p:cNvPr id="111" name="Marcador de texto 34">
            <a:extLst>
              <a:ext uri="{FF2B5EF4-FFF2-40B4-BE49-F238E27FC236}">
                <a16:creationId xmlns:a16="http://schemas.microsoft.com/office/drawing/2014/main" id="{7A6D526A-E91A-4FC8-8AB8-5FEA321F6ADC}"/>
              </a:ext>
            </a:extLst>
          </p:cNvPr>
          <p:cNvSpPr>
            <a:spLocks noGrp="1"/>
          </p:cNvSpPr>
          <p:nvPr>
            <p:ph type="body" sz="quarter" idx="15"/>
          </p:nvPr>
        </p:nvSpPr>
        <p:spPr>
          <a:xfrm>
            <a:off x="9080072" y="5040135"/>
            <a:ext cx="2068694" cy="1159565"/>
          </a:xfrm>
          <a:prstGeom prst="rect">
            <a:avLst/>
          </a:prstGeom>
        </p:spPr>
        <p:txBody>
          <a:bodyPr rtlCol="0">
            <a:normAutofit/>
          </a:bodyPr>
          <a:lstStyle>
            <a:lvl1pPr marL="0" indent="0" algn="ctr">
              <a:buNone/>
              <a:defRPr sz="1800">
                <a:solidFill>
                  <a:schemeClr val="tx1"/>
                </a:solidFill>
                <a:latin typeface="Arial" panose="020B0604020202020204" pitchFamily="34" charset="0"/>
              </a:defRPr>
            </a:lvl1pPr>
          </a:lstStyle>
          <a:p>
            <a:pPr lvl="0" rtl="0"/>
            <a:r>
              <a:rPr lang="es-ES" noProof="0"/>
              <a:t>Editar el estilo de texto del patrón</a:t>
            </a:r>
          </a:p>
        </p:txBody>
      </p:sp>
      <p:sp>
        <p:nvSpPr>
          <p:cNvPr id="112" name="Marcador de texto 34">
            <a:extLst>
              <a:ext uri="{FF2B5EF4-FFF2-40B4-BE49-F238E27FC236}">
                <a16:creationId xmlns:a16="http://schemas.microsoft.com/office/drawing/2014/main" id="{61A32F9F-4ACF-442A-8853-0E4B42CC9EF2}"/>
              </a:ext>
            </a:extLst>
          </p:cNvPr>
          <p:cNvSpPr>
            <a:spLocks noGrp="1"/>
          </p:cNvSpPr>
          <p:nvPr>
            <p:ph type="body" sz="quarter" idx="16"/>
          </p:nvPr>
        </p:nvSpPr>
        <p:spPr>
          <a:xfrm>
            <a:off x="2965654" y="1126350"/>
            <a:ext cx="2068694" cy="391634"/>
          </a:xfrm>
          <a:prstGeom prst="rect">
            <a:avLst/>
          </a:prstGeom>
        </p:spPr>
        <p:txBody>
          <a:bodyPr rtlCol="0">
            <a:normAutofit/>
          </a:bodyPr>
          <a:lstStyle>
            <a:lvl1pPr marL="0" indent="0" algn="ctr">
              <a:buNone/>
              <a:defRPr sz="1800">
                <a:solidFill>
                  <a:schemeClr val="accent3"/>
                </a:solidFill>
                <a:latin typeface="Arial" panose="020B0604020202020204" pitchFamily="34" charset="0"/>
              </a:defRPr>
            </a:lvl1pPr>
          </a:lstStyle>
          <a:p>
            <a:pPr lvl="0" rtl="0"/>
            <a:r>
              <a:rPr lang="es-ES" noProof="0"/>
              <a:t>Editar el estilo de texto del patrón</a:t>
            </a:r>
          </a:p>
        </p:txBody>
      </p:sp>
      <p:sp>
        <p:nvSpPr>
          <p:cNvPr id="113" name="Marcador de texto 34">
            <a:extLst>
              <a:ext uri="{FF2B5EF4-FFF2-40B4-BE49-F238E27FC236}">
                <a16:creationId xmlns:a16="http://schemas.microsoft.com/office/drawing/2014/main" id="{B3D0AD38-B8DA-4C19-97D0-C4BF494F2F0B}"/>
              </a:ext>
            </a:extLst>
          </p:cNvPr>
          <p:cNvSpPr>
            <a:spLocks noGrp="1"/>
          </p:cNvSpPr>
          <p:nvPr>
            <p:ph type="body" sz="quarter" idx="17"/>
          </p:nvPr>
        </p:nvSpPr>
        <p:spPr>
          <a:xfrm>
            <a:off x="2956386" y="1553007"/>
            <a:ext cx="2068694" cy="1159565"/>
          </a:xfrm>
          <a:prstGeom prst="rect">
            <a:avLst/>
          </a:prstGeom>
        </p:spPr>
        <p:txBody>
          <a:bodyPr rtlCol="0">
            <a:normAutofit/>
          </a:bodyPr>
          <a:lstStyle>
            <a:lvl1pPr marL="0" indent="0" algn="ctr">
              <a:buNone/>
              <a:defRPr sz="1800">
                <a:solidFill>
                  <a:schemeClr val="tx1"/>
                </a:solidFill>
                <a:latin typeface="Arial" panose="020B0604020202020204" pitchFamily="34" charset="0"/>
              </a:defRPr>
            </a:lvl1pPr>
          </a:lstStyle>
          <a:p>
            <a:pPr lvl="0" rtl="0"/>
            <a:r>
              <a:rPr lang="es-ES" noProof="0"/>
              <a:t>Editar el estilo de texto del patrón</a:t>
            </a:r>
          </a:p>
        </p:txBody>
      </p:sp>
      <p:sp>
        <p:nvSpPr>
          <p:cNvPr id="114" name="Marcador de texto 34">
            <a:extLst>
              <a:ext uri="{FF2B5EF4-FFF2-40B4-BE49-F238E27FC236}">
                <a16:creationId xmlns:a16="http://schemas.microsoft.com/office/drawing/2014/main" id="{A8DE427E-A7F5-47D9-AA8C-5F8089A99E20}"/>
              </a:ext>
            </a:extLst>
          </p:cNvPr>
          <p:cNvSpPr>
            <a:spLocks noGrp="1"/>
          </p:cNvSpPr>
          <p:nvPr>
            <p:ph type="body" sz="quarter" idx="18"/>
          </p:nvPr>
        </p:nvSpPr>
        <p:spPr>
          <a:xfrm>
            <a:off x="7129515" y="1066973"/>
            <a:ext cx="2068694" cy="391634"/>
          </a:xfrm>
          <a:prstGeom prst="rect">
            <a:avLst/>
          </a:prstGeom>
        </p:spPr>
        <p:txBody>
          <a:bodyPr rtlCol="0">
            <a:normAutofit/>
          </a:bodyPr>
          <a:lstStyle>
            <a:lvl1pPr marL="0" indent="0" algn="ctr">
              <a:buNone/>
              <a:defRPr sz="1800">
                <a:solidFill>
                  <a:schemeClr val="accent5"/>
                </a:solidFill>
                <a:latin typeface="Arial" panose="020B0604020202020204" pitchFamily="34" charset="0"/>
              </a:defRPr>
            </a:lvl1pPr>
          </a:lstStyle>
          <a:p>
            <a:pPr lvl="0" rtl="0"/>
            <a:r>
              <a:rPr lang="es-ES" noProof="0"/>
              <a:t>Editar el estilo de texto del patrón</a:t>
            </a:r>
          </a:p>
        </p:txBody>
      </p:sp>
      <p:sp>
        <p:nvSpPr>
          <p:cNvPr id="115" name="Marcador de texto 34">
            <a:extLst>
              <a:ext uri="{FF2B5EF4-FFF2-40B4-BE49-F238E27FC236}">
                <a16:creationId xmlns:a16="http://schemas.microsoft.com/office/drawing/2014/main" id="{E764A502-6D62-4133-90C7-1FE9B38E747B}"/>
              </a:ext>
            </a:extLst>
          </p:cNvPr>
          <p:cNvSpPr>
            <a:spLocks noGrp="1"/>
          </p:cNvSpPr>
          <p:nvPr>
            <p:ph type="body" sz="quarter" idx="19"/>
          </p:nvPr>
        </p:nvSpPr>
        <p:spPr>
          <a:xfrm>
            <a:off x="7120247" y="1493630"/>
            <a:ext cx="2068694" cy="1159565"/>
          </a:xfrm>
          <a:prstGeom prst="rect">
            <a:avLst/>
          </a:prstGeom>
        </p:spPr>
        <p:txBody>
          <a:bodyPr rtlCol="0">
            <a:normAutofit/>
          </a:bodyPr>
          <a:lstStyle>
            <a:lvl1pPr marL="0" indent="0" algn="ctr">
              <a:buNone/>
              <a:defRPr sz="1800">
                <a:solidFill>
                  <a:schemeClr val="tx1"/>
                </a:solidFill>
                <a:latin typeface="Arial" panose="020B0604020202020204" pitchFamily="34" charset="0"/>
              </a:defRPr>
            </a:lvl1pPr>
          </a:lstStyle>
          <a:p>
            <a:pPr lvl="0" rtl="0"/>
            <a:r>
              <a:rPr lang="es-ES" noProof="0"/>
              <a:t>Editar el estilo de texto del patrón</a:t>
            </a:r>
          </a:p>
        </p:txBody>
      </p:sp>
    </p:spTree>
    <p:extLst>
      <p:ext uri="{BB962C8B-B14F-4D97-AF65-F5344CB8AC3E}">
        <p14:creationId xmlns:p14="http://schemas.microsoft.com/office/powerpoint/2010/main" val="3990372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Escala de tiempo ">
    <p:spTree>
      <p:nvGrpSpPr>
        <p:cNvPr id="1" name=""/>
        <p:cNvGrpSpPr/>
        <p:nvPr/>
      </p:nvGrpSpPr>
      <p:grpSpPr>
        <a:xfrm>
          <a:off x="0" y="0"/>
          <a:ext cx="0" cy="0"/>
          <a:chOff x="0" y="0"/>
          <a:chExt cx="0" cy="0"/>
        </a:xfrm>
      </p:grpSpPr>
      <p:cxnSp>
        <p:nvCxnSpPr>
          <p:cNvPr id="21" name="Conector recto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ítulo 1">
            <a:extLst>
              <a:ext uri="{FF2B5EF4-FFF2-40B4-BE49-F238E27FC236}">
                <a16:creationId xmlns:a16="http://schemas.microsoft.com/office/drawing/2014/main" id="{46EEE005-F78A-9D4F-B159-964376C387DD}"/>
              </a:ext>
            </a:extLst>
          </p:cNvPr>
          <p:cNvSpPr>
            <a:spLocks noGrp="1"/>
          </p:cNvSpPr>
          <p:nvPr>
            <p:ph type="title" hasCustomPrompt="1"/>
          </p:nvPr>
        </p:nvSpPr>
        <p:spPr>
          <a:xfrm>
            <a:off x="964023" y="879063"/>
            <a:ext cx="4941477" cy="610863"/>
          </a:xfrm>
          <a:prstGeom prst="rect">
            <a:avLst/>
          </a:prstGeom>
        </p:spPr>
        <p:txBody>
          <a:bodyPr lIns="0" tIns="0" rIns="0" bIns="0" rtlCol="0" anchor="b" anchorCtr="0">
            <a:normAutofit/>
          </a:bodyPr>
          <a:lstStyle>
            <a:lvl1pPr>
              <a:defRPr sz="4400" b="1" i="0">
                <a:solidFill>
                  <a:schemeClr val="bg1"/>
                </a:solidFill>
                <a:latin typeface="+mj-lt"/>
              </a:defRPr>
            </a:lvl1pPr>
          </a:lstStyle>
          <a:p>
            <a:pPr rtl="0"/>
            <a:r>
              <a:rPr lang="es-ES" noProof="0"/>
              <a:t>Haga clic para editar </a:t>
            </a:r>
          </a:p>
        </p:txBody>
      </p:sp>
      <p:sp>
        <p:nvSpPr>
          <p:cNvPr id="96" name="Marcador de texto 29">
            <a:extLst>
              <a:ext uri="{FF2B5EF4-FFF2-40B4-BE49-F238E27FC236}">
                <a16:creationId xmlns:a16="http://schemas.microsoft.com/office/drawing/2014/main" id="{FC61536F-8EA7-5A48-AF76-8B0E251BD8CB}"/>
              </a:ext>
            </a:extLst>
          </p:cNvPr>
          <p:cNvSpPr>
            <a:spLocks noGrp="1"/>
          </p:cNvSpPr>
          <p:nvPr>
            <p:ph type="body" sz="quarter" idx="12" hasCustomPrompt="1"/>
          </p:nvPr>
        </p:nvSpPr>
        <p:spPr>
          <a:xfrm>
            <a:off x="1296955"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97" name="Marcador de texto 29">
            <a:extLst>
              <a:ext uri="{FF2B5EF4-FFF2-40B4-BE49-F238E27FC236}">
                <a16:creationId xmlns:a16="http://schemas.microsoft.com/office/drawing/2014/main" id="{64FFD994-BD97-ED49-8607-286ECBB1CDA3}"/>
              </a:ext>
            </a:extLst>
          </p:cNvPr>
          <p:cNvSpPr>
            <a:spLocks noGrp="1"/>
          </p:cNvSpPr>
          <p:nvPr>
            <p:ph type="body" sz="quarter" idx="11" hasCustomPrompt="1"/>
          </p:nvPr>
        </p:nvSpPr>
        <p:spPr>
          <a:xfrm>
            <a:off x="1296955"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editar </a:t>
            </a:r>
          </a:p>
        </p:txBody>
      </p:sp>
      <p:sp>
        <p:nvSpPr>
          <p:cNvPr id="102" name="Marcador de texto 29">
            <a:extLst>
              <a:ext uri="{FF2B5EF4-FFF2-40B4-BE49-F238E27FC236}">
                <a16:creationId xmlns:a16="http://schemas.microsoft.com/office/drawing/2014/main" id="{D1ADE805-BFBC-ED47-B9CB-6CB2FF02E868}"/>
              </a:ext>
            </a:extLst>
          </p:cNvPr>
          <p:cNvSpPr>
            <a:spLocks noGrp="1"/>
          </p:cNvSpPr>
          <p:nvPr>
            <p:ph type="body" sz="quarter" idx="30" hasCustomPrompt="1"/>
          </p:nvPr>
        </p:nvSpPr>
        <p:spPr>
          <a:xfrm>
            <a:off x="3897799"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103" name="Marcador de texto 29">
            <a:extLst>
              <a:ext uri="{FF2B5EF4-FFF2-40B4-BE49-F238E27FC236}">
                <a16:creationId xmlns:a16="http://schemas.microsoft.com/office/drawing/2014/main" id="{334A3589-641F-F547-891B-149579153B75}"/>
              </a:ext>
            </a:extLst>
          </p:cNvPr>
          <p:cNvSpPr>
            <a:spLocks noGrp="1"/>
          </p:cNvSpPr>
          <p:nvPr>
            <p:ph type="body" sz="quarter" idx="31" hasCustomPrompt="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s-ES" noProof="0"/>
              <a:t>Haga clic para editar </a:t>
            </a:r>
          </a:p>
        </p:txBody>
      </p:sp>
      <p:sp>
        <p:nvSpPr>
          <p:cNvPr id="106" name="Marcador de texto 29">
            <a:extLst>
              <a:ext uri="{FF2B5EF4-FFF2-40B4-BE49-F238E27FC236}">
                <a16:creationId xmlns:a16="http://schemas.microsoft.com/office/drawing/2014/main" id="{A63F8454-D12E-A641-ABD0-8977D3F5EC05}"/>
              </a:ext>
            </a:extLst>
          </p:cNvPr>
          <p:cNvSpPr>
            <a:spLocks noGrp="1"/>
          </p:cNvSpPr>
          <p:nvPr>
            <p:ph type="body" sz="quarter" idx="32" hasCustomPrompt="1"/>
          </p:nvPr>
        </p:nvSpPr>
        <p:spPr>
          <a:xfrm>
            <a:off x="9001711" y="5087328"/>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107" name="Marcador de texto 29">
            <a:extLst>
              <a:ext uri="{FF2B5EF4-FFF2-40B4-BE49-F238E27FC236}">
                <a16:creationId xmlns:a16="http://schemas.microsoft.com/office/drawing/2014/main" id="{F35AA15D-DBAD-9840-8764-A5B6D486A234}"/>
              </a:ext>
            </a:extLst>
          </p:cNvPr>
          <p:cNvSpPr>
            <a:spLocks noGrp="1"/>
          </p:cNvSpPr>
          <p:nvPr>
            <p:ph type="body" sz="quarter" idx="33" hasCustomPrompt="1"/>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rtl="0">
              <a:spcBef>
                <a:spcPts val="400"/>
              </a:spcBef>
              <a:buNone/>
            </a:pPr>
            <a:r>
              <a:rPr lang="es-ES" noProof="0"/>
              <a:t>Haga clic para editar </a:t>
            </a:r>
          </a:p>
        </p:txBody>
      </p:sp>
      <p:sp>
        <p:nvSpPr>
          <p:cNvPr id="108" name="Marcador de texto 29">
            <a:extLst>
              <a:ext uri="{FF2B5EF4-FFF2-40B4-BE49-F238E27FC236}">
                <a16:creationId xmlns:a16="http://schemas.microsoft.com/office/drawing/2014/main" id="{8357CA0F-1A55-B145-8305-562F0DF22543}"/>
              </a:ext>
            </a:extLst>
          </p:cNvPr>
          <p:cNvSpPr>
            <a:spLocks noGrp="1"/>
          </p:cNvSpPr>
          <p:nvPr>
            <p:ph type="body" sz="quarter" idx="34" hasCustomPrompt="1"/>
          </p:nvPr>
        </p:nvSpPr>
        <p:spPr>
          <a:xfrm>
            <a:off x="6438143" y="2934856"/>
            <a:ext cx="2133600" cy="369332"/>
          </a:xfrm>
          <a:ln>
            <a:noFill/>
          </a:ln>
        </p:spPr>
        <p:txBody>
          <a:bodyPr lIns="0" tIns="0" rIns="0" bIns="0" rtlCol="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rtl="0"/>
            <a:r>
              <a:rPr lang="es-ES" noProof="0"/>
              <a:t>Haga clic para editar </a:t>
            </a:r>
          </a:p>
        </p:txBody>
      </p:sp>
      <p:sp>
        <p:nvSpPr>
          <p:cNvPr id="109" name="Marcador de texto 29">
            <a:extLst>
              <a:ext uri="{FF2B5EF4-FFF2-40B4-BE49-F238E27FC236}">
                <a16:creationId xmlns:a16="http://schemas.microsoft.com/office/drawing/2014/main" id="{D6C49F6F-AF28-8942-8442-8F54A1DC388B}"/>
              </a:ext>
            </a:extLst>
          </p:cNvPr>
          <p:cNvSpPr>
            <a:spLocks noGrp="1"/>
          </p:cNvSpPr>
          <p:nvPr>
            <p:ph type="body" sz="quarter" idx="35" hasCustomPrompt="1"/>
          </p:nvPr>
        </p:nvSpPr>
        <p:spPr>
          <a:xfrm>
            <a:off x="6438143" y="2568686"/>
            <a:ext cx="2133600" cy="205837"/>
          </a:xfrm>
          <a:ln>
            <a:noFill/>
          </a:ln>
        </p:spPr>
        <p:txBody>
          <a:bodyPr lIns="0" tIns="0" rIns="0" bIns="0" rtlCol="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rtl="0"/>
            <a:r>
              <a:rPr lang="es-ES" noProof="0"/>
              <a:t>Haga clic para editar </a:t>
            </a:r>
          </a:p>
        </p:txBody>
      </p:sp>
      <p:cxnSp>
        <p:nvCxnSpPr>
          <p:cNvPr id="8" name="Conector recto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ángulo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47" name="Rectángulo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7" name="Rectángulo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9" name="Rectángulo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a:p>
        </p:txBody>
      </p:sp>
      <p:sp>
        <p:nvSpPr>
          <p:cNvPr id="2" name="Marcador de fecha 1">
            <a:extLst>
              <a:ext uri="{FF2B5EF4-FFF2-40B4-BE49-F238E27FC236}">
                <a16:creationId xmlns:a16="http://schemas.microsoft.com/office/drawing/2014/main" id="{21DC2552-C347-4C3D-8C92-4A6981227C0E}"/>
              </a:ext>
            </a:extLst>
          </p:cNvPr>
          <p:cNvSpPr>
            <a:spLocks noGrp="1"/>
          </p:cNvSpPr>
          <p:nvPr>
            <p:ph type="dt" sz="half" idx="36"/>
          </p:nvPr>
        </p:nvSpPr>
        <p:spPr/>
        <p:txBody>
          <a:bodyPr rtlCol="0"/>
          <a:lstStyle/>
          <a:p>
            <a:pPr rtl="0"/>
            <a:fld id="{F99D83C0-D2D5-496F-A305-9D3513BEF95B}" type="datetime4">
              <a:rPr lang="es-ES" noProof="0" smtClean="0">
                <a:latin typeface="+mn-lt"/>
              </a:rPr>
              <a:t>22 de mayo de 2023</a:t>
            </a:fld>
            <a:endParaRPr lang="es-ES" noProof="0">
              <a:latin typeface="+mn-lt"/>
            </a:endParaRPr>
          </a:p>
        </p:txBody>
      </p:sp>
      <p:sp>
        <p:nvSpPr>
          <p:cNvPr id="3" name="Marcador de pie de página 2">
            <a:extLst>
              <a:ext uri="{FF2B5EF4-FFF2-40B4-BE49-F238E27FC236}">
                <a16:creationId xmlns:a16="http://schemas.microsoft.com/office/drawing/2014/main" id="{A5B7C35C-F3E4-4522-8711-16E4F9052C2C}"/>
              </a:ext>
            </a:extLst>
          </p:cNvPr>
          <p:cNvSpPr>
            <a:spLocks noGrp="1"/>
          </p:cNvSpPr>
          <p:nvPr>
            <p:ph type="ftr" sz="quarter" idx="37"/>
          </p:nvPr>
        </p:nvSpPr>
        <p:spPr/>
        <p:txBody>
          <a:bodyPr rtlCol="0"/>
          <a:lstStyle/>
          <a:p>
            <a:pPr rtl="0"/>
            <a:r>
              <a:rPr lang="es-ES" noProof="0"/>
              <a:t>Revisión anual</a:t>
            </a:r>
            <a:endParaRPr lang="es-ES" b="0" noProof="0"/>
          </a:p>
        </p:txBody>
      </p:sp>
      <p:sp>
        <p:nvSpPr>
          <p:cNvPr id="4" name="Marcador de número de diapositiva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rtlCol="0"/>
          <a:lstStyle/>
          <a:p>
            <a:pPr rtl="0"/>
            <a:fld id="{294A09A9-5501-47C1-A89A-A340965A2BE2}" type="slidenum">
              <a:rPr lang="es-ES" noProof="0" smtClean="0"/>
              <a:pPr rtl="0"/>
              <a:t>‹Nº›</a:t>
            </a:fld>
            <a:endParaRPr lang="es-ES" noProof="0">
              <a:latin typeface="+mn-lt"/>
            </a:endParaRPr>
          </a:p>
        </p:txBody>
      </p:sp>
    </p:spTree>
    <p:extLst>
      <p:ext uri="{BB962C8B-B14F-4D97-AF65-F5344CB8AC3E}">
        <p14:creationId xmlns:p14="http://schemas.microsoft.com/office/powerpoint/2010/main" val="5495072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3768">
          <p15:clr>
            <a:srgbClr val="FBAE40"/>
          </p15:clr>
        </p15:guide>
        <p15:guide id="9" orient="horz" pos="552">
          <p15:clr>
            <a:srgbClr val="FBAE40"/>
          </p15:clr>
        </p15:guide>
        <p15:guide id="10" orient="horz" pos="1512">
          <p15:clr>
            <a:srgbClr val="FBAE40"/>
          </p15:clr>
        </p15:guide>
        <p15:guide id="11" orient="horz" pos="283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ítulo y contenido">
    <p:spTree>
      <p:nvGrpSpPr>
        <p:cNvPr id="1" name=""/>
        <p:cNvGrpSpPr/>
        <p:nvPr/>
      </p:nvGrpSpPr>
      <p:grpSpPr>
        <a:xfrm>
          <a:off x="0" y="0"/>
          <a:ext cx="0" cy="0"/>
          <a:chOff x="0" y="0"/>
          <a:chExt cx="0" cy="0"/>
        </a:xfrm>
      </p:grpSpPr>
      <p:sp>
        <p:nvSpPr>
          <p:cNvPr id="3" name="Marcador de posición de contenido 2"/>
          <p:cNvSpPr>
            <a:spLocks noGrp="1"/>
          </p:cNvSpPr>
          <p:nvPr>
            <p:ph idx="1" hasCustomPrompt="1"/>
          </p:nvPr>
        </p:nvSpPr>
        <p:spPr>
          <a:xfrm>
            <a:off x="581192" y="2180496"/>
            <a:ext cx="11029615" cy="3678303"/>
          </a:xfrm>
        </p:spPr>
        <p:txBody>
          <a:bodyPr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fecha 3"/>
          <p:cNvSpPr>
            <a:spLocks noGrp="1"/>
          </p:cNvSpPr>
          <p:nvPr>
            <p:ph type="dt" sz="half" idx="10"/>
          </p:nvPr>
        </p:nvSpPr>
        <p:spPr>
          <a:xfrm>
            <a:off x="7605951" y="5956137"/>
            <a:ext cx="2844799" cy="365125"/>
          </a:xfrm>
          <a:prstGeom prst="rect">
            <a:avLst/>
          </a:prstGeom>
        </p:spPr>
        <p:txBody>
          <a:bodyPr rtlCol="0"/>
          <a:lstStyle/>
          <a:p>
            <a:pPr rtl="0"/>
            <a:fld id="{08D6F2AA-0826-4B3A-948C-D11EF33E8F78}" type="datetime8">
              <a:rPr lang="es-ES" noProof="0" smtClean="0"/>
              <a:t>22/05/2023 18:07</a:t>
            </a:fld>
            <a:endParaRPr lang="es-ES" noProof="0"/>
          </a:p>
        </p:txBody>
      </p:sp>
      <p:sp>
        <p:nvSpPr>
          <p:cNvPr id="5" name="Marcador de pie de página 4"/>
          <p:cNvSpPr>
            <a:spLocks noGrp="1"/>
          </p:cNvSpPr>
          <p:nvPr>
            <p:ph type="ftr" sz="quarter" idx="11"/>
          </p:nvPr>
        </p:nvSpPr>
        <p:spPr>
          <a:xfrm>
            <a:off x="581192" y="5951811"/>
            <a:ext cx="6917210" cy="365125"/>
          </a:xfrm>
          <a:prstGeom prst="rect">
            <a:avLst/>
          </a:prstGeom>
        </p:spPr>
        <p:txBody>
          <a:bodyPr rtlCol="0"/>
          <a:lstStyle/>
          <a:p>
            <a:pPr rtl="0"/>
            <a:r>
              <a:rPr lang="es-ES" noProof="0"/>
              <a:t>AGREGAR UN PIE DE PÁGINA</a:t>
            </a:r>
          </a:p>
        </p:txBody>
      </p:sp>
      <p:sp>
        <p:nvSpPr>
          <p:cNvPr id="6" name="Marcador de posición de número de diapositiva 5"/>
          <p:cNvSpPr>
            <a:spLocks noGrp="1"/>
          </p:cNvSpPr>
          <p:nvPr>
            <p:ph type="sldNum" sz="quarter" idx="12"/>
          </p:nvPr>
        </p:nvSpPr>
        <p:spPr>
          <a:xfrm>
            <a:off x="10558300" y="5956137"/>
            <a:ext cx="1052508" cy="365125"/>
          </a:xfrm>
          <a:prstGeom prst="rect">
            <a:avLst/>
          </a:prstGeom>
        </p:spPr>
        <p:txBody>
          <a:bodyPr rtlCol="0"/>
          <a:lstStyle/>
          <a:p>
            <a:pPr rtl="0"/>
            <a:fld id="{C5C3056E-1632-4A65-A24F-3F10A1450A6E}" type="slidenum">
              <a:rPr lang="es-ES" noProof="0" smtClean="0"/>
              <a:t>‹Nº›</a:t>
            </a:fld>
            <a:endParaRPr lang="es-ES" noProof="0"/>
          </a:p>
        </p:txBody>
      </p:sp>
      <p:sp>
        <p:nvSpPr>
          <p:cNvPr id="9" name="Título 1">
            <a:extLst>
              <a:ext uri="{FF2B5EF4-FFF2-40B4-BE49-F238E27FC236}">
                <a16:creationId xmlns:a16="http://schemas.microsoft.com/office/drawing/2014/main" id="{B5BE0FDB-DB48-E242-8A1F-5B06F79B404A}"/>
              </a:ext>
            </a:extLst>
          </p:cNvPr>
          <p:cNvSpPr>
            <a:spLocks noGrp="1"/>
          </p:cNvSpPr>
          <p:nvPr>
            <p:ph type="title"/>
          </p:nvPr>
        </p:nvSpPr>
        <p:spPr>
          <a:xfrm>
            <a:off x="3973556" y="42572"/>
            <a:ext cx="7110998" cy="988332"/>
          </a:xfrm>
        </p:spPr>
        <p:txBody>
          <a:bodyPr rtlCol="0" anchor="ctr" anchorCtr="0">
            <a:noAutofit/>
          </a:bodyPr>
          <a:lstStyle>
            <a:lvl1pPr algn="ctr">
              <a:defRPr sz="3600" b="0"/>
            </a:lvl1pPr>
          </a:lstStyle>
          <a:p>
            <a:pPr rtl="0"/>
            <a:r>
              <a:rPr lang="es-ES" noProof="0" dirty="0"/>
              <a:t>Haga clic para modificar el estilo de título del patrón</a:t>
            </a:r>
          </a:p>
        </p:txBody>
      </p:sp>
    </p:spTree>
    <p:extLst>
      <p:ext uri="{BB962C8B-B14F-4D97-AF65-F5344CB8AC3E}">
        <p14:creationId xmlns:p14="http://schemas.microsoft.com/office/powerpoint/2010/main" val="4241790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4.svg"/><Relationship Id="rId3" Type="http://schemas.openxmlformats.org/officeDocument/2006/relationships/slideLayout" Target="../slideLayouts/slideLayout13.xml"/><Relationship Id="rId21" Type="http://schemas.openxmlformats.org/officeDocument/2006/relationships/image" Target="../media/image7.png"/><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3.png"/><Relationship Id="rId2" Type="http://schemas.openxmlformats.org/officeDocument/2006/relationships/slideLayout" Target="../slideLayouts/slideLayout12.xml"/><Relationship Id="rId16" Type="http://schemas.openxmlformats.org/officeDocument/2006/relationships/theme" Target="../theme/theme2.xml"/><Relationship Id="rId20" Type="http://schemas.openxmlformats.org/officeDocument/2006/relationships/image" Target="../media/image6.sv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19" Type="http://schemas.openxmlformats.org/officeDocument/2006/relationships/image" Target="../media/image5.png"/><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3000"/>
                <a:satMod val="150000"/>
                <a:shade val="98000"/>
                <a:lumMod val="102000"/>
              </a:schemeClr>
            </a:gs>
            <a:gs pos="50000">
              <a:schemeClr val="bg2">
                <a:tint val="98000"/>
                <a:satMod val="130000"/>
                <a:shade val="90000"/>
                <a:lumMod val="103000"/>
              </a:schemeClr>
            </a:gs>
            <a:gs pos="28150">
              <a:schemeClr val="accent6">
                <a:lumMod val="40000"/>
                <a:lumOff val="60000"/>
              </a:schemeClr>
            </a:gs>
            <a:gs pos="90000">
              <a:schemeClr val="bg2">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7" name="Rectángulo 6"/>
          <p:cNvSpPr/>
          <p:nvPr userDrawn="1"/>
        </p:nvSpPr>
        <p:spPr>
          <a:xfrm>
            <a:off x="254475" y="23664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rtl="0"/>
            <a:endParaRPr lang="es-ES" sz="1800" noProof="0"/>
          </a:p>
        </p:txBody>
      </p:sp>
      <p:sp>
        <p:nvSpPr>
          <p:cNvPr id="2" name="Marcador de posición de título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pPr rtl="0"/>
            <a:r>
              <a:rPr lang="es-ES" noProof="0" dirty="0"/>
              <a:t>Haga clic para modificar el estilo de título del patrón</a:t>
            </a:r>
          </a:p>
        </p:txBody>
      </p:sp>
      <p:sp>
        <p:nvSpPr>
          <p:cNvPr id="3" name="Marcador de posición de texto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rtl="0"/>
            <a:r>
              <a:rPr lang="es-ES" noProof="0" dirty="0"/>
              <a:t>Haga clic para modificar los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fecha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rtl="0"/>
            <a:fld id="{E5AAFFC4-FA62-427A-8CE9-ACD9FDA24490}" type="datetime1">
              <a:rPr lang="es-ES" noProof="0" smtClean="0"/>
              <a:t>22/05/2023</a:t>
            </a:fld>
            <a:endParaRPr lang="es-ES" noProof="0"/>
          </a:p>
        </p:txBody>
      </p:sp>
      <p:sp>
        <p:nvSpPr>
          <p:cNvPr id="5" name="Marcador de pie de página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rtl="0"/>
            <a:endParaRPr lang="es-ES" noProof="0" dirty="0"/>
          </a:p>
        </p:txBody>
      </p:sp>
      <p:sp>
        <p:nvSpPr>
          <p:cNvPr id="6" name="Marcador de posición de número de diapositiva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rtl="0"/>
            <a:fld id="{9860EDB8-5305-433F-BE41-D7A86D811DB3}" type="slidenum">
              <a:rPr lang="es-ES" noProof="0" smtClean="0"/>
              <a:pPr rtl="0"/>
              <a:t>‹Nº›</a:t>
            </a:fld>
            <a:endParaRPr lang="es-ES" noProof="0" dirty="0"/>
          </a:p>
        </p:txBody>
      </p:sp>
      <p:cxnSp>
        <p:nvCxnSpPr>
          <p:cNvPr id="8" name="Conector recto 7"/>
          <p:cNvCxnSpPr/>
          <p:nvPr userDrawn="1"/>
        </p:nvCxnSpPr>
        <p:spPr>
          <a:xfrm>
            <a:off x="604434" y="1196392"/>
            <a:ext cx="10983132"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91" r:id="rId5"/>
    <p:sldLayoutId id="2147483669" r:id="rId6"/>
    <p:sldLayoutId id="2147483670" r:id="rId7"/>
    <p:sldLayoutId id="2147483689" r:id="rId8"/>
    <p:sldLayoutId id="2147483690" r:id="rId9"/>
    <p:sldLayoutId id="2147483692" r:id="rId10"/>
  </p:sldLayoutIdLst>
  <p:hf sldNum="0" hdr="0" ftr="0" dt="0"/>
  <p:txStyles>
    <p:titleStyle>
      <a:lvl1pPr algn="l" defTabSz="914400" rtl="0" eaLnBrk="1" latinLnBrk="0" hangingPunct="1">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6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6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6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6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A19CB69-88DF-C5C7-5DC2-FF77E0FFFE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endParaRPr lang="es-MX" dirty="0"/>
          </a:p>
        </p:txBody>
      </p:sp>
      <p:sp>
        <p:nvSpPr>
          <p:cNvPr id="3" name="Marcador de texto 2">
            <a:extLst>
              <a:ext uri="{FF2B5EF4-FFF2-40B4-BE49-F238E27FC236}">
                <a16:creationId xmlns:a16="http://schemas.microsoft.com/office/drawing/2014/main" id="{FB4AFB24-A121-13FF-751F-E97C0953AC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fecha 3">
            <a:extLst>
              <a:ext uri="{FF2B5EF4-FFF2-40B4-BE49-F238E27FC236}">
                <a16:creationId xmlns:a16="http://schemas.microsoft.com/office/drawing/2014/main" id="{916B0603-67E7-BE23-5F70-758D72E88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5FF5CC-613C-4472-BDDD-6B21BA430DAE}" type="datetimeFigureOut">
              <a:rPr lang="es-MX" smtClean="0"/>
              <a:t>22/05/2023</a:t>
            </a:fld>
            <a:endParaRPr lang="es-MX" dirty="0"/>
          </a:p>
        </p:txBody>
      </p:sp>
      <p:sp>
        <p:nvSpPr>
          <p:cNvPr id="5" name="Marcador de pie de página 4">
            <a:extLst>
              <a:ext uri="{FF2B5EF4-FFF2-40B4-BE49-F238E27FC236}">
                <a16:creationId xmlns:a16="http://schemas.microsoft.com/office/drawing/2014/main" id="{BBDA6414-53F3-6494-1298-B65A9A629E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E32BAFE7-AC60-752D-D512-85D7F2002C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946DAF-1E66-43AA-877D-98858933EBA3}" type="slidenum">
              <a:rPr lang="es-MX" smtClean="0"/>
              <a:t>‹Nº›</a:t>
            </a:fld>
            <a:endParaRPr lang="es-MX" dirty="0"/>
          </a:p>
        </p:txBody>
      </p:sp>
      <p:grpSp>
        <p:nvGrpSpPr>
          <p:cNvPr id="20" name="Grupo 19">
            <a:extLst>
              <a:ext uri="{FF2B5EF4-FFF2-40B4-BE49-F238E27FC236}">
                <a16:creationId xmlns:a16="http://schemas.microsoft.com/office/drawing/2014/main" id="{F877AADC-961F-DED5-3D45-6D8F30267B58}"/>
              </a:ext>
            </a:extLst>
          </p:cNvPr>
          <p:cNvGrpSpPr/>
          <p:nvPr userDrawn="1"/>
        </p:nvGrpSpPr>
        <p:grpSpPr>
          <a:xfrm rot="5400000">
            <a:off x="-3189001" y="3120736"/>
            <a:ext cx="6994529" cy="616527"/>
            <a:chOff x="10957560" y="-41564"/>
            <a:chExt cx="1243647" cy="1306989"/>
          </a:xfrm>
        </p:grpSpPr>
        <p:pic>
          <p:nvPicPr>
            <p:cNvPr id="10" name="Gráfico 12">
              <a:extLst>
                <a:ext uri="{FF2B5EF4-FFF2-40B4-BE49-F238E27FC236}">
                  <a16:creationId xmlns:a16="http://schemas.microsoft.com/office/drawing/2014/main" id="{1B01D487-4D70-2339-7C17-7C63E9CD17A1}"/>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1600000">
              <a:off x="10957560" y="-41564"/>
              <a:ext cx="1234440" cy="1217295"/>
            </a:xfrm>
            <a:prstGeom prst="rect">
              <a:avLst/>
            </a:prstGeom>
          </p:spPr>
        </p:pic>
        <p:pic>
          <p:nvPicPr>
            <p:cNvPr id="13" name="Gráfico 205">
              <a:extLst>
                <a:ext uri="{FF2B5EF4-FFF2-40B4-BE49-F238E27FC236}">
                  <a16:creationId xmlns:a16="http://schemas.microsoft.com/office/drawing/2014/main" id="{B8EB9D92-9BD5-8195-DE8F-5506AD26189A}"/>
                </a:ext>
              </a:extLst>
            </p:cNvPr>
            <p:cNvPicPr>
              <a:picLocks noChangeAspect="1"/>
            </p:cNvPicPr>
            <p:nvPr userDrawn="1"/>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10800000">
              <a:off x="10966768" y="48777"/>
              <a:ext cx="1234439" cy="1216648"/>
            </a:xfrm>
            <a:prstGeom prst="rect">
              <a:avLst/>
            </a:prstGeom>
          </p:spPr>
        </p:pic>
      </p:grpSp>
      <p:pic>
        <p:nvPicPr>
          <p:cNvPr id="17" name="Imagen 16" descr="Logotipo&#10;&#10;Descripción generada automáticamente">
            <a:extLst>
              <a:ext uri="{FF2B5EF4-FFF2-40B4-BE49-F238E27FC236}">
                <a16:creationId xmlns:a16="http://schemas.microsoft.com/office/drawing/2014/main" id="{A4B37F83-0A1A-6713-B36D-C637F305D7B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683141" y="69417"/>
            <a:ext cx="1341318" cy="847148"/>
          </a:xfrm>
          <a:prstGeom prst="rect">
            <a:avLst/>
          </a:prstGeom>
        </p:spPr>
      </p:pic>
    </p:spTree>
    <p:extLst>
      <p:ext uri="{BB962C8B-B14F-4D97-AF65-F5344CB8AC3E}">
        <p14:creationId xmlns:p14="http://schemas.microsoft.com/office/powerpoint/2010/main" val="74846839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4" r:id="rId12"/>
    <p:sldLayoutId id="2147483685" r:id="rId13"/>
    <p:sldLayoutId id="2147483687" r:id="rId14"/>
    <p:sldLayoutId id="2147483688" r:id="rId15"/>
  </p:sldLayoutIdLst>
  <p:txStyles>
    <p:titleStyle>
      <a:lvl1pPr algn="l" defTabSz="914400" rtl="0" eaLnBrk="1" latinLnBrk="0" hangingPunct="1">
        <a:lnSpc>
          <a:spcPct val="90000"/>
        </a:lnSpc>
        <a:spcBef>
          <a:spcPct val="0"/>
        </a:spcBef>
        <a:buNone/>
        <a:defRPr sz="3200" b="1" kern="1200">
          <a:solidFill>
            <a:schemeClr val="accent5">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hyperlink" Target="https://pixabay.com/es/documento-icono-s%C3%ADmbolo-de-papel-1287618/" TargetMode="External"/></Relationships>
</file>

<file path=ppt/slides/_rels/slide2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9.png"/><Relationship Id="rId7" Type="http://schemas.openxmlformats.org/officeDocument/2006/relationships/diagramColors" Target="../diagrams/colors2.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dAU_RfunRY?feature=oembed" TargetMode="Externa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7.sv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3.jpg"/></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1.png"/><Relationship Id="rId7" Type="http://schemas.openxmlformats.org/officeDocument/2006/relationships/diagramColors" Target="../diagrams/colors4.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snt.org.mx/wp-content/uploads/Lineamientos_Te%CC%81cnicos-Generales_OT_y_Anexos_DOF-21072021_140222_SCC_SICE.pdf" TargetMode="External"/><Relationship Id="rId1" Type="http://schemas.openxmlformats.org/officeDocument/2006/relationships/slideLayout" Target="../slideLayouts/slideLayout10.xml"/><Relationship Id="rId4" Type="http://schemas.openxmlformats.org/officeDocument/2006/relationships/image" Target="../media/image80.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hyperlink" Target="https://snt.org.mx/wp-content/uploads/Lineamientos_Te%CC%81cnicos-Generales_OT_y_Anexos_DOF-21072021_140222_SCC_SICE.pdf" TargetMode="External"/><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hyperlink" Target="mailto:gestionyarchivos@inai.org.mx" TargetMode="External"/><Relationship Id="rId9" Type="http://schemas.openxmlformats.org/officeDocument/2006/relationships/image" Target="../media/image88.png"/></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s://registronacional.archivos.gob.mx/vista/registrogeneral.php"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Layout" Target="../diagrams/layout6.xml"/><Relationship Id="rId7" Type="http://schemas.openxmlformats.org/officeDocument/2006/relationships/image" Target="../media/image90.jpe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92.png"/><Relationship Id="rId4" Type="http://schemas.openxmlformats.org/officeDocument/2006/relationships/diagramQuickStyle" Target="../diagrams/quickStyle6.xml"/><Relationship Id="rId9" Type="http://schemas.microsoft.com/office/2007/relationships/hdphoto" Target="../media/hdphoto1.wdp"/></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3.png"/><Relationship Id="rId7"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9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24"/>
          <p:cNvSpPr/>
          <p:nvPr/>
        </p:nvSpPr>
        <p:spPr>
          <a:xfrm>
            <a:off x="380919" y="315686"/>
            <a:ext cx="3712109" cy="6177076"/>
          </a:xfrm>
          <a:prstGeom prst="rect">
            <a:avLst/>
          </a:prstGeom>
          <a:gradFill flip="none" rotWithShape="1">
            <a:gsLst>
              <a:gs pos="0">
                <a:schemeClr val="bg2">
                  <a:lumMod val="50000"/>
                  <a:shade val="30000"/>
                  <a:satMod val="115000"/>
                </a:schemeClr>
              </a:gs>
              <a:gs pos="50000">
                <a:schemeClr val="bg2">
                  <a:lumMod val="50000"/>
                  <a:shade val="67500"/>
                  <a:satMod val="115000"/>
                </a:schemeClr>
              </a:gs>
              <a:gs pos="100000">
                <a:schemeClr val="bg2">
                  <a:lumMod val="50000"/>
                  <a:shade val="100000"/>
                  <a:satMod val="115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bg1"/>
              </a:solidFill>
            </a:endParaRPr>
          </a:p>
          <a:p>
            <a:pPr algn="ctr"/>
            <a:endParaRPr lang="es-MX" dirty="0"/>
          </a:p>
        </p:txBody>
      </p:sp>
      <p:sp>
        <p:nvSpPr>
          <p:cNvPr id="14" name="Google Shape;187;p37"/>
          <p:cNvSpPr txBox="1">
            <a:spLocks/>
          </p:cNvSpPr>
          <p:nvPr/>
        </p:nvSpPr>
        <p:spPr>
          <a:xfrm>
            <a:off x="6554933" y="2323700"/>
            <a:ext cx="2563600" cy="703600"/>
          </a:xfrm>
          <a:prstGeom prst="rect">
            <a:avLst/>
          </a:prstGeom>
        </p:spPr>
        <p:txBody>
          <a:bodyPr spcFirstLastPara="1" vert="horz" wrap="square" lIns="121900" tIns="121900" rIns="121900" bIns="121900" rtlCol="0" anchor="ctr" anchorCtr="0">
            <a:noAutofit/>
          </a:bodyPr>
          <a:lstStyle>
            <a:defPPr rtl="0">
              <a:defRPr lang="es-es"/>
            </a:defPPr>
            <a:lvl1pPr marL="0" algn="ct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MX" sz="2667" dirty="0"/>
          </a:p>
        </p:txBody>
      </p:sp>
      <p:sp>
        <p:nvSpPr>
          <p:cNvPr id="20" name="CuadroTexto 19"/>
          <p:cNvSpPr txBox="1"/>
          <p:nvPr/>
        </p:nvSpPr>
        <p:spPr>
          <a:xfrm>
            <a:off x="488550" y="3177738"/>
            <a:ext cx="2366123" cy="2677656"/>
          </a:xfrm>
          <a:prstGeom prst="rect">
            <a:avLst/>
          </a:prstGeom>
          <a:noFill/>
        </p:spPr>
        <p:txBody>
          <a:bodyPr wrap="square" rtlCol="0">
            <a:spAutoFit/>
          </a:bodyPr>
          <a:lstStyle/>
          <a:p>
            <a:r>
              <a:rPr lang="es-MX" sz="2000" dirty="0">
                <a:solidFill>
                  <a:schemeClr val="bg1"/>
                </a:solidFill>
              </a:rPr>
              <a:t>I</a:t>
            </a:r>
            <a:r>
              <a:rPr lang="es-MX" sz="2400" dirty="0">
                <a:solidFill>
                  <a:schemeClr val="bg1"/>
                </a:solidFill>
              </a:rPr>
              <a:t>. Marco normativo en materia de gestión documental y administración de archivos</a:t>
            </a:r>
          </a:p>
        </p:txBody>
      </p:sp>
      <p:sp>
        <p:nvSpPr>
          <p:cNvPr id="21" name="Título 20"/>
          <p:cNvSpPr>
            <a:spLocks noGrp="1"/>
          </p:cNvSpPr>
          <p:nvPr>
            <p:ph type="title"/>
          </p:nvPr>
        </p:nvSpPr>
        <p:spPr>
          <a:xfrm>
            <a:off x="4820812" y="3074155"/>
            <a:ext cx="6251095" cy="1050893"/>
          </a:xfrm>
        </p:spPr>
        <p:txBody>
          <a:bodyPr>
            <a:noAutofit/>
          </a:bodyPr>
          <a:lstStyle/>
          <a:p>
            <a:pPr algn="ctr"/>
            <a:r>
              <a:rPr lang="es-MX" sz="3600" dirty="0">
                <a:solidFill>
                  <a:schemeClr val="bg2">
                    <a:lumMod val="50000"/>
                  </a:schemeClr>
                </a:solidFill>
                <a:latin typeface="+mn-lt"/>
              </a:rPr>
              <a:t>Curso “Gestión documental y administración de archivos</a:t>
            </a:r>
            <a:r>
              <a:rPr lang="es-MX" sz="3600" dirty="0">
                <a:solidFill>
                  <a:schemeClr val="bg2">
                    <a:lumMod val="50000"/>
                  </a:schemeClr>
                </a:solidFill>
                <a:effectLst>
                  <a:outerShdw blurRad="38100" dist="38100" dir="2700000" algn="tl">
                    <a:srgbClr val="000000">
                      <a:alpha val="43137"/>
                    </a:srgbClr>
                  </a:outerShdw>
                </a:effectLst>
              </a:rPr>
              <a:t>”</a:t>
            </a:r>
          </a:p>
        </p:txBody>
      </p:sp>
      <p:sp>
        <p:nvSpPr>
          <p:cNvPr id="26" name="CuadroTexto 25"/>
          <p:cNvSpPr txBox="1"/>
          <p:nvPr/>
        </p:nvSpPr>
        <p:spPr>
          <a:xfrm>
            <a:off x="36259" y="2413890"/>
            <a:ext cx="2366123" cy="523220"/>
          </a:xfrm>
          <a:prstGeom prst="rect">
            <a:avLst/>
          </a:prstGeom>
          <a:noFill/>
        </p:spPr>
        <p:txBody>
          <a:bodyPr wrap="square" rtlCol="0">
            <a:spAutoFit/>
          </a:bodyPr>
          <a:lstStyle/>
          <a:p>
            <a:pPr algn="ctr"/>
            <a:r>
              <a:rPr lang="es-MX" sz="2800" dirty="0">
                <a:solidFill>
                  <a:schemeClr val="bg1"/>
                </a:solidFill>
              </a:rPr>
              <a:t>Tema</a:t>
            </a:r>
          </a:p>
        </p:txBody>
      </p:sp>
      <p:sp>
        <p:nvSpPr>
          <p:cNvPr id="3" name="CuadroTexto 2">
            <a:extLst>
              <a:ext uri="{FF2B5EF4-FFF2-40B4-BE49-F238E27FC236}">
                <a16:creationId xmlns:a16="http://schemas.microsoft.com/office/drawing/2014/main" id="{6EE17C74-5842-E1AB-F815-4CD531EF632E}"/>
              </a:ext>
            </a:extLst>
          </p:cNvPr>
          <p:cNvSpPr txBox="1"/>
          <p:nvPr/>
        </p:nvSpPr>
        <p:spPr>
          <a:xfrm>
            <a:off x="6687361" y="6123430"/>
            <a:ext cx="5123720" cy="369332"/>
          </a:xfrm>
          <a:prstGeom prst="rect">
            <a:avLst/>
          </a:prstGeom>
          <a:noFill/>
        </p:spPr>
        <p:txBody>
          <a:bodyPr wrap="square">
            <a:spAutoFit/>
          </a:bodyPr>
          <a:lstStyle/>
          <a:p>
            <a:pPr algn="r"/>
            <a:r>
              <a:rPr lang="es-MX" dirty="0"/>
              <a:t>México , mayo de 2023.</a:t>
            </a:r>
          </a:p>
        </p:txBody>
      </p:sp>
      <p:pic>
        <p:nvPicPr>
          <p:cNvPr id="2" name="Imagen 1">
            <a:extLst>
              <a:ext uri="{FF2B5EF4-FFF2-40B4-BE49-F238E27FC236}">
                <a16:creationId xmlns:a16="http://schemas.microsoft.com/office/drawing/2014/main" id="{7E0C7F45-271D-C38C-879C-251E91755502}"/>
              </a:ext>
            </a:extLst>
          </p:cNvPr>
          <p:cNvPicPr>
            <a:picLocks noChangeAspect="1"/>
          </p:cNvPicPr>
          <p:nvPr/>
        </p:nvPicPr>
        <p:blipFill>
          <a:blip r:embed="rId3"/>
          <a:stretch>
            <a:fillRect/>
          </a:stretch>
        </p:blipFill>
        <p:spPr>
          <a:xfrm>
            <a:off x="1219320" y="556373"/>
            <a:ext cx="2035304" cy="1139993"/>
          </a:xfrm>
          <a:prstGeom prst="rect">
            <a:avLst/>
          </a:prstGeom>
          <a:ln>
            <a:noFill/>
          </a:ln>
          <a:effectLst>
            <a:outerShdw blurRad="292100" dist="139700" dir="2700000" algn="tl" rotWithShape="0">
              <a:srgbClr val="333333">
                <a:alpha val="65000"/>
              </a:srgbClr>
            </a:outerShdw>
          </a:effectLst>
        </p:spPr>
      </p:pic>
      <p:pic>
        <p:nvPicPr>
          <p:cNvPr id="1026" name="Picture 2" descr="Datos Abiertos de México - AGN - Instituciones">
            <a:extLst>
              <a:ext uri="{FF2B5EF4-FFF2-40B4-BE49-F238E27FC236}">
                <a16:creationId xmlns:a16="http://schemas.microsoft.com/office/drawing/2014/main" id="{E7391183-4137-D4E4-9C64-CB849592E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3762" y="-121672"/>
            <a:ext cx="1816831" cy="21471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nicio">
            <a:extLst>
              <a:ext uri="{FF2B5EF4-FFF2-40B4-BE49-F238E27FC236}">
                <a16:creationId xmlns:a16="http://schemas.microsoft.com/office/drawing/2014/main" id="{E8A40EC9-6C5A-ED1B-2BAA-15DA628C1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906" y="465161"/>
            <a:ext cx="2145419" cy="1098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512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sz="3300" dirty="0"/>
              <a:t>La vinculación y complementariedad legal </a:t>
            </a:r>
          </a:p>
        </p:txBody>
      </p:sp>
      <p:grpSp>
        <p:nvGrpSpPr>
          <p:cNvPr id="11" name="Grupo 10">
            <a:extLst>
              <a:ext uri="{FF2B5EF4-FFF2-40B4-BE49-F238E27FC236}">
                <a16:creationId xmlns:a16="http://schemas.microsoft.com/office/drawing/2014/main" id="{1F340C8E-340B-F4FC-CCE9-E034B2D9CA81}"/>
              </a:ext>
            </a:extLst>
          </p:cNvPr>
          <p:cNvGrpSpPr/>
          <p:nvPr/>
        </p:nvGrpSpPr>
        <p:grpSpPr>
          <a:xfrm>
            <a:off x="4306755" y="1401312"/>
            <a:ext cx="4324771" cy="4339487"/>
            <a:chOff x="8043751" y="3188732"/>
            <a:chExt cx="4324771" cy="4339487"/>
          </a:xfrm>
        </p:grpSpPr>
        <p:grpSp>
          <p:nvGrpSpPr>
            <p:cNvPr id="20" name="Google Shape;8704;p75">
              <a:extLst>
                <a:ext uri="{FF2B5EF4-FFF2-40B4-BE49-F238E27FC236}">
                  <a16:creationId xmlns:a16="http://schemas.microsoft.com/office/drawing/2014/main" id="{3CBDCC84-0868-0D2D-CC38-1535BEE0333B}"/>
                </a:ext>
              </a:extLst>
            </p:cNvPr>
            <p:cNvGrpSpPr>
              <a:grpSpLocks noChangeAspect="1"/>
            </p:cNvGrpSpPr>
            <p:nvPr/>
          </p:nvGrpSpPr>
          <p:grpSpPr>
            <a:xfrm>
              <a:off x="8043751" y="3188732"/>
              <a:ext cx="4324771" cy="4339487"/>
              <a:chOff x="1187048" y="229476"/>
              <a:chExt cx="5254311" cy="5272151"/>
            </a:xfrm>
          </p:grpSpPr>
          <p:sp>
            <p:nvSpPr>
              <p:cNvPr id="23" name="Google Shape;8707;p75">
                <a:extLst>
                  <a:ext uri="{FF2B5EF4-FFF2-40B4-BE49-F238E27FC236}">
                    <a16:creationId xmlns:a16="http://schemas.microsoft.com/office/drawing/2014/main" id="{D42E8644-033F-0CAB-F9B2-9A55699D5075}"/>
                  </a:ext>
                </a:extLst>
              </p:cNvPr>
              <p:cNvSpPr/>
              <p:nvPr/>
            </p:nvSpPr>
            <p:spPr>
              <a:xfrm>
                <a:off x="3812707" y="244502"/>
                <a:ext cx="2628652" cy="3170611"/>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rgbClr val="D45B9F"/>
              </a:solidFill>
              <a:ln w="28575" cap="flat" cmpd="sng">
                <a:solidFill>
                  <a:schemeClr val="accent5"/>
                </a:solidFill>
                <a:prstDash val="solid"/>
                <a:round/>
                <a:headEnd type="none" w="sm" len="sm"/>
                <a:tailEnd type="none" w="sm" len="sm"/>
              </a:ln>
              <a:effectLst>
                <a:outerShdw blurRad="215900" dist="254000" dir="2700000" algn="tl" rotWithShape="0">
                  <a:schemeClr val="accent5">
                    <a:lumMod val="75000"/>
                    <a:alpha val="40000"/>
                  </a:schemeClr>
                </a:outerShdw>
              </a:effectLst>
            </p:spPr>
            <p:txBody>
              <a:bodyPr spcFirstLastPara="1" wrap="square" lIns="91425" tIns="91425" rIns="91425" bIns="91425" anchor="ctr" anchorCtr="0">
                <a:noAutofit/>
              </a:bodyPr>
              <a:lstStyle/>
              <a:p>
                <a:pPr>
                  <a:buClr>
                    <a:srgbClr val="000000"/>
                  </a:buClr>
                  <a:buFont typeface="Arial"/>
                  <a:buNone/>
                </a:pPr>
                <a:endParaRPr sz="1400" kern="0" dirty="0">
                  <a:solidFill>
                    <a:schemeClr val="bg1"/>
                  </a:solidFill>
                  <a:latin typeface="Arial"/>
                  <a:cs typeface="Arial"/>
                  <a:sym typeface="Arial"/>
                </a:endParaRPr>
              </a:p>
            </p:txBody>
          </p:sp>
          <p:sp>
            <p:nvSpPr>
              <p:cNvPr id="21" name="Google Shape;8705;p75">
                <a:extLst>
                  <a:ext uri="{FF2B5EF4-FFF2-40B4-BE49-F238E27FC236}">
                    <a16:creationId xmlns:a16="http://schemas.microsoft.com/office/drawing/2014/main" id="{3AB51828-D0E9-1B2D-81F3-2F7F80096BFB}"/>
                  </a:ext>
                </a:extLst>
              </p:cNvPr>
              <p:cNvSpPr/>
              <p:nvPr/>
            </p:nvSpPr>
            <p:spPr>
              <a:xfrm>
                <a:off x="1187048" y="229476"/>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chemeClr val="accent1">
                  <a:lumMod val="75000"/>
                </a:schemeClr>
              </a:solidFill>
              <a:ln w="2857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dirty="0">
                  <a:solidFill>
                    <a:schemeClr val="bg1"/>
                  </a:solidFill>
                  <a:latin typeface="Arial"/>
                  <a:cs typeface="Arial"/>
                  <a:sym typeface="Arial"/>
                </a:endParaRPr>
              </a:p>
            </p:txBody>
          </p:sp>
          <p:sp>
            <p:nvSpPr>
              <p:cNvPr id="22" name="Google Shape;8706;p75">
                <a:extLst>
                  <a:ext uri="{FF2B5EF4-FFF2-40B4-BE49-F238E27FC236}">
                    <a16:creationId xmlns:a16="http://schemas.microsoft.com/office/drawing/2014/main" id="{7FC1F969-9279-589B-21B7-5D8723C7F3E8}"/>
                  </a:ext>
                </a:extLst>
              </p:cNvPr>
              <p:cNvSpPr/>
              <p:nvPr/>
            </p:nvSpPr>
            <p:spPr>
              <a:xfrm>
                <a:off x="1187048" y="2289901"/>
                <a:ext cx="2628362"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rgbClr val="B1CB7C"/>
              </a:solidFill>
              <a:ln w="190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dirty="0">
                  <a:solidFill>
                    <a:schemeClr val="bg1"/>
                  </a:solidFill>
                  <a:latin typeface="Arial"/>
                  <a:cs typeface="Arial"/>
                  <a:sym typeface="Arial"/>
                </a:endParaRPr>
              </a:p>
            </p:txBody>
          </p:sp>
          <p:sp>
            <p:nvSpPr>
              <p:cNvPr id="24" name="Google Shape;8708;p75">
                <a:extLst>
                  <a:ext uri="{FF2B5EF4-FFF2-40B4-BE49-F238E27FC236}">
                    <a16:creationId xmlns:a16="http://schemas.microsoft.com/office/drawing/2014/main" id="{2B9F2572-32C2-603A-4A76-03B82ED22A45}"/>
                  </a:ext>
                </a:extLst>
              </p:cNvPr>
              <p:cNvSpPr/>
              <p:nvPr/>
            </p:nvSpPr>
            <p:spPr>
              <a:xfrm>
                <a:off x="3242307" y="2873127"/>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rgbClr val="7FC1DB"/>
              </a:solidFill>
              <a:ln w="28575" cap="flat" cmpd="sng">
                <a:solidFill>
                  <a:srgbClr val="00B0F0"/>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dirty="0">
                  <a:solidFill>
                    <a:schemeClr val="bg1"/>
                  </a:solidFill>
                  <a:latin typeface="Arial"/>
                  <a:cs typeface="Arial"/>
                  <a:sym typeface="Arial"/>
                </a:endParaRPr>
              </a:p>
            </p:txBody>
          </p:sp>
        </p:grpSp>
        <p:grpSp>
          <p:nvGrpSpPr>
            <p:cNvPr id="10" name="Grupo 9">
              <a:extLst>
                <a:ext uri="{FF2B5EF4-FFF2-40B4-BE49-F238E27FC236}">
                  <a16:creationId xmlns:a16="http://schemas.microsoft.com/office/drawing/2014/main" id="{F73725F2-5C0A-421F-DABC-2ACFBB25B2C1}"/>
                </a:ext>
              </a:extLst>
            </p:cNvPr>
            <p:cNvGrpSpPr/>
            <p:nvPr/>
          </p:nvGrpSpPr>
          <p:grpSpPr>
            <a:xfrm>
              <a:off x="8212538" y="3704193"/>
              <a:ext cx="3784199" cy="2889573"/>
              <a:chOff x="8212538" y="3704193"/>
              <a:chExt cx="3784199" cy="2889573"/>
            </a:xfrm>
          </p:grpSpPr>
          <p:sp>
            <p:nvSpPr>
              <p:cNvPr id="26" name="Rectángulo 25">
                <a:extLst>
                  <a:ext uri="{FF2B5EF4-FFF2-40B4-BE49-F238E27FC236}">
                    <a16:creationId xmlns:a16="http://schemas.microsoft.com/office/drawing/2014/main" id="{F3FFAC74-1BAD-B701-E8E7-4C253005AEDE}"/>
                  </a:ext>
                </a:extLst>
              </p:cNvPr>
              <p:cNvSpPr/>
              <p:nvPr/>
            </p:nvSpPr>
            <p:spPr>
              <a:xfrm>
                <a:off x="10906374" y="6008991"/>
                <a:ext cx="1090363" cy="584775"/>
              </a:xfrm>
              <a:prstGeom prst="rect">
                <a:avLst/>
              </a:prstGeom>
              <a:noFill/>
            </p:spPr>
            <p:txBody>
              <a:bodyPr wrap="none" lIns="91440" tIns="45720" rIns="91440" bIns="45720">
                <a:spAutoFit/>
              </a:bodyPr>
              <a:lstStyle/>
              <a:p>
                <a:pPr algn="ctr"/>
                <a:r>
                  <a:rPr lang="es-ES" sz="3200" b="1" cap="none" spc="0" dirty="0">
                    <a:ln w="0"/>
                    <a:solidFill>
                      <a:schemeClr val="bg1"/>
                    </a:solidFill>
                    <a:effectLst>
                      <a:outerShdw blurRad="38100" dist="25400" dir="5400000" algn="ctr" rotWithShape="0">
                        <a:srgbClr val="6E747A">
                          <a:alpha val="43000"/>
                        </a:srgbClr>
                      </a:outerShdw>
                    </a:effectLst>
                  </a:rPr>
                  <a:t>LGRA</a:t>
                </a:r>
              </a:p>
            </p:txBody>
          </p:sp>
          <p:sp>
            <p:nvSpPr>
              <p:cNvPr id="12" name="Rectángulo 11">
                <a:extLst>
                  <a:ext uri="{FF2B5EF4-FFF2-40B4-BE49-F238E27FC236}">
                    <a16:creationId xmlns:a16="http://schemas.microsoft.com/office/drawing/2014/main" id="{4B261A38-0153-0C9D-D70B-D950F6F95D95}"/>
                  </a:ext>
                </a:extLst>
              </p:cNvPr>
              <p:cNvSpPr/>
              <p:nvPr/>
            </p:nvSpPr>
            <p:spPr>
              <a:xfrm>
                <a:off x="8212538" y="5527939"/>
                <a:ext cx="1994457" cy="584775"/>
              </a:xfrm>
              <a:prstGeom prst="rect">
                <a:avLst/>
              </a:prstGeom>
              <a:noFill/>
            </p:spPr>
            <p:txBody>
              <a:bodyPr wrap="none" lIns="91440" tIns="45720" rIns="91440" bIns="45720">
                <a:spAutoFit/>
              </a:bodyPr>
              <a:lstStyle/>
              <a:p>
                <a:pPr algn="ctr"/>
                <a:r>
                  <a:rPr lang="es-ES" sz="3200" b="1" cap="none" spc="0" dirty="0">
                    <a:ln w="0"/>
                    <a:solidFill>
                      <a:schemeClr val="bg1"/>
                    </a:solidFill>
                    <a:effectLst>
                      <a:outerShdw blurRad="38100" dist="25400" dir="5400000" algn="ctr" rotWithShape="0">
                        <a:srgbClr val="6E747A">
                          <a:alpha val="43000"/>
                        </a:srgbClr>
                      </a:outerShdw>
                    </a:effectLst>
                  </a:rPr>
                  <a:t>LGPDPPSO</a:t>
                </a:r>
              </a:p>
            </p:txBody>
          </p:sp>
          <p:sp>
            <p:nvSpPr>
              <p:cNvPr id="15" name="Rectángulo 14"/>
              <p:cNvSpPr/>
              <p:nvPr/>
            </p:nvSpPr>
            <p:spPr>
              <a:xfrm>
                <a:off x="10967673" y="3704193"/>
                <a:ext cx="1029064" cy="707886"/>
              </a:xfrm>
              <a:prstGeom prst="rect">
                <a:avLst/>
              </a:prstGeom>
              <a:noFill/>
            </p:spPr>
            <p:txBody>
              <a:bodyPr wrap="none" lIns="91440" tIns="45720" rIns="91440" bIns="45720">
                <a:spAutoFit/>
              </a:bodyPr>
              <a:lstStyle/>
              <a:p>
                <a:pPr algn="ctr"/>
                <a:r>
                  <a:rPr lang="es-ES" sz="4000" b="1" cap="none" spc="0" dirty="0">
                    <a:ln w="0"/>
                    <a:solidFill>
                      <a:schemeClr val="bg1"/>
                    </a:solidFill>
                    <a:effectLst>
                      <a:outerShdw blurRad="38100" dist="25400" dir="5400000" algn="ctr" rotWithShape="0">
                        <a:srgbClr val="6E747A">
                          <a:alpha val="43000"/>
                        </a:srgbClr>
                      </a:outerShdw>
                    </a:effectLst>
                  </a:rPr>
                  <a:t>LGA</a:t>
                </a:r>
              </a:p>
            </p:txBody>
          </p:sp>
          <p:sp>
            <p:nvSpPr>
              <p:cNvPr id="13" name="Rectángulo 12"/>
              <p:cNvSpPr/>
              <p:nvPr/>
            </p:nvSpPr>
            <p:spPr>
              <a:xfrm>
                <a:off x="8629831" y="3861314"/>
                <a:ext cx="1506053" cy="646331"/>
              </a:xfrm>
              <a:prstGeom prst="rect">
                <a:avLst/>
              </a:prstGeom>
              <a:noFill/>
            </p:spPr>
            <p:txBody>
              <a:bodyPr wrap="none" lIns="91440" tIns="45720" rIns="91440" bIns="45720">
                <a:spAutoFit/>
              </a:bodyPr>
              <a:lstStyle/>
              <a:p>
                <a:pPr algn="ctr"/>
                <a:r>
                  <a:rPr lang="es-ES" sz="3600" b="1" cap="none" spc="0" dirty="0">
                    <a:ln w="0"/>
                    <a:solidFill>
                      <a:schemeClr val="bg1"/>
                    </a:solidFill>
                    <a:effectLst>
                      <a:outerShdw blurRad="38100" dist="25400" dir="5400000" algn="ctr" rotWithShape="0">
                        <a:srgbClr val="6E747A">
                          <a:alpha val="43000"/>
                        </a:srgbClr>
                      </a:outerShdw>
                    </a:effectLst>
                  </a:rPr>
                  <a:t>LGTAIP</a:t>
                </a:r>
              </a:p>
            </p:txBody>
          </p:sp>
        </p:grpSp>
      </p:grpSp>
      <p:sp>
        <p:nvSpPr>
          <p:cNvPr id="3" name="Marcador de número de diapositiva 3">
            <a:extLst>
              <a:ext uri="{FF2B5EF4-FFF2-40B4-BE49-F238E27FC236}">
                <a16:creationId xmlns:a16="http://schemas.microsoft.com/office/drawing/2014/main" id="{72C7424E-4048-A2F2-1D66-ECFD3D19529A}"/>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Curso</a:t>
            </a:r>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10</a:t>
            </a:fld>
            <a:endParaRPr lang="en-US" sz="1400" i="1" dirty="0">
              <a:solidFill>
                <a:schemeClr val="bg1"/>
              </a:solidFill>
            </a:endParaRPr>
          </a:p>
        </p:txBody>
      </p:sp>
      <p:pic>
        <p:nvPicPr>
          <p:cNvPr id="4" name="Imagen 3">
            <a:extLst>
              <a:ext uri="{FF2B5EF4-FFF2-40B4-BE49-F238E27FC236}">
                <a16:creationId xmlns:a16="http://schemas.microsoft.com/office/drawing/2014/main" id="{0E941C1E-BAB0-4FEA-9939-AFAA8D340A75}"/>
              </a:ext>
            </a:extLst>
          </p:cNvPr>
          <p:cNvPicPr>
            <a:picLocks noChangeAspect="1"/>
          </p:cNvPicPr>
          <p:nvPr/>
        </p:nvPicPr>
        <p:blipFill>
          <a:blip r:embed="rId3"/>
          <a:stretch>
            <a:fillRect/>
          </a:stretch>
        </p:blipFill>
        <p:spPr>
          <a:xfrm>
            <a:off x="510496" y="1700478"/>
            <a:ext cx="658425" cy="652329"/>
          </a:xfrm>
          <a:prstGeom prst="rect">
            <a:avLst/>
          </a:prstGeom>
        </p:spPr>
      </p:pic>
    </p:spTree>
    <p:extLst>
      <p:ext uri="{BB962C8B-B14F-4D97-AF65-F5344CB8AC3E}">
        <p14:creationId xmlns:p14="http://schemas.microsoft.com/office/powerpoint/2010/main" val="3181087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895798" y="347091"/>
            <a:ext cx="10635802" cy="639763"/>
          </a:xfrm>
        </p:spPr>
        <p:txBody>
          <a:bodyPr>
            <a:normAutofit fontScale="90000"/>
          </a:bodyPr>
          <a:lstStyle/>
          <a:p>
            <a:r>
              <a:rPr lang="es-MX" dirty="0"/>
              <a:t>Vinculación entre la LGTAIP y la LGA: Obligaciones y responsabilidades de los Sujetos Obligados </a:t>
            </a:r>
          </a:p>
        </p:txBody>
      </p:sp>
      <p:sp>
        <p:nvSpPr>
          <p:cNvPr id="15" name="Rectángulo 14"/>
          <p:cNvSpPr/>
          <p:nvPr/>
        </p:nvSpPr>
        <p:spPr>
          <a:xfrm>
            <a:off x="895798" y="1603709"/>
            <a:ext cx="8816719" cy="4455066"/>
          </a:xfrm>
          <a:prstGeom prst="rect">
            <a:avLst/>
          </a:prstGeom>
          <a:noFill/>
        </p:spPr>
        <p:txBody>
          <a:bodyPr wrap="square" lIns="91440" tIns="45720" rIns="91440" bIns="45720">
            <a:spAutoFit/>
          </a:bodyPr>
          <a:lstStyle/>
          <a:p>
            <a:pPr marL="571500" indent="-571500">
              <a:buFont typeface="Arial" panose="020B0604020202020204" pitchFamily="34" charset="0"/>
              <a:buChar char="•"/>
            </a:pPr>
            <a:r>
              <a:rPr lang="es-ES" sz="2400" dirty="0">
                <a:ln w="0"/>
                <a:effectLst>
                  <a:outerShdw blurRad="38100" dist="19050" dir="2700000" algn="tl" rotWithShape="0">
                    <a:schemeClr val="dk1">
                      <a:alpha val="40000"/>
                    </a:schemeClr>
                  </a:outerShdw>
                </a:effectLst>
              </a:rPr>
              <a:t>Documentar todos actos que deriven del ejercicio de facultades, competencia o funciones.</a:t>
            </a:r>
          </a:p>
          <a:p>
            <a:pPr marL="571500" indent="-571500">
              <a:buFont typeface="Arial" panose="020B0604020202020204" pitchFamily="34" charset="0"/>
              <a:buChar char="•"/>
            </a:pPr>
            <a:endParaRPr lang="es-ES" sz="1050" dirty="0">
              <a:ln w="0"/>
              <a:effectLst>
                <a:outerShdw blurRad="38100" dist="19050" dir="2700000" algn="tl" rotWithShape="0">
                  <a:schemeClr val="dk1">
                    <a:alpha val="40000"/>
                  </a:schemeClr>
                </a:outerShdw>
              </a:effectLst>
            </a:endParaRPr>
          </a:p>
          <a:p>
            <a:pPr marL="571500" indent="-571500">
              <a:buFont typeface="Arial" panose="020B0604020202020204" pitchFamily="34" charset="0"/>
              <a:buChar char="•"/>
            </a:pPr>
            <a:r>
              <a:rPr lang="es-MX" sz="2400" dirty="0">
                <a:ln w="0"/>
                <a:effectLst>
                  <a:outerShdw blurRad="38100" dist="19050" dir="2700000" algn="tl" rotWithShape="0">
                    <a:schemeClr val="dk1">
                      <a:alpha val="40000"/>
                    </a:schemeClr>
                  </a:outerShdw>
                </a:effectLst>
              </a:rPr>
              <a:t>Constituir y mantener actualizados los sistemas de archivo y gestión documental.</a:t>
            </a:r>
          </a:p>
          <a:p>
            <a:pPr marL="571500" indent="-571500">
              <a:buFont typeface="Arial" panose="020B0604020202020204" pitchFamily="34" charset="0"/>
              <a:buChar char="•"/>
            </a:pPr>
            <a:endParaRPr lang="es-MX" sz="2400" dirty="0">
              <a:ln w="0"/>
              <a:effectLst>
                <a:outerShdw blurRad="38100" dist="19050" dir="2700000" algn="tl" rotWithShape="0">
                  <a:schemeClr val="dk1">
                    <a:alpha val="40000"/>
                  </a:schemeClr>
                </a:outerShdw>
              </a:effectLst>
            </a:endParaRPr>
          </a:p>
          <a:p>
            <a:pPr marL="571500" indent="-571500">
              <a:buFont typeface="Arial" panose="020B0604020202020204" pitchFamily="34" charset="0"/>
              <a:buChar char="•"/>
            </a:pPr>
            <a:r>
              <a:rPr lang="es-MX" sz="2400" dirty="0">
                <a:ln w="0"/>
                <a:effectLst>
                  <a:outerShdw blurRad="38100" dist="19050" dir="2700000" algn="tl" rotWithShape="0">
                    <a:schemeClr val="dk1">
                      <a:alpha val="40000"/>
                    </a:schemeClr>
                  </a:outerShdw>
                </a:effectLst>
              </a:rPr>
              <a:t>Aplicar principios de acceso a la información contenida en los archivos.</a:t>
            </a:r>
          </a:p>
          <a:p>
            <a:pPr marL="571500" indent="-571500">
              <a:buFont typeface="Arial" panose="020B0604020202020204" pitchFamily="34" charset="0"/>
              <a:buChar char="•"/>
            </a:pPr>
            <a:endParaRPr lang="es-MX" sz="1050" dirty="0">
              <a:ln w="0"/>
              <a:effectLst>
                <a:outerShdw blurRad="38100" dist="19050" dir="2700000" algn="tl" rotWithShape="0">
                  <a:schemeClr val="dk1">
                    <a:alpha val="40000"/>
                  </a:schemeClr>
                </a:outerShdw>
              </a:effectLst>
            </a:endParaRPr>
          </a:p>
          <a:p>
            <a:pPr marL="571500" indent="-571500">
              <a:buFont typeface="Arial" panose="020B0604020202020204" pitchFamily="34" charset="0"/>
              <a:buChar char="•"/>
            </a:pPr>
            <a:endParaRPr lang="es-ES" sz="1050" dirty="0">
              <a:ln w="0"/>
              <a:effectLst>
                <a:outerShdw blurRad="38100" dist="19050" dir="2700000" algn="tl" rotWithShape="0">
                  <a:schemeClr val="dk1">
                    <a:alpha val="40000"/>
                  </a:schemeClr>
                </a:outerShdw>
              </a:effectLst>
            </a:endParaRPr>
          </a:p>
          <a:p>
            <a:pPr marL="571500" indent="-571500">
              <a:buFont typeface="Arial" panose="020B0604020202020204" pitchFamily="34" charset="0"/>
              <a:buChar char="•"/>
            </a:pPr>
            <a:r>
              <a:rPr lang="es-ES" sz="2400" dirty="0">
                <a:ln w="0"/>
                <a:effectLst>
                  <a:outerShdw blurRad="38100" dist="19050" dir="2700000" algn="tl" rotWithShape="0">
                    <a:schemeClr val="dk1">
                      <a:alpha val="40000"/>
                    </a:schemeClr>
                  </a:outerShdw>
                </a:effectLst>
              </a:rPr>
              <a:t>Elaborar y difundir los instrumentos de control y consulta archivística y la guía de archivo.</a:t>
            </a:r>
            <a:endParaRPr lang="es-ES" sz="3600" dirty="0">
              <a:ln w="0"/>
              <a:effectLst>
                <a:outerShdw blurRad="38100" dist="19050" dir="2700000" algn="tl" rotWithShape="0">
                  <a:schemeClr val="dk1">
                    <a:alpha val="40000"/>
                  </a:schemeClr>
                </a:outerShdw>
              </a:effectLst>
            </a:endParaRPr>
          </a:p>
          <a:p>
            <a:endParaRPr lang="es-ES" sz="3600" b="0" cap="none" spc="-150" dirty="0">
              <a:ln w="0"/>
              <a:gradFill>
                <a:gsLst>
                  <a:gs pos="21000">
                    <a:srgbClr val="53575C"/>
                  </a:gs>
                  <a:gs pos="88000">
                    <a:srgbClr val="C5C7CA"/>
                  </a:gs>
                </a:gsLst>
                <a:lin ang="5400000"/>
              </a:gradFill>
              <a:effectLst/>
            </a:endParaRPr>
          </a:p>
        </p:txBody>
      </p:sp>
      <p:grpSp>
        <p:nvGrpSpPr>
          <p:cNvPr id="9" name="Google Shape;9028;p75">
            <a:extLst>
              <a:ext uri="{FF2B5EF4-FFF2-40B4-BE49-F238E27FC236}">
                <a16:creationId xmlns:a16="http://schemas.microsoft.com/office/drawing/2014/main" id="{A957CEE5-A389-1A00-2390-A996C0E94E19}"/>
              </a:ext>
            </a:extLst>
          </p:cNvPr>
          <p:cNvGrpSpPr/>
          <p:nvPr/>
        </p:nvGrpSpPr>
        <p:grpSpPr>
          <a:xfrm>
            <a:off x="9232070" y="3831242"/>
            <a:ext cx="2506097" cy="2667255"/>
            <a:chOff x="923705" y="2990152"/>
            <a:chExt cx="572860" cy="571907"/>
          </a:xfrm>
        </p:grpSpPr>
        <p:sp>
          <p:nvSpPr>
            <p:cNvPr id="10" name="Google Shape;9029;p75">
              <a:extLst>
                <a:ext uri="{FF2B5EF4-FFF2-40B4-BE49-F238E27FC236}">
                  <a16:creationId xmlns:a16="http://schemas.microsoft.com/office/drawing/2014/main" id="{38309F3F-B078-DC93-8962-A423397BF363}"/>
                </a:ext>
              </a:extLst>
            </p:cNvPr>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solidFill>
              <a:schemeClr val="accent1"/>
            </a:solidFill>
            <a:ln w="9525" cap="flat" cmpd="sng">
              <a:solidFill>
                <a:srgbClr val="D6DBE0"/>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2400" kern="0" dirty="0">
                <a:solidFill>
                  <a:srgbClr val="FFFFFF"/>
                </a:solidFill>
                <a:latin typeface="Arial"/>
                <a:cs typeface="Arial"/>
                <a:sym typeface="Arial"/>
              </a:endParaRPr>
            </a:p>
          </p:txBody>
        </p:sp>
        <p:sp>
          <p:nvSpPr>
            <p:cNvPr id="11" name="Google Shape;9032;p75">
              <a:extLst>
                <a:ext uri="{FF2B5EF4-FFF2-40B4-BE49-F238E27FC236}">
                  <a16:creationId xmlns:a16="http://schemas.microsoft.com/office/drawing/2014/main" id="{17D1F394-F08F-CF19-9085-B5D10F90B468}"/>
                </a:ext>
              </a:extLst>
            </p:cNvPr>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solidFill>
              <a:srgbClr val="B32F7A"/>
            </a:solidFill>
            <a:ln w="9525" cap="flat" cmpd="sng">
              <a:solidFill>
                <a:srgbClr val="B3C3CE"/>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2400" kern="0" dirty="0">
                <a:solidFill>
                  <a:srgbClr val="FFFFFF"/>
                </a:solidFill>
                <a:latin typeface="Arial"/>
                <a:cs typeface="Arial"/>
                <a:sym typeface="Arial"/>
              </a:endParaRPr>
            </a:p>
          </p:txBody>
        </p:sp>
      </p:grpSp>
      <p:sp>
        <p:nvSpPr>
          <p:cNvPr id="12" name="Marcador de número de diapositiva 3">
            <a:extLst>
              <a:ext uri="{FF2B5EF4-FFF2-40B4-BE49-F238E27FC236}">
                <a16:creationId xmlns:a16="http://schemas.microsoft.com/office/drawing/2014/main" id="{229F0E16-04D8-3767-422C-CC349261F2A4}"/>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Curso</a:t>
            </a:r>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11</a:t>
            </a:fld>
            <a:endParaRPr lang="en-US" sz="1400" i="1" dirty="0">
              <a:solidFill>
                <a:schemeClr val="bg1"/>
              </a:solidFill>
            </a:endParaRPr>
          </a:p>
        </p:txBody>
      </p:sp>
    </p:spTree>
    <p:extLst>
      <p:ext uri="{BB962C8B-B14F-4D97-AF65-F5344CB8AC3E}">
        <p14:creationId xmlns:p14="http://schemas.microsoft.com/office/powerpoint/2010/main" val="4046660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Vinculación LGTAIP-LGA</a:t>
            </a:r>
          </a:p>
        </p:txBody>
      </p:sp>
      <p:sp>
        <p:nvSpPr>
          <p:cNvPr id="4" name="CuadroTexto 3"/>
          <p:cNvSpPr txBox="1"/>
          <p:nvPr/>
        </p:nvSpPr>
        <p:spPr>
          <a:xfrm>
            <a:off x="853230" y="1767615"/>
            <a:ext cx="4680000" cy="3693319"/>
          </a:xfrm>
          <a:prstGeom prst="rect">
            <a:avLst/>
          </a:prstGeom>
          <a:solidFill>
            <a:schemeClr val="accent1">
              <a:lumMod val="20000"/>
              <a:lumOff val="80000"/>
            </a:schemeClr>
          </a:solidFill>
        </p:spPr>
        <p:txBody>
          <a:bodyPr wrap="square" rtlCol="0">
            <a:spAutoFit/>
          </a:bodyPr>
          <a:lstStyle/>
          <a:p>
            <a:pPr marL="285750" lvl="0" indent="-285750" algn="just">
              <a:buFont typeface="Wingdings" panose="05000000000000000000" pitchFamily="2" charset="2"/>
              <a:buChar char="§"/>
              <a:defRPr/>
            </a:pPr>
            <a:r>
              <a:rPr lang="es-MX" dirty="0"/>
              <a:t>Documentar todo acto que derive del ejercicio de sus facultades, competencias o funciones.  </a:t>
            </a:r>
            <a:r>
              <a:rPr lang="es-MX" b="1" dirty="0"/>
              <a:t>(Art. 18)</a:t>
            </a:r>
          </a:p>
          <a:p>
            <a:pPr marL="285750" lvl="0" indent="-285750" algn="just">
              <a:buFont typeface="Wingdings" panose="05000000000000000000" pitchFamily="2" charset="2"/>
              <a:buChar char="§"/>
              <a:defRPr/>
            </a:pPr>
            <a:endParaRPr lang="es-MX" kern="0" dirty="0"/>
          </a:p>
          <a:p>
            <a:pPr marL="285750" lvl="0" indent="-285750" algn="just">
              <a:buFont typeface="Wingdings" panose="05000000000000000000" pitchFamily="2" charset="2"/>
              <a:buChar char="§"/>
              <a:defRPr/>
            </a:pPr>
            <a:r>
              <a:rPr lang="es-MX" kern="0" dirty="0"/>
              <a:t>…los sujetos obligados deberán cumplir con las siguientes obligaciones, según corresponda, de acuerdo a su naturaleza: </a:t>
            </a:r>
            <a:r>
              <a:rPr lang="es-MX" b="1" kern="0" dirty="0"/>
              <a:t>(Art. 24)</a:t>
            </a:r>
          </a:p>
          <a:p>
            <a:pPr lvl="0" algn="ctr">
              <a:defRPr/>
            </a:pPr>
            <a:endParaRPr lang="es-MX" kern="0" dirty="0"/>
          </a:p>
          <a:p>
            <a:pPr lvl="1">
              <a:defRPr/>
            </a:pPr>
            <a:r>
              <a:rPr lang="es-MX" kern="0" dirty="0"/>
              <a:t>IV. Constituir y mantener actualizados sus sistemas de archivo y gestión documental conforme a la normatividad aplicable</a:t>
            </a:r>
            <a:r>
              <a:rPr lang="es-MX" kern="0" dirty="0">
                <a:latin typeface="Gill Sans MT" panose="020B0502020104020203" pitchFamily="34" charset="0"/>
              </a:rPr>
              <a:t>.</a:t>
            </a:r>
          </a:p>
        </p:txBody>
      </p:sp>
      <p:sp>
        <p:nvSpPr>
          <p:cNvPr id="5" name="CuadroTexto 4"/>
          <p:cNvSpPr txBox="1"/>
          <p:nvPr/>
        </p:nvSpPr>
        <p:spPr>
          <a:xfrm>
            <a:off x="6270262" y="1779687"/>
            <a:ext cx="5040000" cy="4401205"/>
          </a:xfrm>
          <a:prstGeom prst="rect">
            <a:avLst/>
          </a:prstGeom>
          <a:solidFill>
            <a:schemeClr val="bg1"/>
          </a:solidFill>
        </p:spPr>
        <p:txBody>
          <a:bodyPr wrap="square" rtlCol="0">
            <a:spAutoFit/>
          </a:bodyPr>
          <a:lstStyle/>
          <a:p>
            <a:pPr marL="285750" indent="-285750" algn="just">
              <a:buFont typeface="Arial" panose="020B0604020202020204" pitchFamily="34" charset="0"/>
              <a:buChar char="•"/>
            </a:pPr>
            <a:r>
              <a:rPr lang="es-MX" dirty="0"/>
              <a:t>Los SO deberán producir, registrar, organizar y conservar los documentos de archivo sobre todo acto que derive del ejercicio de sus facultades, competencias o funciones…. </a:t>
            </a:r>
            <a:r>
              <a:rPr lang="es-MX" b="1" dirty="0"/>
              <a:t>(Art. 7).</a:t>
            </a:r>
          </a:p>
          <a:p>
            <a:pPr marL="285750" indent="-285750" algn="just">
              <a:buFont typeface="Arial" panose="020B0604020202020204" pitchFamily="34" charset="0"/>
              <a:buChar char="•"/>
            </a:pPr>
            <a:r>
              <a:rPr lang="es-MX" dirty="0"/>
              <a:t>Cada SO  es responsable de organizar y conservar sus archivos; de la operación de su sistema institucional; del cumplimiento de la Ley… y de garantizar que no se sustraigan, dañen o eliminen documentos de archivo y la información a su cargo.  </a:t>
            </a:r>
            <a:r>
              <a:rPr lang="es-MX" b="1" dirty="0"/>
              <a:t>(Art. 10)</a:t>
            </a:r>
          </a:p>
          <a:p>
            <a:pPr marL="285750" indent="-285750" algn="just">
              <a:buFont typeface="Arial" panose="020B0604020202020204" pitchFamily="34" charset="0"/>
              <a:buChar char="•"/>
            </a:pPr>
            <a:endParaRPr lang="es-MX" sz="1000" dirty="0"/>
          </a:p>
          <a:p>
            <a:pPr marL="285750" indent="-285750" algn="just">
              <a:buFont typeface="Arial" panose="020B0604020202020204" pitchFamily="34" charset="0"/>
              <a:buChar char="•"/>
            </a:pPr>
            <a:r>
              <a:rPr lang="es-MX" dirty="0"/>
              <a:t>Las áreas productoras de la documentación deben prever los impactos institucionales en caso de no documentar adecuadamente sus procesos de trabajo. </a:t>
            </a:r>
            <a:r>
              <a:rPr lang="es-MX" b="1" dirty="0"/>
              <a:t>(Art. 53 f. III</a:t>
            </a:r>
            <a:r>
              <a:rPr lang="es-MX" b="1" dirty="0">
                <a:latin typeface="Gill Sans MT" panose="020B0502020104020203" pitchFamily="34" charset="0"/>
              </a:rPr>
              <a:t>)</a:t>
            </a:r>
            <a:endParaRPr kumimoji="0" lang="es-MX" sz="1800" b="1" i="0" u="none" strike="noStrike" kern="0" cap="none" spc="0" normalizeH="0" baseline="0" noProof="0" dirty="0">
              <a:ln>
                <a:noFill/>
              </a:ln>
              <a:solidFill>
                <a:prstClr val="black"/>
              </a:solidFill>
              <a:effectLst/>
              <a:uLnTx/>
              <a:uFillTx/>
            </a:endParaRPr>
          </a:p>
        </p:txBody>
      </p:sp>
      <p:sp>
        <p:nvSpPr>
          <p:cNvPr id="6" name="Rectángulo 5"/>
          <p:cNvSpPr/>
          <p:nvPr/>
        </p:nvSpPr>
        <p:spPr>
          <a:xfrm>
            <a:off x="2186932" y="1132043"/>
            <a:ext cx="1743170" cy="584775"/>
          </a:xfrm>
          <a:prstGeom prst="rect">
            <a:avLst/>
          </a:prstGeom>
          <a:noFill/>
        </p:spPr>
        <p:txBody>
          <a:bodyPr wrap="none" lIns="91440" tIns="45720" rIns="91440" bIns="45720">
            <a:spAutoFit/>
          </a:bodyPr>
          <a:lstStyle/>
          <a:p>
            <a:pPr algn="ctr"/>
            <a:r>
              <a:rPr lang="es-ES" sz="3200" b="1" dirty="0">
                <a:ln w="0"/>
                <a:solidFill>
                  <a:schemeClr val="accent1">
                    <a:lumMod val="75000"/>
                  </a:schemeClr>
                </a:solidFill>
                <a:effectLst>
                  <a:outerShdw blurRad="38100" dist="25400" dir="5400000" algn="ctr" rotWithShape="0">
                    <a:srgbClr val="6E747A">
                      <a:alpha val="43000"/>
                    </a:srgbClr>
                  </a:outerShdw>
                </a:effectLst>
                <a:latin typeface="Gill Sans MT"/>
              </a:rPr>
              <a:t>LGTAIP</a:t>
            </a:r>
          </a:p>
        </p:txBody>
      </p:sp>
      <p:sp>
        <p:nvSpPr>
          <p:cNvPr id="7" name="Rectángulo 6"/>
          <p:cNvSpPr/>
          <p:nvPr/>
        </p:nvSpPr>
        <p:spPr>
          <a:xfrm>
            <a:off x="8367119" y="1178513"/>
            <a:ext cx="1091966" cy="584775"/>
          </a:xfrm>
          <a:prstGeom prst="rect">
            <a:avLst/>
          </a:prstGeom>
          <a:noFill/>
        </p:spPr>
        <p:txBody>
          <a:bodyPr wrap="none" lIns="91440" tIns="45720" rIns="91440" bIns="45720">
            <a:spAutoFit/>
          </a:bodyPr>
          <a:lstStyle/>
          <a:p>
            <a:pPr algn="ctr"/>
            <a:r>
              <a:rPr lang="es-ES" sz="3200" b="1" dirty="0">
                <a:ln w="0"/>
                <a:solidFill>
                  <a:srgbClr val="D22A91"/>
                </a:solidFill>
                <a:effectLst>
                  <a:outerShdw blurRad="38100" dist="25400" dir="5400000" algn="ctr" rotWithShape="0">
                    <a:srgbClr val="6E747A">
                      <a:alpha val="43000"/>
                    </a:srgbClr>
                  </a:outerShdw>
                </a:effectLst>
                <a:latin typeface="Gill Sans MT"/>
              </a:rPr>
              <a:t>LGA</a:t>
            </a:r>
          </a:p>
        </p:txBody>
      </p:sp>
      <p:sp>
        <p:nvSpPr>
          <p:cNvPr id="9" name="Rectángulo 8"/>
          <p:cNvSpPr/>
          <p:nvPr/>
        </p:nvSpPr>
        <p:spPr>
          <a:xfrm>
            <a:off x="4335001" y="464415"/>
            <a:ext cx="7335791" cy="646331"/>
          </a:xfrm>
          <a:prstGeom prst="rect">
            <a:avLst/>
          </a:prstGeom>
          <a:noFill/>
        </p:spPr>
        <p:txBody>
          <a:bodyPr wrap="none" lIns="91440" tIns="45720" rIns="91440" bIns="45720">
            <a:spAutoFit/>
          </a:bodyPr>
          <a:lstStyle/>
          <a:p>
            <a:pPr algn="ctr"/>
            <a:r>
              <a:rPr lang="es-ES"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Documentar y gestionar archivos</a:t>
            </a:r>
            <a:endParaRPr lang="es-ES" sz="3600" b="0" cap="none" spc="-150" dirty="0">
              <a:ln w="0"/>
              <a:solidFill>
                <a:schemeClr val="accent1">
                  <a:lumMod val="75000"/>
                </a:schemeClr>
              </a:solidFill>
              <a:effectLst/>
            </a:endParaRPr>
          </a:p>
        </p:txBody>
      </p:sp>
      <p:sp>
        <p:nvSpPr>
          <p:cNvPr id="10" name="Marcador de número de diapositiva 3">
            <a:extLst>
              <a:ext uri="{FF2B5EF4-FFF2-40B4-BE49-F238E27FC236}">
                <a16:creationId xmlns:a16="http://schemas.microsoft.com/office/drawing/2014/main" id="{0625BC2C-E864-D747-A6BE-91DEDCA4F0F1}"/>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Curso Introducción a la LGA, </a:t>
            </a:r>
            <a:fld id="{D57F1E4F-1CFF-5643-939E-217C01CDF565}" type="slidenum">
              <a:rPr lang="en-US" sz="1400" smtClean="0">
                <a:solidFill>
                  <a:schemeClr val="bg1"/>
                </a:solidFill>
              </a:rPr>
              <a:pPr/>
              <a:t>12</a:t>
            </a:fld>
            <a:endParaRPr lang="en-US" sz="1400" dirty="0">
              <a:solidFill>
                <a:schemeClr val="bg1"/>
              </a:solidFill>
            </a:endParaRPr>
          </a:p>
        </p:txBody>
      </p:sp>
    </p:spTree>
    <p:extLst>
      <p:ext uri="{BB962C8B-B14F-4D97-AF65-F5344CB8AC3E}">
        <p14:creationId xmlns:p14="http://schemas.microsoft.com/office/powerpoint/2010/main" val="4241349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aberinto en 3D en blanco">
            <a:extLst>
              <a:ext uri="{FF2B5EF4-FFF2-40B4-BE49-F238E27FC236}">
                <a16:creationId xmlns:a16="http://schemas.microsoft.com/office/drawing/2014/main" id="{E2C94803-3F08-4A9B-7A76-49AD96621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3698709"/>
            <a:ext cx="11694160" cy="3159291"/>
          </a:xfrm>
          <a:prstGeom prst="rect">
            <a:avLst/>
          </a:prstGeom>
        </p:spPr>
      </p:pic>
      <p:sp>
        <p:nvSpPr>
          <p:cNvPr id="2" name="Título 1">
            <a:extLst>
              <a:ext uri="{FF2B5EF4-FFF2-40B4-BE49-F238E27FC236}">
                <a16:creationId xmlns:a16="http://schemas.microsoft.com/office/drawing/2014/main" id="{251F26E0-67D6-EF8A-C938-4415BE0229F9}"/>
              </a:ext>
            </a:extLst>
          </p:cNvPr>
          <p:cNvSpPr>
            <a:spLocks noGrp="1"/>
          </p:cNvSpPr>
          <p:nvPr>
            <p:ph type="title"/>
          </p:nvPr>
        </p:nvSpPr>
        <p:spPr>
          <a:xfrm>
            <a:off x="521207" y="448056"/>
            <a:ext cx="10055353" cy="640080"/>
          </a:xfrm>
        </p:spPr>
        <p:txBody>
          <a:bodyPr>
            <a:noAutofit/>
          </a:bodyPr>
          <a:lstStyle/>
          <a:p>
            <a:r>
              <a:rPr lang="es-MX" b="1" dirty="0"/>
              <a:t>Impactos institucionales por no documentar adecuadamente</a:t>
            </a:r>
          </a:p>
        </p:txBody>
      </p:sp>
      <p:grpSp>
        <p:nvGrpSpPr>
          <p:cNvPr id="17" name="Grupo 16">
            <a:extLst>
              <a:ext uri="{FF2B5EF4-FFF2-40B4-BE49-F238E27FC236}">
                <a16:creationId xmlns:a16="http://schemas.microsoft.com/office/drawing/2014/main" id="{EE637EE1-349A-F63C-8A5A-A4F034F90A08}"/>
              </a:ext>
            </a:extLst>
          </p:cNvPr>
          <p:cNvGrpSpPr/>
          <p:nvPr/>
        </p:nvGrpSpPr>
        <p:grpSpPr>
          <a:xfrm>
            <a:off x="881781" y="1440910"/>
            <a:ext cx="10790516" cy="1718381"/>
            <a:chOff x="1222742" y="1440911"/>
            <a:chExt cx="10790516" cy="1718381"/>
          </a:xfrm>
        </p:grpSpPr>
        <p:sp>
          <p:nvSpPr>
            <p:cNvPr id="9" name="Diagrama de flujo: conector fuera de página 8">
              <a:extLst>
                <a:ext uri="{FF2B5EF4-FFF2-40B4-BE49-F238E27FC236}">
                  <a16:creationId xmlns:a16="http://schemas.microsoft.com/office/drawing/2014/main" id="{86A72887-27A0-88C3-2CC5-528476279700}"/>
                </a:ext>
              </a:extLst>
            </p:cNvPr>
            <p:cNvSpPr/>
            <p:nvPr/>
          </p:nvSpPr>
          <p:spPr>
            <a:xfrm>
              <a:off x="1222742" y="1467292"/>
              <a:ext cx="2088000" cy="1692000"/>
            </a:xfrm>
            <a:prstGeom prst="flowChartOffpageConnector">
              <a:avLst/>
            </a:prstGeom>
            <a:solidFill>
              <a:srgbClr val="FFC000"/>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rPr>
                <a:t>Incumplimiento al mandato constitucional y legal de documentar y gestionar los archivos</a:t>
              </a:r>
            </a:p>
          </p:txBody>
        </p:sp>
        <p:grpSp>
          <p:nvGrpSpPr>
            <p:cNvPr id="16" name="Grupo 15">
              <a:extLst>
                <a:ext uri="{FF2B5EF4-FFF2-40B4-BE49-F238E27FC236}">
                  <a16:creationId xmlns:a16="http://schemas.microsoft.com/office/drawing/2014/main" id="{A5F45C5D-1A91-1257-2122-52391115200D}"/>
                </a:ext>
              </a:extLst>
            </p:cNvPr>
            <p:cNvGrpSpPr/>
            <p:nvPr/>
          </p:nvGrpSpPr>
          <p:grpSpPr>
            <a:xfrm>
              <a:off x="3386917" y="1440911"/>
              <a:ext cx="8626341" cy="1692001"/>
              <a:chOff x="3386917" y="1440911"/>
              <a:chExt cx="8626341" cy="1692001"/>
            </a:xfrm>
          </p:grpSpPr>
          <p:sp>
            <p:nvSpPr>
              <p:cNvPr id="10" name="Diagrama de flujo: conector fuera de página 9">
                <a:extLst>
                  <a:ext uri="{FF2B5EF4-FFF2-40B4-BE49-F238E27FC236}">
                    <a16:creationId xmlns:a16="http://schemas.microsoft.com/office/drawing/2014/main" id="{19471237-B4E3-8A0A-259F-5DB45F1645A1}"/>
                  </a:ext>
                </a:extLst>
              </p:cNvPr>
              <p:cNvSpPr/>
              <p:nvPr/>
            </p:nvSpPr>
            <p:spPr>
              <a:xfrm>
                <a:off x="3386917" y="1440912"/>
                <a:ext cx="2088000" cy="1692000"/>
              </a:xfrm>
              <a:prstGeom prst="flowChartOffpageConnector">
                <a:avLst/>
              </a:prstGeom>
              <a:solidFill>
                <a:srgbClr val="FFC000"/>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Atención deficiente de solicitudes de información</a:t>
                </a:r>
              </a:p>
              <a:p>
                <a:pPr algn="ctr"/>
                <a:endParaRPr lang="es-MX" dirty="0"/>
              </a:p>
            </p:txBody>
          </p:sp>
          <p:sp>
            <p:nvSpPr>
              <p:cNvPr id="12" name="Diagrama de flujo: conector fuera de página 11">
                <a:extLst>
                  <a:ext uri="{FF2B5EF4-FFF2-40B4-BE49-F238E27FC236}">
                    <a16:creationId xmlns:a16="http://schemas.microsoft.com/office/drawing/2014/main" id="{E77308DE-714F-BD72-9811-B9B39747E473}"/>
                  </a:ext>
                </a:extLst>
              </p:cNvPr>
              <p:cNvSpPr/>
              <p:nvPr/>
            </p:nvSpPr>
            <p:spPr>
              <a:xfrm>
                <a:off x="5581005" y="1440911"/>
                <a:ext cx="2088000" cy="1692000"/>
              </a:xfrm>
              <a:prstGeom prst="flowChartOffpageConnector">
                <a:avLst/>
              </a:prstGeom>
              <a:solidFill>
                <a:srgbClr val="FFC000"/>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Incumplimiento a las obligaciones de transparencia</a:t>
                </a:r>
              </a:p>
              <a:p>
                <a:pPr algn="ctr"/>
                <a:endParaRPr lang="es-MX" dirty="0"/>
              </a:p>
            </p:txBody>
          </p:sp>
          <p:sp>
            <p:nvSpPr>
              <p:cNvPr id="13" name="Diagrama de flujo: conector fuera de página 12">
                <a:extLst>
                  <a:ext uri="{FF2B5EF4-FFF2-40B4-BE49-F238E27FC236}">
                    <a16:creationId xmlns:a16="http://schemas.microsoft.com/office/drawing/2014/main" id="{E17BA0AE-6DA1-462D-77D6-3B854B53CA52}"/>
                  </a:ext>
                </a:extLst>
              </p:cNvPr>
              <p:cNvSpPr/>
              <p:nvPr/>
            </p:nvSpPr>
            <p:spPr>
              <a:xfrm>
                <a:off x="7751409" y="1440911"/>
                <a:ext cx="2088000" cy="1692000"/>
              </a:xfrm>
              <a:prstGeom prst="flowChartOffpageConnector">
                <a:avLst/>
              </a:prstGeom>
              <a:solidFill>
                <a:srgbClr val="FFC000"/>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2"/>
                    </a:solidFill>
                  </a:rPr>
                  <a:t>Cancelación de derechos</a:t>
                </a:r>
              </a:p>
              <a:p>
                <a:pPr algn="ctr"/>
                <a:endParaRPr lang="es-MX" dirty="0"/>
              </a:p>
            </p:txBody>
          </p:sp>
          <p:sp>
            <p:nvSpPr>
              <p:cNvPr id="15" name="Diagrama de flujo: conector fuera de página 14">
                <a:extLst>
                  <a:ext uri="{FF2B5EF4-FFF2-40B4-BE49-F238E27FC236}">
                    <a16:creationId xmlns:a16="http://schemas.microsoft.com/office/drawing/2014/main" id="{188161AE-A1A4-3066-7AEF-31FA22EDF724}"/>
                  </a:ext>
                </a:extLst>
              </p:cNvPr>
              <p:cNvSpPr/>
              <p:nvPr/>
            </p:nvSpPr>
            <p:spPr>
              <a:xfrm>
                <a:off x="9925258" y="1440911"/>
                <a:ext cx="2088000" cy="1692000"/>
              </a:xfrm>
              <a:prstGeom prst="flowChartOffpageConnector">
                <a:avLst/>
              </a:prstGeom>
              <a:solidFill>
                <a:srgbClr val="FFC000"/>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600" dirty="0">
                  <a:solidFill>
                    <a:schemeClr val="tx1"/>
                  </a:solidFill>
                </a:endParaRPr>
              </a:p>
              <a:p>
                <a:pPr algn="ctr"/>
                <a:endParaRPr lang="es-MX" sz="1600" dirty="0">
                  <a:solidFill>
                    <a:schemeClr val="tx1"/>
                  </a:solidFill>
                </a:endParaRPr>
              </a:p>
              <a:p>
                <a:pPr algn="ctr"/>
                <a:r>
                  <a:rPr lang="es-MX" sz="1600" dirty="0">
                    <a:solidFill>
                      <a:schemeClr val="tx1"/>
                    </a:solidFill>
                  </a:rPr>
                  <a:t>Desorden y acumulación documental, rezago en procesos y </a:t>
                </a:r>
                <a:r>
                  <a:rPr lang="es-MX" sz="1600" b="1" dirty="0">
                    <a:solidFill>
                      <a:schemeClr val="tx1"/>
                    </a:solidFill>
                  </a:rPr>
                  <a:t>pérdida de información</a:t>
                </a:r>
              </a:p>
              <a:p>
                <a:pPr algn="ctr"/>
                <a:endParaRPr lang="es-MX" dirty="0"/>
              </a:p>
            </p:txBody>
          </p:sp>
        </p:grpSp>
      </p:grpSp>
    </p:spTree>
    <p:extLst>
      <p:ext uri="{BB962C8B-B14F-4D97-AF65-F5344CB8AC3E}">
        <p14:creationId xmlns:p14="http://schemas.microsoft.com/office/powerpoint/2010/main" val="1261110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Vinculación LGTAIP-LGA</a:t>
            </a:r>
          </a:p>
        </p:txBody>
      </p:sp>
      <p:sp>
        <p:nvSpPr>
          <p:cNvPr id="4" name="CuadroTexto 3"/>
          <p:cNvSpPr txBox="1"/>
          <p:nvPr/>
        </p:nvSpPr>
        <p:spPr>
          <a:xfrm>
            <a:off x="672186" y="2439626"/>
            <a:ext cx="4913727" cy="3139321"/>
          </a:xfrm>
          <a:prstGeom prst="rect">
            <a:avLst/>
          </a:prstGeom>
          <a:solidFill>
            <a:schemeClr val="accent1">
              <a:lumMod val="20000"/>
              <a:lumOff val="80000"/>
            </a:schemeClr>
          </a:solidFill>
        </p:spPr>
        <p:txBody>
          <a:bodyPr wrap="square" rtlCol="0">
            <a:spAutoFit/>
          </a:bodyPr>
          <a:lstStyle/>
          <a:p>
            <a:pPr marL="342900" indent="-342900" algn="just">
              <a:buFont typeface="Wingdings" panose="05000000000000000000" pitchFamily="2" charset="2"/>
              <a:buChar char="§"/>
            </a:pPr>
            <a:r>
              <a:rPr lang="es-MX" dirty="0"/>
              <a:t>Presunción de existencia de la información si se refiere a las facultades, competencias y funciones de los S.O. (Art. 19).</a:t>
            </a:r>
          </a:p>
          <a:p>
            <a:pPr marL="342900" indent="-342900" algn="just">
              <a:buFont typeface="Wingdings" panose="05000000000000000000" pitchFamily="2" charset="2"/>
              <a:buChar char="§"/>
            </a:pPr>
            <a:endParaRPr lang="es-MX" dirty="0"/>
          </a:p>
          <a:p>
            <a:pPr marL="342900" indent="-342900" algn="just">
              <a:buFont typeface="Wingdings" panose="05000000000000000000" pitchFamily="2" charset="2"/>
              <a:buChar char="§"/>
            </a:pPr>
            <a:r>
              <a:rPr lang="es-MX" dirty="0"/>
              <a:t>Ante la negativa o inexistencia, el S.O. deberá demostrar que la información solicitada está prevista en alguna de las excepciones contenidas en la Ley o demostrar que la información no se refiere a alguna de sus facultades, competencias o funciones. (Art. 20)</a:t>
            </a:r>
            <a:r>
              <a:rPr lang="es-MX" kern="0" dirty="0">
                <a:solidFill>
                  <a:prstClr val="white"/>
                </a:solidFill>
              </a:rPr>
              <a:t>.</a:t>
            </a:r>
            <a:endParaRPr kumimoji="0" lang="es-MX" i="0" u="none" strike="noStrike" kern="0" cap="none" spc="0" normalizeH="0" baseline="0" noProof="0" dirty="0">
              <a:ln>
                <a:noFill/>
              </a:ln>
              <a:solidFill>
                <a:prstClr val="white"/>
              </a:solidFill>
              <a:effectLst/>
              <a:uLnTx/>
              <a:uFillTx/>
            </a:endParaRPr>
          </a:p>
        </p:txBody>
      </p:sp>
      <p:sp>
        <p:nvSpPr>
          <p:cNvPr id="5" name="CuadroTexto 4"/>
          <p:cNvSpPr txBox="1"/>
          <p:nvPr/>
        </p:nvSpPr>
        <p:spPr>
          <a:xfrm>
            <a:off x="6536359" y="2439626"/>
            <a:ext cx="5049367" cy="3970318"/>
          </a:xfrm>
          <a:prstGeom prst="rect">
            <a:avLst/>
          </a:prstGeom>
          <a:solidFill>
            <a:schemeClr val="bg1"/>
          </a:solidFill>
        </p:spPr>
        <p:txBody>
          <a:bodyPr wrap="square" rtlCol="0">
            <a:spAutoFit/>
          </a:bodyPr>
          <a:lstStyle/>
          <a:p>
            <a:pPr marL="342900" indent="-342900" algn="just">
              <a:buFont typeface="Arial" panose="020B0604020202020204" pitchFamily="34" charset="0"/>
              <a:buChar char="•"/>
            </a:pPr>
            <a:r>
              <a:rPr lang="es-MX" b="1" dirty="0"/>
              <a:t>Toda la información contenida en los documentos de archivo </a:t>
            </a:r>
            <a:r>
              <a:rPr lang="es-MX" dirty="0"/>
              <a:t>producidos, obtenidos, adquiridos, transformados o en posesión de los SO, </a:t>
            </a:r>
            <a:r>
              <a:rPr lang="es-MX" b="1" dirty="0"/>
              <a:t>será pública y accesible a cualquier persona </a:t>
            </a:r>
            <a:r>
              <a:rPr lang="es-MX" dirty="0"/>
              <a:t>en los términos y condiciones de la legislación en materia de transparencia y acceso a la información pública y de PDP. </a:t>
            </a:r>
            <a:r>
              <a:rPr lang="es-MX" dirty="0">
                <a:solidFill>
                  <a:schemeClr val="accent1"/>
                </a:solidFill>
              </a:rPr>
              <a:t>(Art. 6)</a:t>
            </a:r>
          </a:p>
          <a:p>
            <a:pPr marL="342900" indent="-342900" algn="just">
              <a:buFont typeface="Arial" panose="020B0604020202020204" pitchFamily="34" charset="0"/>
              <a:buChar char="•"/>
            </a:pPr>
            <a:r>
              <a:rPr lang="es-MX" b="1" dirty="0"/>
              <a:t>La responsabilidad </a:t>
            </a:r>
            <a:r>
              <a:rPr lang="es-MX" dirty="0"/>
              <a:t>de preservar íntegramente los documentos de archivo…. y de la organización, conservación y el buen funcionamiento del sistema institucional, </a:t>
            </a:r>
            <a:r>
              <a:rPr lang="es-MX" b="1" dirty="0"/>
              <a:t>recaerá en la máxima autoridad de cada SO</a:t>
            </a:r>
            <a:r>
              <a:rPr lang="es-MX" dirty="0"/>
              <a:t>. </a:t>
            </a:r>
            <a:r>
              <a:rPr lang="es-MX" dirty="0">
                <a:solidFill>
                  <a:schemeClr val="accent1"/>
                </a:solidFill>
              </a:rPr>
              <a:t>(Art. 16)</a:t>
            </a:r>
          </a:p>
        </p:txBody>
      </p:sp>
      <p:sp>
        <p:nvSpPr>
          <p:cNvPr id="6" name="Rectángulo 5"/>
          <p:cNvSpPr/>
          <p:nvPr/>
        </p:nvSpPr>
        <p:spPr>
          <a:xfrm>
            <a:off x="2216596" y="1771892"/>
            <a:ext cx="1743170" cy="584775"/>
          </a:xfrm>
          <a:prstGeom prst="rect">
            <a:avLst/>
          </a:prstGeom>
          <a:noFill/>
        </p:spPr>
        <p:txBody>
          <a:bodyPr wrap="none" lIns="91440" tIns="45720" rIns="91440" bIns="45720">
            <a:spAutoFit/>
          </a:bodyPr>
          <a:lstStyle/>
          <a:p>
            <a:pPr algn="ctr"/>
            <a:r>
              <a:rPr lang="es-ES" sz="3200" b="1" dirty="0">
                <a:ln w="0"/>
                <a:solidFill>
                  <a:schemeClr val="accent1">
                    <a:lumMod val="75000"/>
                  </a:schemeClr>
                </a:solidFill>
                <a:effectLst>
                  <a:outerShdw blurRad="38100" dist="25400" dir="5400000" algn="ctr" rotWithShape="0">
                    <a:srgbClr val="6E747A">
                      <a:alpha val="43000"/>
                    </a:srgbClr>
                  </a:outerShdw>
                </a:effectLst>
                <a:latin typeface="Gill Sans MT"/>
              </a:rPr>
              <a:t>LGTAIP</a:t>
            </a:r>
          </a:p>
        </p:txBody>
      </p:sp>
      <p:sp>
        <p:nvSpPr>
          <p:cNvPr id="7" name="Rectángulo 6"/>
          <p:cNvSpPr/>
          <p:nvPr/>
        </p:nvSpPr>
        <p:spPr>
          <a:xfrm>
            <a:off x="8664454" y="1849018"/>
            <a:ext cx="1091966" cy="584775"/>
          </a:xfrm>
          <a:prstGeom prst="rect">
            <a:avLst/>
          </a:prstGeom>
          <a:noFill/>
        </p:spPr>
        <p:txBody>
          <a:bodyPr wrap="none" lIns="91440" tIns="45720" rIns="91440" bIns="45720">
            <a:spAutoFit/>
          </a:bodyPr>
          <a:lstStyle/>
          <a:p>
            <a:pPr algn="ctr"/>
            <a:r>
              <a:rPr lang="es-ES" sz="3200" b="1" dirty="0">
                <a:ln w="0"/>
                <a:solidFill>
                  <a:srgbClr val="D22A91"/>
                </a:solidFill>
                <a:effectLst>
                  <a:outerShdw blurRad="38100" dist="25400" dir="5400000" algn="ctr" rotWithShape="0">
                    <a:srgbClr val="6E747A">
                      <a:alpha val="43000"/>
                    </a:srgbClr>
                  </a:outerShdw>
                </a:effectLst>
                <a:latin typeface="Gill Sans MT"/>
              </a:rPr>
              <a:t>LGA</a:t>
            </a:r>
          </a:p>
        </p:txBody>
      </p:sp>
      <p:sp>
        <p:nvSpPr>
          <p:cNvPr id="15" name="Rectángulo 14"/>
          <p:cNvSpPr/>
          <p:nvPr/>
        </p:nvSpPr>
        <p:spPr>
          <a:xfrm>
            <a:off x="1708508" y="1088136"/>
            <a:ext cx="9305335" cy="584775"/>
          </a:xfrm>
          <a:prstGeom prst="rect">
            <a:avLst/>
          </a:prstGeom>
          <a:noFill/>
        </p:spPr>
        <p:txBody>
          <a:bodyPr wrap="square" lIns="91440" tIns="45720" rIns="91440" bIns="45720">
            <a:spAutoFit/>
          </a:bodyPr>
          <a:lstStyle/>
          <a:p>
            <a:pPr algn="ctr"/>
            <a:r>
              <a:rPr lang="es-ES" sz="3200" b="1" spc="-15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Acceso a la información</a:t>
            </a:r>
            <a:endParaRPr lang="es-ES" sz="3200" b="0" cap="none" spc="-150" dirty="0">
              <a:ln w="0"/>
              <a:gradFill>
                <a:gsLst>
                  <a:gs pos="21000">
                    <a:srgbClr val="53575C"/>
                  </a:gs>
                  <a:gs pos="88000">
                    <a:srgbClr val="C5C7CA"/>
                  </a:gs>
                </a:gsLst>
                <a:lin ang="5400000"/>
              </a:gradFill>
              <a:effectLst/>
            </a:endParaRPr>
          </a:p>
        </p:txBody>
      </p:sp>
      <p:sp>
        <p:nvSpPr>
          <p:cNvPr id="10" name="Marcador de número de diapositiva 3">
            <a:extLst>
              <a:ext uri="{FF2B5EF4-FFF2-40B4-BE49-F238E27FC236}">
                <a16:creationId xmlns:a16="http://schemas.microsoft.com/office/drawing/2014/main" id="{7B7D6202-06E0-DBDF-0ABB-EE04F626DBAD}"/>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Curso Introducción a la LGA, </a:t>
            </a:r>
            <a:fld id="{D57F1E4F-1CFF-5643-939E-217C01CDF565}" type="slidenum">
              <a:rPr lang="en-US" sz="1400" smtClean="0">
                <a:solidFill>
                  <a:schemeClr val="bg1"/>
                </a:solidFill>
              </a:rPr>
              <a:pPr/>
              <a:t>14</a:t>
            </a:fld>
            <a:endParaRPr lang="en-US" sz="1400" dirty="0">
              <a:solidFill>
                <a:schemeClr val="bg1"/>
              </a:solidFill>
            </a:endParaRPr>
          </a:p>
        </p:txBody>
      </p:sp>
    </p:spTree>
    <p:extLst>
      <p:ext uri="{BB962C8B-B14F-4D97-AF65-F5344CB8AC3E}">
        <p14:creationId xmlns:p14="http://schemas.microsoft.com/office/powerpoint/2010/main" val="3493094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1207" y="448056"/>
            <a:ext cx="8968233" cy="640080"/>
          </a:xfrm>
        </p:spPr>
        <p:txBody>
          <a:bodyPr>
            <a:noAutofit/>
          </a:bodyPr>
          <a:lstStyle/>
          <a:p>
            <a:r>
              <a:rPr lang="es-MX" dirty="0"/>
              <a:t>Vinculación LGTAIP-LGA</a:t>
            </a:r>
          </a:p>
        </p:txBody>
      </p:sp>
      <p:sp>
        <p:nvSpPr>
          <p:cNvPr id="4" name="CuadroTexto 3"/>
          <p:cNvSpPr txBox="1"/>
          <p:nvPr/>
        </p:nvSpPr>
        <p:spPr>
          <a:xfrm>
            <a:off x="880251" y="2027012"/>
            <a:ext cx="5029200" cy="1323439"/>
          </a:xfrm>
          <a:prstGeom prst="rect">
            <a:avLst/>
          </a:prstGeom>
          <a:solidFill>
            <a:schemeClr val="accent1">
              <a:lumMod val="20000"/>
              <a:lumOff val="80000"/>
            </a:schemeClr>
          </a:solidFill>
        </p:spPr>
        <p:txBody>
          <a:bodyPr wrap="square" rtlCol="0">
            <a:spAutoFit/>
          </a:bodyPr>
          <a:lstStyle/>
          <a:p>
            <a:pPr algn="just"/>
            <a:r>
              <a:rPr lang="es-MX" sz="2000" dirty="0">
                <a:solidFill>
                  <a:prstClr val="black"/>
                </a:solidFill>
              </a:rPr>
              <a:t>Poner a disposición del público y mantener actualizado el catálogo de disposición y guía de archivo documental. </a:t>
            </a:r>
          </a:p>
          <a:p>
            <a:pPr algn="just"/>
            <a:r>
              <a:rPr lang="es-MX" dirty="0">
                <a:solidFill>
                  <a:schemeClr val="accent1"/>
                </a:solidFill>
              </a:rPr>
              <a:t>(Art. 70 fracción XLV)</a:t>
            </a:r>
          </a:p>
        </p:txBody>
      </p:sp>
      <p:sp>
        <p:nvSpPr>
          <p:cNvPr id="5" name="CuadroTexto 4"/>
          <p:cNvSpPr txBox="1"/>
          <p:nvPr/>
        </p:nvSpPr>
        <p:spPr>
          <a:xfrm>
            <a:off x="6599159" y="1768191"/>
            <a:ext cx="5049367" cy="4093428"/>
          </a:xfrm>
          <a:prstGeom prst="rect">
            <a:avLst/>
          </a:prstGeom>
          <a:solidFill>
            <a:schemeClr val="bg1"/>
          </a:solidFill>
        </p:spPr>
        <p:txBody>
          <a:bodyPr wrap="square" rtlCol="0">
            <a:spAutoFit/>
          </a:bodyPr>
          <a:lstStyle/>
          <a:p>
            <a:pPr algn="just"/>
            <a:r>
              <a:rPr lang="es-MX" sz="2000" dirty="0">
                <a:solidFill>
                  <a:prstClr val="black"/>
                </a:solidFill>
              </a:rPr>
              <a:t>Los S.O. deberán contar con los instrumentos de control y de consulta archivísticos…</a:t>
            </a:r>
          </a:p>
          <a:p>
            <a:pPr marL="800100" lvl="1" indent="-342900" algn="just">
              <a:buFont typeface="Arial" panose="020B0604020202020204" pitchFamily="34" charset="0"/>
              <a:buChar char="•"/>
            </a:pPr>
            <a:r>
              <a:rPr lang="es-MX" sz="2000" dirty="0">
                <a:solidFill>
                  <a:prstClr val="black"/>
                </a:solidFill>
              </a:rPr>
              <a:t>Cuadro general de clasificación archivística,</a:t>
            </a:r>
          </a:p>
          <a:p>
            <a:pPr marL="800100" lvl="1" indent="-342900">
              <a:buFont typeface="Arial" panose="020B0604020202020204" pitchFamily="34" charset="0"/>
              <a:buChar char="•"/>
            </a:pPr>
            <a:r>
              <a:rPr lang="es-MX" sz="2000" dirty="0">
                <a:solidFill>
                  <a:prstClr val="black"/>
                </a:solidFill>
              </a:rPr>
              <a:t> Catálogo de disposición documental, e Inventarios documentales. </a:t>
            </a:r>
            <a:r>
              <a:rPr lang="es-MX" dirty="0">
                <a:solidFill>
                  <a:schemeClr val="accent1"/>
                </a:solidFill>
              </a:rPr>
              <a:t>(Art. 13)</a:t>
            </a:r>
          </a:p>
          <a:p>
            <a:pPr lvl="1"/>
            <a:r>
              <a:rPr lang="es-MX" sz="2000" dirty="0">
                <a:solidFill>
                  <a:prstClr val="black"/>
                </a:solidFill>
              </a:rPr>
              <a:t>y</a:t>
            </a:r>
          </a:p>
          <a:p>
            <a:pPr algn="just"/>
            <a:r>
              <a:rPr lang="es-MX" sz="2000" b="1" dirty="0">
                <a:solidFill>
                  <a:prstClr val="black"/>
                </a:solidFill>
              </a:rPr>
              <a:t>…</a:t>
            </a:r>
            <a:r>
              <a:rPr lang="es-MX" sz="2000" dirty="0">
                <a:solidFill>
                  <a:prstClr val="black"/>
                </a:solidFill>
              </a:rPr>
              <a:t>deberán contar y poner a disposición del público la Guía de archivo documental y el Índice de expedientes clasificados como reservados que refiere la LFTAIP</a:t>
            </a:r>
            <a:r>
              <a:rPr lang="es-MX" dirty="0">
                <a:solidFill>
                  <a:prstClr val="black"/>
                </a:solidFill>
              </a:rPr>
              <a:t>. </a:t>
            </a:r>
            <a:r>
              <a:rPr lang="es-MX" dirty="0">
                <a:solidFill>
                  <a:schemeClr val="accent1"/>
                </a:solidFill>
              </a:rPr>
              <a:t>(Art. 14)</a:t>
            </a:r>
            <a:endParaRPr lang="es-MX" sz="2000" dirty="0">
              <a:solidFill>
                <a:schemeClr val="accent1"/>
              </a:solidFill>
            </a:endParaRPr>
          </a:p>
        </p:txBody>
      </p:sp>
      <p:sp>
        <p:nvSpPr>
          <p:cNvPr id="6" name="Rectángulo 5"/>
          <p:cNvSpPr/>
          <p:nvPr/>
        </p:nvSpPr>
        <p:spPr>
          <a:xfrm>
            <a:off x="2287398" y="1373074"/>
            <a:ext cx="1548950" cy="523220"/>
          </a:xfrm>
          <a:prstGeom prst="rect">
            <a:avLst/>
          </a:prstGeom>
          <a:noFill/>
        </p:spPr>
        <p:txBody>
          <a:bodyPr wrap="none" lIns="91440" tIns="45720" rIns="91440" bIns="45720">
            <a:spAutoFit/>
          </a:bodyPr>
          <a:lstStyle/>
          <a:p>
            <a:pPr algn="ctr"/>
            <a:r>
              <a:rPr lang="es-ES" sz="2800" b="1" dirty="0">
                <a:ln w="0"/>
                <a:solidFill>
                  <a:schemeClr val="accent1">
                    <a:lumMod val="75000"/>
                  </a:schemeClr>
                </a:solidFill>
                <a:effectLst>
                  <a:outerShdw blurRad="38100" dist="25400" dir="5400000" algn="ctr" rotWithShape="0">
                    <a:srgbClr val="6E747A">
                      <a:alpha val="43000"/>
                    </a:srgbClr>
                  </a:outerShdw>
                </a:effectLst>
                <a:latin typeface="Gill Sans MT"/>
              </a:rPr>
              <a:t>LGTAIP</a:t>
            </a:r>
          </a:p>
        </p:txBody>
      </p:sp>
      <p:sp>
        <p:nvSpPr>
          <p:cNvPr id="7" name="Rectángulo 6"/>
          <p:cNvSpPr/>
          <p:nvPr/>
        </p:nvSpPr>
        <p:spPr>
          <a:xfrm>
            <a:off x="8849375" y="1348874"/>
            <a:ext cx="978153" cy="523220"/>
          </a:xfrm>
          <a:prstGeom prst="rect">
            <a:avLst/>
          </a:prstGeom>
          <a:noFill/>
        </p:spPr>
        <p:txBody>
          <a:bodyPr wrap="none" lIns="91440" tIns="45720" rIns="91440" bIns="45720">
            <a:spAutoFit/>
          </a:bodyPr>
          <a:lstStyle/>
          <a:p>
            <a:pPr algn="ctr"/>
            <a:r>
              <a:rPr lang="es-ES" sz="2800" b="1" dirty="0">
                <a:ln w="0"/>
                <a:solidFill>
                  <a:srgbClr val="B32F7A"/>
                </a:solidFill>
                <a:effectLst>
                  <a:outerShdw blurRad="38100" dist="25400" dir="5400000" algn="ctr" rotWithShape="0">
                    <a:srgbClr val="6E747A">
                      <a:alpha val="43000"/>
                    </a:srgbClr>
                  </a:outerShdw>
                </a:effectLst>
                <a:latin typeface="Gill Sans MT"/>
              </a:rPr>
              <a:t>LGA</a:t>
            </a:r>
          </a:p>
        </p:txBody>
      </p:sp>
      <p:grpSp>
        <p:nvGrpSpPr>
          <p:cNvPr id="9" name="Google Shape;9028;p75">
            <a:extLst>
              <a:ext uri="{FF2B5EF4-FFF2-40B4-BE49-F238E27FC236}">
                <a16:creationId xmlns:a16="http://schemas.microsoft.com/office/drawing/2014/main" id="{9F1EC838-8A17-9FC9-914A-5A428F69343B}"/>
              </a:ext>
            </a:extLst>
          </p:cNvPr>
          <p:cNvGrpSpPr/>
          <p:nvPr/>
        </p:nvGrpSpPr>
        <p:grpSpPr>
          <a:xfrm>
            <a:off x="2028171" y="3719259"/>
            <a:ext cx="2506097" cy="2667255"/>
            <a:chOff x="923705" y="2990152"/>
            <a:chExt cx="572860" cy="571907"/>
          </a:xfrm>
        </p:grpSpPr>
        <p:sp>
          <p:nvSpPr>
            <p:cNvPr id="10" name="Google Shape;9029;p75">
              <a:extLst>
                <a:ext uri="{FF2B5EF4-FFF2-40B4-BE49-F238E27FC236}">
                  <a16:creationId xmlns:a16="http://schemas.microsoft.com/office/drawing/2014/main" id="{52E4E9CA-00F6-52B6-93B5-E7A04E11DC5C}"/>
                </a:ext>
              </a:extLst>
            </p:cNvPr>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solidFill>
              <a:schemeClr val="accent1"/>
            </a:solidFill>
            <a:ln w="9525" cap="flat" cmpd="sng">
              <a:solidFill>
                <a:srgbClr val="D6DBE0"/>
              </a:solidFill>
              <a:prstDash val="solid"/>
              <a:round/>
              <a:headEnd type="none" w="sm" len="sm"/>
              <a:tailEnd type="none" w="sm" len="sm"/>
            </a:ln>
          </p:spPr>
          <p:txBody>
            <a:bodyPr spcFirstLastPara="1" wrap="square" lIns="121900" tIns="121900" rIns="121900" bIns="121900" anchor="ctr" anchorCtr="0">
              <a:noAutofit/>
            </a:bodyPr>
            <a:lstStyle/>
            <a:p>
              <a:pPr defTabSz="1219170"/>
              <a:endParaRPr sz="2400" kern="0" dirty="0">
                <a:solidFill>
                  <a:srgbClr val="FFFFFF"/>
                </a:solidFill>
                <a:latin typeface="Arial"/>
                <a:cs typeface="Arial"/>
                <a:sym typeface="Arial"/>
              </a:endParaRPr>
            </a:p>
          </p:txBody>
        </p:sp>
        <p:sp>
          <p:nvSpPr>
            <p:cNvPr id="14" name="Google Shape;9032;p75">
              <a:extLst>
                <a:ext uri="{FF2B5EF4-FFF2-40B4-BE49-F238E27FC236}">
                  <a16:creationId xmlns:a16="http://schemas.microsoft.com/office/drawing/2014/main" id="{0042FF98-E143-35EC-E4D5-3ACDE288F90E}"/>
                </a:ext>
              </a:extLst>
            </p:cNvPr>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solidFill>
              <a:srgbClr val="B32F7A"/>
            </a:solidFill>
            <a:ln w="9525" cap="flat" cmpd="sng">
              <a:solidFill>
                <a:srgbClr val="B3C3CE"/>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2400" kern="0" dirty="0">
                <a:solidFill>
                  <a:srgbClr val="FFFFFF"/>
                </a:solidFill>
                <a:latin typeface="Arial"/>
                <a:cs typeface="Arial"/>
                <a:sym typeface="Arial"/>
              </a:endParaRPr>
            </a:p>
          </p:txBody>
        </p:sp>
      </p:grpSp>
      <p:sp>
        <p:nvSpPr>
          <p:cNvPr id="15" name="Rectángulo 14">
            <a:extLst>
              <a:ext uri="{FF2B5EF4-FFF2-40B4-BE49-F238E27FC236}">
                <a16:creationId xmlns:a16="http://schemas.microsoft.com/office/drawing/2014/main" id="{B4EEF1EA-1F4C-B635-D585-DAA2758C56F1}"/>
              </a:ext>
            </a:extLst>
          </p:cNvPr>
          <p:cNvSpPr/>
          <p:nvPr/>
        </p:nvSpPr>
        <p:spPr>
          <a:xfrm>
            <a:off x="1809092" y="402244"/>
            <a:ext cx="9305335" cy="584775"/>
          </a:xfrm>
          <a:prstGeom prst="rect">
            <a:avLst/>
          </a:prstGeom>
          <a:noFill/>
        </p:spPr>
        <p:txBody>
          <a:bodyPr wrap="square" lIns="91440" tIns="45720" rIns="91440" bIns="45720">
            <a:spAutoFit/>
          </a:bodyPr>
          <a:lstStyle/>
          <a:p>
            <a:pPr algn="ctr"/>
            <a:r>
              <a:rPr lang="es-ES" sz="3200" b="1" spc="-15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Instrumentos</a:t>
            </a:r>
            <a:endParaRPr lang="es-ES" sz="3200" b="0" cap="none" spc="-150" dirty="0">
              <a:ln w="0"/>
              <a:gradFill>
                <a:gsLst>
                  <a:gs pos="21000">
                    <a:srgbClr val="53575C"/>
                  </a:gs>
                  <a:gs pos="88000">
                    <a:srgbClr val="C5C7CA"/>
                  </a:gs>
                </a:gsLst>
                <a:lin ang="5400000"/>
              </a:gradFill>
              <a:effectLst/>
            </a:endParaRPr>
          </a:p>
        </p:txBody>
      </p:sp>
      <p:sp>
        <p:nvSpPr>
          <p:cNvPr id="16" name="Marcador de número de diapositiva 3">
            <a:extLst>
              <a:ext uri="{FF2B5EF4-FFF2-40B4-BE49-F238E27FC236}">
                <a16:creationId xmlns:a16="http://schemas.microsoft.com/office/drawing/2014/main" id="{2A11321C-C3CD-4D58-590F-91B8A84AE3C5}"/>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Curso Introducción a la LGA, </a:t>
            </a:r>
            <a:fld id="{D57F1E4F-1CFF-5643-939E-217C01CDF565}" type="slidenum">
              <a:rPr lang="en-US" sz="1400" smtClean="0">
                <a:solidFill>
                  <a:schemeClr val="bg1"/>
                </a:solidFill>
              </a:rPr>
              <a:pPr/>
              <a:t>15</a:t>
            </a:fld>
            <a:endParaRPr lang="en-US" sz="1400" dirty="0">
              <a:solidFill>
                <a:schemeClr val="bg1"/>
              </a:solidFill>
            </a:endParaRPr>
          </a:p>
        </p:txBody>
      </p:sp>
    </p:spTree>
    <p:extLst>
      <p:ext uri="{BB962C8B-B14F-4D97-AF65-F5344CB8AC3E}">
        <p14:creationId xmlns:p14="http://schemas.microsoft.com/office/powerpoint/2010/main" val="35691447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oogle Shape;9028;p75">
            <a:extLst>
              <a:ext uri="{FF2B5EF4-FFF2-40B4-BE49-F238E27FC236}">
                <a16:creationId xmlns:a16="http://schemas.microsoft.com/office/drawing/2014/main" id="{B4EEA356-BBF1-2307-7C5D-9C73EBE6CFAD}"/>
              </a:ext>
            </a:extLst>
          </p:cNvPr>
          <p:cNvGrpSpPr/>
          <p:nvPr/>
        </p:nvGrpSpPr>
        <p:grpSpPr>
          <a:xfrm>
            <a:off x="9666124" y="2337609"/>
            <a:ext cx="2506097" cy="2667255"/>
            <a:chOff x="923705" y="2990152"/>
            <a:chExt cx="572860" cy="571907"/>
          </a:xfrm>
        </p:grpSpPr>
        <p:sp>
          <p:nvSpPr>
            <p:cNvPr id="9" name="Google Shape;9029;p75">
              <a:extLst>
                <a:ext uri="{FF2B5EF4-FFF2-40B4-BE49-F238E27FC236}">
                  <a16:creationId xmlns:a16="http://schemas.microsoft.com/office/drawing/2014/main" id="{B49623FF-4003-5BBF-81F9-465C2CFE15D7}"/>
                </a:ext>
              </a:extLst>
            </p:cNvPr>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solidFill>
              <a:schemeClr val="accent1">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endParaRPr sz="2400" kern="0" dirty="0">
                <a:solidFill>
                  <a:srgbClr val="FFFFFF"/>
                </a:solidFill>
                <a:latin typeface="Arial"/>
                <a:cs typeface="Arial"/>
                <a:sym typeface="Arial"/>
              </a:endParaRPr>
            </a:p>
          </p:txBody>
        </p:sp>
        <p:sp>
          <p:nvSpPr>
            <p:cNvPr id="10" name="Google Shape;9032;p75">
              <a:extLst>
                <a:ext uri="{FF2B5EF4-FFF2-40B4-BE49-F238E27FC236}">
                  <a16:creationId xmlns:a16="http://schemas.microsoft.com/office/drawing/2014/main" id="{C6B99544-7878-BC72-2B94-F23BE0D93C77}"/>
                </a:ext>
              </a:extLst>
            </p:cNvPr>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solidFill>
              <a:schemeClr val="accent1"/>
            </a:solidFill>
            <a:ln w="9525" cap="flat" cmpd="sng">
              <a:solidFill>
                <a:srgbClr val="B3C3CE"/>
              </a:solidFill>
              <a:prstDash val="solid"/>
              <a:round/>
              <a:headEnd type="none" w="sm" len="sm"/>
              <a:tailEnd type="none" w="sm" len="sm"/>
            </a:ln>
          </p:spPr>
          <p:txBody>
            <a:bodyPr spcFirstLastPara="1" wrap="square" lIns="121900" tIns="121900" rIns="121900" bIns="121900" anchor="ctr" anchorCtr="0">
              <a:noAutofit/>
            </a:bodyPr>
            <a:lstStyle/>
            <a:p>
              <a:pPr algn="ctr" defTabSz="1219170"/>
              <a:endParaRPr sz="2400" kern="0" dirty="0">
                <a:solidFill>
                  <a:srgbClr val="FFFFFF"/>
                </a:solidFill>
                <a:latin typeface="Arial"/>
                <a:cs typeface="Arial"/>
                <a:sym typeface="Arial"/>
              </a:endParaRPr>
            </a:p>
          </p:txBody>
        </p:sp>
      </p:grpSp>
      <p:sp>
        <p:nvSpPr>
          <p:cNvPr id="2" name="Título 1">
            <a:extLst>
              <a:ext uri="{FF2B5EF4-FFF2-40B4-BE49-F238E27FC236}">
                <a16:creationId xmlns:a16="http://schemas.microsoft.com/office/drawing/2014/main" id="{D9F18279-AEEB-D30D-7A01-FFE3968373F6}"/>
              </a:ext>
            </a:extLst>
          </p:cNvPr>
          <p:cNvSpPr>
            <a:spLocks noGrp="1"/>
          </p:cNvSpPr>
          <p:nvPr>
            <p:ph type="title"/>
          </p:nvPr>
        </p:nvSpPr>
        <p:spPr>
          <a:xfrm>
            <a:off x="724280" y="877371"/>
            <a:ext cx="8924941" cy="592401"/>
          </a:xfrm>
        </p:spPr>
        <p:txBody>
          <a:bodyPr>
            <a:normAutofit fontScale="90000"/>
          </a:bodyPr>
          <a:lstStyle/>
          <a:p>
            <a:r>
              <a:rPr lang="es-MX" sz="3200" dirty="0"/>
              <a:t>Vinculación normativa en materia de archivos</a:t>
            </a:r>
            <a:br>
              <a:rPr lang="es-MX" sz="3200" dirty="0"/>
            </a:br>
            <a:endParaRPr lang="es-MX" dirty="0"/>
          </a:p>
        </p:txBody>
      </p:sp>
      <p:sp>
        <p:nvSpPr>
          <p:cNvPr id="3" name="Marcador de contenido 2">
            <a:extLst>
              <a:ext uri="{FF2B5EF4-FFF2-40B4-BE49-F238E27FC236}">
                <a16:creationId xmlns:a16="http://schemas.microsoft.com/office/drawing/2014/main" id="{26030B2A-B0CB-8D19-DA3F-73198ABB719E}"/>
              </a:ext>
            </a:extLst>
          </p:cNvPr>
          <p:cNvSpPr>
            <a:spLocks noGrp="1"/>
          </p:cNvSpPr>
          <p:nvPr>
            <p:ph sz="half" idx="1"/>
          </p:nvPr>
        </p:nvSpPr>
        <p:spPr>
          <a:xfrm>
            <a:off x="949519" y="2033369"/>
            <a:ext cx="8827924" cy="4351338"/>
          </a:xfrm>
          <a:noFill/>
        </p:spPr>
        <p:style>
          <a:lnRef idx="2">
            <a:schemeClr val="accent1"/>
          </a:lnRef>
          <a:fillRef idx="1">
            <a:schemeClr val="lt1"/>
          </a:fillRef>
          <a:effectRef idx="0">
            <a:schemeClr val="accent1"/>
          </a:effectRef>
          <a:fontRef idx="minor">
            <a:schemeClr val="dk1"/>
          </a:fontRef>
        </p:style>
        <p:txBody>
          <a:bodyPr>
            <a:normAutofit/>
          </a:bodyPr>
          <a:lstStyle/>
          <a:p>
            <a:r>
              <a:rPr lang="es-MX" sz="2000" b="1" dirty="0"/>
              <a:t>Artículo 49. </a:t>
            </a:r>
            <a:r>
              <a:rPr lang="es-MX" sz="2000" dirty="0"/>
              <a:t>Incurrirá en Falta administrativa no grave el servidor público cuyos actos u omisiones incumplan o transgredan lo contenido en las obligaciones siguientes:</a:t>
            </a:r>
          </a:p>
          <a:p>
            <a:pPr lvl="1" algn="just"/>
            <a:r>
              <a:rPr lang="es-MX" dirty="0"/>
              <a:t>V. Registrar, integrar, custodiar y cuidar la documentación e información que por razón de su empleo, cargo o comisión, tenga bajo su responsabilidad, e impedir o evitar su uso, divulgación, sustracción, destrucción, ocultamiento o inutilización indebidos; </a:t>
            </a:r>
          </a:p>
          <a:p>
            <a:pPr lvl="1" algn="just"/>
            <a:r>
              <a:rPr lang="es-MX" dirty="0"/>
              <a:t>VII. Rendir cuentas sobre el ejercicio de las funciones, en términos de las normas aplicables; </a:t>
            </a:r>
          </a:p>
        </p:txBody>
      </p:sp>
      <p:grpSp>
        <p:nvGrpSpPr>
          <p:cNvPr id="4" name="Google Shape;10165;p79">
            <a:extLst>
              <a:ext uri="{FF2B5EF4-FFF2-40B4-BE49-F238E27FC236}">
                <a16:creationId xmlns:a16="http://schemas.microsoft.com/office/drawing/2014/main" id="{96E874E5-8974-5FE6-FEFB-618F712A4702}"/>
              </a:ext>
            </a:extLst>
          </p:cNvPr>
          <p:cNvGrpSpPr>
            <a:grpSpLocks noChangeAspect="1"/>
          </p:cNvGrpSpPr>
          <p:nvPr/>
        </p:nvGrpSpPr>
        <p:grpSpPr>
          <a:xfrm>
            <a:off x="1041882" y="1123243"/>
            <a:ext cx="662076" cy="648000"/>
            <a:chOff x="-63669700" y="2646600"/>
            <a:chExt cx="324525" cy="317625"/>
          </a:xfrm>
        </p:grpSpPr>
        <p:sp>
          <p:nvSpPr>
            <p:cNvPr id="5" name="Google Shape;10166;p79">
              <a:extLst>
                <a:ext uri="{FF2B5EF4-FFF2-40B4-BE49-F238E27FC236}">
                  <a16:creationId xmlns:a16="http://schemas.microsoft.com/office/drawing/2014/main" id="{BCE04AD8-6351-ADE2-98EF-FD47F3EB22B2}"/>
                </a:ext>
              </a:extLst>
            </p:cNvPr>
            <p:cNvSpPr/>
            <p:nvPr/>
          </p:nvSpPr>
          <p:spPr>
            <a:xfrm>
              <a:off x="-63669700" y="2646600"/>
              <a:ext cx="324525" cy="317550"/>
            </a:xfrm>
            <a:custGeom>
              <a:avLst/>
              <a:gdLst/>
              <a:ahLst/>
              <a:cxnLst/>
              <a:rect l="l" t="t" r="r" b="b"/>
              <a:pathLst>
                <a:path w="12981" h="12702" extrusionOk="0">
                  <a:moveTo>
                    <a:pt x="6947" y="867"/>
                  </a:moveTo>
                  <a:cubicBezTo>
                    <a:pt x="7058" y="867"/>
                    <a:pt x="7168" y="906"/>
                    <a:pt x="7247" y="985"/>
                  </a:cubicBezTo>
                  <a:cubicBezTo>
                    <a:pt x="7404" y="1143"/>
                    <a:pt x="7404" y="1426"/>
                    <a:pt x="7247" y="1584"/>
                  </a:cubicBezTo>
                  <a:lnTo>
                    <a:pt x="5199" y="3632"/>
                  </a:lnTo>
                  <a:cubicBezTo>
                    <a:pt x="5120" y="3710"/>
                    <a:pt x="5010" y="3750"/>
                    <a:pt x="4900" y="3750"/>
                  </a:cubicBezTo>
                  <a:cubicBezTo>
                    <a:pt x="4789" y="3750"/>
                    <a:pt x="4679" y="3710"/>
                    <a:pt x="4600" y="3632"/>
                  </a:cubicBezTo>
                  <a:cubicBezTo>
                    <a:pt x="4443" y="3474"/>
                    <a:pt x="4443" y="3190"/>
                    <a:pt x="4600" y="3033"/>
                  </a:cubicBezTo>
                  <a:lnTo>
                    <a:pt x="6648" y="985"/>
                  </a:lnTo>
                  <a:cubicBezTo>
                    <a:pt x="6727" y="906"/>
                    <a:pt x="6837" y="867"/>
                    <a:pt x="6947" y="867"/>
                  </a:cubicBezTo>
                  <a:close/>
                  <a:moveTo>
                    <a:pt x="7530" y="2434"/>
                  </a:moveTo>
                  <a:lnTo>
                    <a:pt x="10429" y="5364"/>
                  </a:lnTo>
                  <a:lnTo>
                    <a:pt x="8979" y="6814"/>
                  </a:lnTo>
                  <a:lnTo>
                    <a:pt x="6050" y="3884"/>
                  </a:lnTo>
                  <a:lnTo>
                    <a:pt x="7530" y="2434"/>
                  </a:lnTo>
                  <a:close/>
                  <a:moveTo>
                    <a:pt x="6648" y="5679"/>
                  </a:moveTo>
                  <a:lnTo>
                    <a:pt x="7247" y="6246"/>
                  </a:lnTo>
                  <a:lnTo>
                    <a:pt x="5482" y="8042"/>
                  </a:lnTo>
                  <a:lnTo>
                    <a:pt x="4884" y="7444"/>
                  </a:lnTo>
                  <a:lnTo>
                    <a:pt x="6648" y="5679"/>
                  </a:lnTo>
                  <a:close/>
                  <a:moveTo>
                    <a:pt x="11642" y="5561"/>
                  </a:moveTo>
                  <a:cubicBezTo>
                    <a:pt x="11752" y="5561"/>
                    <a:pt x="11862" y="5601"/>
                    <a:pt x="11941" y="5679"/>
                  </a:cubicBezTo>
                  <a:cubicBezTo>
                    <a:pt x="12098" y="5837"/>
                    <a:pt x="12098" y="6089"/>
                    <a:pt x="11941" y="6246"/>
                  </a:cubicBezTo>
                  <a:lnTo>
                    <a:pt x="9893" y="8294"/>
                  </a:lnTo>
                  <a:cubicBezTo>
                    <a:pt x="9814" y="8373"/>
                    <a:pt x="9704" y="8412"/>
                    <a:pt x="9594" y="8412"/>
                  </a:cubicBezTo>
                  <a:cubicBezTo>
                    <a:pt x="9484" y="8412"/>
                    <a:pt x="9373" y="8373"/>
                    <a:pt x="9295" y="8294"/>
                  </a:cubicBezTo>
                  <a:cubicBezTo>
                    <a:pt x="9137" y="8137"/>
                    <a:pt x="9137" y="7885"/>
                    <a:pt x="9295" y="7727"/>
                  </a:cubicBezTo>
                  <a:lnTo>
                    <a:pt x="11342" y="5679"/>
                  </a:lnTo>
                  <a:cubicBezTo>
                    <a:pt x="11421" y="5601"/>
                    <a:pt x="11531" y="5561"/>
                    <a:pt x="11642" y="5561"/>
                  </a:cubicBezTo>
                  <a:close/>
                  <a:moveTo>
                    <a:pt x="4065" y="7664"/>
                  </a:moveTo>
                  <a:lnTo>
                    <a:pt x="5230" y="8861"/>
                  </a:lnTo>
                  <a:lnTo>
                    <a:pt x="2426" y="11665"/>
                  </a:lnTo>
                  <a:cubicBezTo>
                    <a:pt x="2269" y="11823"/>
                    <a:pt x="2064" y="11902"/>
                    <a:pt x="1855" y="11902"/>
                  </a:cubicBezTo>
                  <a:cubicBezTo>
                    <a:pt x="1647" y="11902"/>
                    <a:pt x="1434" y="11823"/>
                    <a:pt x="1261" y="11665"/>
                  </a:cubicBezTo>
                  <a:cubicBezTo>
                    <a:pt x="914" y="11350"/>
                    <a:pt x="914" y="10783"/>
                    <a:pt x="1261" y="10468"/>
                  </a:cubicBezTo>
                  <a:lnTo>
                    <a:pt x="4065" y="7664"/>
                  </a:lnTo>
                  <a:close/>
                  <a:moveTo>
                    <a:pt x="6971" y="1"/>
                  </a:moveTo>
                  <a:cubicBezTo>
                    <a:pt x="6648" y="1"/>
                    <a:pt x="6317" y="119"/>
                    <a:pt x="6050" y="355"/>
                  </a:cubicBezTo>
                  <a:lnTo>
                    <a:pt x="4002" y="2403"/>
                  </a:lnTo>
                  <a:cubicBezTo>
                    <a:pt x="3529" y="2875"/>
                    <a:pt x="3529" y="3663"/>
                    <a:pt x="4002" y="4167"/>
                  </a:cubicBezTo>
                  <a:cubicBezTo>
                    <a:pt x="4258" y="4424"/>
                    <a:pt x="4564" y="4544"/>
                    <a:pt x="4874" y="4544"/>
                  </a:cubicBezTo>
                  <a:cubicBezTo>
                    <a:pt x="5058" y="4544"/>
                    <a:pt x="5243" y="4501"/>
                    <a:pt x="5419" y="4419"/>
                  </a:cubicBezTo>
                  <a:lnTo>
                    <a:pt x="6081" y="5018"/>
                  </a:lnTo>
                  <a:lnTo>
                    <a:pt x="4285" y="6814"/>
                  </a:lnTo>
                  <a:cubicBezTo>
                    <a:pt x="4206" y="6735"/>
                    <a:pt x="4096" y="6695"/>
                    <a:pt x="3990" y="6695"/>
                  </a:cubicBezTo>
                  <a:cubicBezTo>
                    <a:pt x="3884" y="6695"/>
                    <a:pt x="3781" y="6735"/>
                    <a:pt x="3718" y="6814"/>
                  </a:cubicBezTo>
                  <a:lnTo>
                    <a:pt x="631" y="9869"/>
                  </a:lnTo>
                  <a:cubicBezTo>
                    <a:pt x="1" y="10500"/>
                    <a:pt x="1" y="11571"/>
                    <a:pt x="631" y="12201"/>
                  </a:cubicBezTo>
                  <a:cubicBezTo>
                    <a:pt x="965" y="12536"/>
                    <a:pt x="1405" y="12701"/>
                    <a:pt x="1840" y="12701"/>
                  </a:cubicBezTo>
                  <a:cubicBezTo>
                    <a:pt x="2264" y="12701"/>
                    <a:pt x="2682" y="12544"/>
                    <a:pt x="2994" y="12232"/>
                  </a:cubicBezTo>
                  <a:lnTo>
                    <a:pt x="6050" y="9176"/>
                  </a:lnTo>
                  <a:cubicBezTo>
                    <a:pt x="6207" y="9019"/>
                    <a:pt x="6207" y="8735"/>
                    <a:pt x="6050" y="8578"/>
                  </a:cubicBezTo>
                  <a:lnTo>
                    <a:pt x="7845" y="6814"/>
                  </a:lnTo>
                  <a:lnTo>
                    <a:pt x="8475" y="7444"/>
                  </a:lnTo>
                  <a:cubicBezTo>
                    <a:pt x="8255" y="7853"/>
                    <a:pt x="8318" y="8452"/>
                    <a:pt x="8696" y="8861"/>
                  </a:cubicBezTo>
                  <a:cubicBezTo>
                    <a:pt x="8932" y="9098"/>
                    <a:pt x="9247" y="9216"/>
                    <a:pt x="9566" y="9216"/>
                  </a:cubicBezTo>
                  <a:cubicBezTo>
                    <a:pt x="9885" y="9216"/>
                    <a:pt x="10208" y="9098"/>
                    <a:pt x="10460" y="8861"/>
                  </a:cubicBezTo>
                  <a:lnTo>
                    <a:pt x="12508" y="6814"/>
                  </a:lnTo>
                  <a:cubicBezTo>
                    <a:pt x="12981" y="6341"/>
                    <a:pt x="12981" y="5553"/>
                    <a:pt x="12508" y="5018"/>
                  </a:cubicBezTo>
                  <a:cubicBezTo>
                    <a:pt x="12274" y="4784"/>
                    <a:pt x="11979" y="4670"/>
                    <a:pt x="11669" y="4670"/>
                  </a:cubicBezTo>
                  <a:cubicBezTo>
                    <a:pt x="11479" y="4670"/>
                    <a:pt x="11282" y="4713"/>
                    <a:pt x="11090" y="4797"/>
                  </a:cubicBezTo>
                  <a:lnTo>
                    <a:pt x="8066" y="1773"/>
                  </a:lnTo>
                  <a:cubicBezTo>
                    <a:pt x="8255" y="1332"/>
                    <a:pt x="8223" y="733"/>
                    <a:pt x="7845" y="355"/>
                  </a:cubicBezTo>
                  <a:cubicBezTo>
                    <a:pt x="7609" y="119"/>
                    <a:pt x="7294" y="1"/>
                    <a:pt x="6971"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10167;p79">
              <a:extLst>
                <a:ext uri="{FF2B5EF4-FFF2-40B4-BE49-F238E27FC236}">
                  <a16:creationId xmlns:a16="http://schemas.microsoft.com/office/drawing/2014/main" id="{BFBCBCCE-2D4A-EBC9-73D5-1CB684D29FB9}"/>
                </a:ext>
              </a:extLst>
            </p:cNvPr>
            <p:cNvSpPr/>
            <p:nvPr/>
          </p:nvSpPr>
          <p:spPr>
            <a:xfrm>
              <a:off x="-63532650" y="2901200"/>
              <a:ext cx="185900" cy="63025"/>
            </a:xfrm>
            <a:custGeom>
              <a:avLst/>
              <a:gdLst/>
              <a:ahLst/>
              <a:cxnLst/>
              <a:rect l="l" t="t" r="r" b="b"/>
              <a:pathLst>
                <a:path w="7436" h="2521" extrusionOk="0">
                  <a:moveTo>
                    <a:pt x="5356" y="851"/>
                  </a:moveTo>
                  <a:cubicBezTo>
                    <a:pt x="5577" y="851"/>
                    <a:pt x="5734" y="1040"/>
                    <a:pt x="5734" y="1261"/>
                  </a:cubicBezTo>
                  <a:lnTo>
                    <a:pt x="5734" y="1702"/>
                  </a:lnTo>
                  <a:lnTo>
                    <a:pt x="1607" y="1702"/>
                  </a:lnTo>
                  <a:lnTo>
                    <a:pt x="1607" y="1261"/>
                  </a:lnTo>
                  <a:cubicBezTo>
                    <a:pt x="1607" y="1040"/>
                    <a:pt x="1796" y="851"/>
                    <a:pt x="2048" y="851"/>
                  </a:cubicBezTo>
                  <a:close/>
                  <a:moveTo>
                    <a:pt x="2048" y="1"/>
                  </a:moveTo>
                  <a:cubicBezTo>
                    <a:pt x="1355" y="1"/>
                    <a:pt x="788" y="568"/>
                    <a:pt x="788" y="1261"/>
                  </a:cubicBezTo>
                  <a:lnTo>
                    <a:pt x="788" y="1702"/>
                  </a:lnTo>
                  <a:lnTo>
                    <a:pt x="378" y="1702"/>
                  </a:lnTo>
                  <a:cubicBezTo>
                    <a:pt x="158" y="1702"/>
                    <a:pt x="0" y="1891"/>
                    <a:pt x="0" y="2111"/>
                  </a:cubicBezTo>
                  <a:cubicBezTo>
                    <a:pt x="0" y="2332"/>
                    <a:pt x="189" y="2521"/>
                    <a:pt x="378" y="2521"/>
                  </a:cubicBezTo>
                  <a:lnTo>
                    <a:pt x="6995" y="2521"/>
                  </a:lnTo>
                  <a:cubicBezTo>
                    <a:pt x="7247" y="2521"/>
                    <a:pt x="7436" y="2332"/>
                    <a:pt x="7436" y="2111"/>
                  </a:cubicBezTo>
                  <a:cubicBezTo>
                    <a:pt x="7404" y="1891"/>
                    <a:pt x="7184" y="1702"/>
                    <a:pt x="6963" y="1702"/>
                  </a:cubicBezTo>
                  <a:lnTo>
                    <a:pt x="6553" y="1702"/>
                  </a:lnTo>
                  <a:lnTo>
                    <a:pt x="6553" y="1261"/>
                  </a:lnTo>
                  <a:cubicBezTo>
                    <a:pt x="6553" y="599"/>
                    <a:pt x="6018" y="1"/>
                    <a:pt x="5356" y="1"/>
                  </a:cubicBezTo>
                  <a:close/>
                </a:path>
              </a:pathLst>
            </a:custGeom>
            <a:solidFill>
              <a:srgbClr val="5F7D9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7" name="CuadroTexto 6">
            <a:extLst>
              <a:ext uri="{FF2B5EF4-FFF2-40B4-BE49-F238E27FC236}">
                <a16:creationId xmlns:a16="http://schemas.microsoft.com/office/drawing/2014/main" id="{ED2353EE-5789-D617-6CD3-F88DD8A8EC6D}"/>
              </a:ext>
            </a:extLst>
          </p:cNvPr>
          <p:cNvSpPr txBox="1"/>
          <p:nvPr/>
        </p:nvSpPr>
        <p:spPr>
          <a:xfrm>
            <a:off x="1730828" y="1225923"/>
            <a:ext cx="8784772" cy="461665"/>
          </a:xfrm>
          <a:prstGeom prst="rect">
            <a:avLst/>
          </a:prstGeom>
          <a:noFill/>
        </p:spPr>
        <p:txBody>
          <a:bodyPr wrap="square" rtlCol="0">
            <a:spAutoFit/>
          </a:bodyPr>
          <a:lstStyle/>
          <a:p>
            <a:r>
              <a:rPr lang="es-MX" sz="2400" b="1" dirty="0">
                <a:solidFill>
                  <a:schemeClr val="accent1">
                    <a:lumMod val="50000"/>
                  </a:schemeClr>
                </a:solidFill>
              </a:rPr>
              <a:t>Ley General de Responsabilidades Administrativas </a:t>
            </a:r>
            <a:r>
              <a:rPr lang="es-MX" i="1" dirty="0"/>
              <a:t>(DOF, 18-07-2016)</a:t>
            </a:r>
          </a:p>
        </p:txBody>
      </p:sp>
      <p:sp>
        <p:nvSpPr>
          <p:cNvPr id="11" name="Marcador de número de diapositiva 3">
            <a:extLst>
              <a:ext uri="{FF2B5EF4-FFF2-40B4-BE49-F238E27FC236}">
                <a16:creationId xmlns:a16="http://schemas.microsoft.com/office/drawing/2014/main" id="{6772E9FA-F42D-663A-10DC-87A8B234D1E7}"/>
              </a:ext>
            </a:extLst>
          </p:cNvPr>
          <p:cNvSpPr txBox="1">
            <a:spLocks/>
          </p:cNvSpPr>
          <p:nvPr/>
        </p:nvSpPr>
        <p:spPr>
          <a:xfrm>
            <a:off x="8626165" y="6384707"/>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accent1">
                    <a:lumMod val="75000"/>
                  </a:schemeClr>
                </a:solidFill>
              </a:rPr>
              <a:t>Curso Introducción a la LGA, </a:t>
            </a:r>
            <a:fld id="{D57F1E4F-1CFF-5643-939E-217C01CDF565}" type="slidenum">
              <a:rPr lang="en-US" sz="1400" smtClean="0">
                <a:solidFill>
                  <a:schemeClr val="accent1">
                    <a:lumMod val="75000"/>
                  </a:schemeClr>
                </a:solidFill>
              </a:rPr>
              <a:pPr/>
              <a:t>16</a:t>
            </a:fld>
            <a:endParaRPr lang="en-US" sz="1400" dirty="0">
              <a:solidFill>
                <a:schemeClr val="accent1">
                  <a:lumMod val="75000"/>
                </a:schemeClr>
              </a:solidFill>
            </a:endParaRPr>
          </a:p>
        </p:txBody>
      </p:sp>
    </p:spTree>
    <p:extLst>
      <p:ext uri="{BB962C8B-B14F-4D97-AF65-F5344CB8AC3E}">
        <p14:creationId xmlns:p14="http://schemas.microsoft.com/office/powerpoint/2010/main" val="1385742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34841" y="2054604"/>
            <a:ext cx="9757610" cy="830997"/>
          </a:xfrm>
          <a:prstGeom prst="rect">
            <a:avLst/>
          </a:prstGeom>
        </p:spPr>
        <p:txBody>
          <a:bodyPr wrap="square">
            <a:spAutoFit/>
          </a:bodyPr>
          <a:lstStyle/>
          <a:p>
            <a:pPr>
              <a:defRPr/>
            </a:pPr>
            <a:r>
              <a:rPr lang="es-MX" sz="4800" b="1" kern="0" dirty="0">
                <a:solidFill>
                  <a:prstClr val="white">
                    <a:lumMod val="50000"/>
                  </a:prstClr>
                </a:solidFill>
                <a:latin typeface="Candara" panose="020E0502030303020204" pitchFamily="34" charset="0"/>
              </a:rPr>
              <a:t>Ley General de Archivos</a:t>
            </a:r>
            <a:endParaRPr lang="es-MX" kern="0" dirty="0">
              <a:solidFill>
                <a:prstClr val="white">
                  <a:lumMod val="50000"/>
                </a:prstClr>
              </a:solidFill>
              <a:latin typeface="Candara" panose="020E0502030303020204" pitchFamily="34" charset="0"/>
            </a:endParaRPr>
          </a:p>
        </p:txBody>
      </p:sp>
      <p:pic>
        <p:nvPicPr>
          <p:cNvPr id="5" name="Imagen 4"/>
          <p:cNvPicPr>
            <a:picLocks noChangeAspect="1"/>
          </p:cNvPicPr>
          <p:nvPr/>
        </p:nvPicPr>
        <p:blipFill>
          <a:blip r:embed="rId2"/>
          <a:stretch>
            <a:fillRect/>
          </a:stretch>
        </p:blipFill>
        <p:spPr>
          <a:xfrm>
            <a:off x="8202885" y="3697526"/>
            <a:ext cx="2389566" cy="2389566"/>
          </a:xfrm>
          <a:prstGeom prst="rect">
            <a:avLst/>
          </a:prstGeom>
        </p:spPr>
      </p:pic>
      <p:sp>
        <p:nvSpPr>
          <p:cNvPr id="6" name="Marcador de texto 2"/>
          <p:cNvSpPr txBox="1">
            <a:spLocks/>
          </p:cNvSpPr>
          <p:nvPr/>
        </p:nvSpPr>
        <p:spPr>
          <a:xfrm>
            <a:off x="834841" y="3006800"/>
            <a:ext cx="7467657" cy="49695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defRPr/>
            </a:pPr>
            <a:r>
              <a:rPr lang="es-MX" dirty="0">
                <a:solidFill>
                  <a:srgbClr val="000000">
                    <a:lumMod val="50000"/>
                    <a:lumOff val="50000"/>
                  </a:srgbClr>
                </a:solidFill>
                <a:latin typeface="Candara"/>
                <a:cs typeface="Calibri" panose="020F0502020204030204" pitchFamily="34" charset="0"/>
              </a:rPr>
              <a:t>Diario Oficial de la Federación,  15 de junio de 2018</a:t>
            </a:r>
            <a:r>
              <a:rPr lang="es-MX" sz="2000" b="1" dirty="0">
                <a:solidFill>
                  <a:srgbClr val="000000">
                    <a:lumMod val="50000"/>
                    <a:lumOff val="50000"/>
                  </a:srgbClr>
                </a:solidFill>
                <a:latin typeface="Candara"/>
                <a:cs typeface="Calibri" panose="020F0502020204030204" pitchFamily="34" charset="0"/>
              </a:rPr>
              <a:t>.</a:t>
            </a:r>
          </a:p>
          <a:p>
            <a:pPr>
              <a:defRPr/>
            </a:pPr>
            <a:endParaRPr lang="es-MX" dirty="0">
              <a:solidFill>
                <a:sysClr val="windowText" lastClr="000000">
                  <a:tint val="75000"/>
                </a:sysClr>
              </a:solidFill>
              <a:latin typeface="Corbel" panose="020B0503020204020204"/>
            </a:endParaRPr>
          </a:p>
        </p:txBody>
      </p:sp>
      <p:sp>
        <p:nvSpPr>
          <p:cNvPr id="2" name="Título 1">
            <a:extLst>
              <a:ext uri="{FF2B5EF4-FFF2-40B4-BE49-F238E27FC236}">
                <a16:creationId xmlns:a16="http://schemas.microsoft.com/office/drawing/2014/main" id="{AE262974-CE2A-7999-4B3E-157E9FEEAB26}"/>
              </a:ext>
            </a:extLst>
          </p:cNvPr>
          <p:cNvSpPr>
            <a:spLocks noGrp="1"/>
          </p:cNvSpPr>
          <p:nvPr>
            <p:ph type="title"/>
          </p:nvPr>
        </p:nvSpPr>
        <p:spPr/>
        <p:txBody>
          <a:bodyPr/>
          <a:lstStyle/>
          <a:p>
            <a:endParaRPr lang="es-MX"/>
          </a:p>
        </p:txBody>
      </p:sp>
    </p:spTree>
    <p:extLst>
      <p:ext uri="{BB962C8B-B14F-4D97-AF65-F5344CB8AC3E}">
        <p14:creationId xmlns:p14="http://schemas.microsoft.com/office/powerpoint/2010/main" val="2451825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9865" y="-376253"/>
            <a:ext cx="10330217" cy="1325563"/>
          </a:xfrm>
        </p:spPr>
        <p:txBody>
          <a:bodyPr/>
          <a:lstStyle/>
          <a:p>
            <a:r>
              <a:rPr lang="es-MX" dirty="0"/>
              <a:t>Disposiciones generales </a:t>
            </a:r>
            <a:r>
              <a:rPr lang="es-MX" sz="1800" dirty="0">
                <a:solidFill>
                  <a:schemeClr val="accent1"/>
                </a:solidFill>
              </a:rPr>
              <a:t>Artículo 1</a:t>
            </a:r>
          </a:p>
        </p:txBody>
      </p:sp>
      <p:sp>
        <p:nvSpPr>
          <p:cNvPr id="5" name="Marcador de contenido 1">
            <a:extLst>
              <a:ext uri="{FF2B5EF4-FFF2-40B4-BE49-F238E27FC236}">
                <a16:creationId xmlns:a16="http://schemas.microsoft.com/office/drawing/2014/main" id="{80DB3354-B642-D952-05E0-3C54D041C47D}"/>
              </a:ext>
            </a:extLst>
          </p:cNvPr>
          <p:cNvSpPr txBox="1">
            <a:spLocks/>
          </p:cNvSpPr>
          <p:nvPr/>
        </p:nvSpPr>
        <p:spPr>
          <a:xfrm>
            <a:off x="1111064" y="2848794"/>
            <a:ext cx="9969871" cy="2715927"/>
          </a:xfrm>
          <a:prstGeom prst="rect">
            <a:avLst/>
          </a:prstGeom>
        </p:spPr>
        <p:txBody>
          <a:bodyPr vert="horz" lIns="91440" tIns="45720" rIns="91440" bIns="45720" rtlCol="0" anchor="t" anchorCtr="0">
            <a:normAutofit/>
          </a:bodyPr>
          <a:lst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514350" marR="0" lvl="0" indent="-514350" algn="just" defTabSz="457200" rtl="0" eaLnBrk="1" fontAlgn="auto" latinLnBrk="0" hangingPunct="1">
              <a:lnSpc>
                <a:spcPct val="100000"/>
              </a:lnSpc>
              <a:spcBef>
                <a:spcPts val="0"/>
              </a:spcBef>
              <a:spcAft>
                <a:spcPts val="0"/>
              </a:spcAft>
              <a:buClr>
                <a:srgbClr val="B2B2B2"/>
              </a:buClr>
              <a:buSzPct val="92000"/>
              <a:buAutoNum type="romanUcPeriod"/>
              <a:tabLst/>
              <a:defRPr/>
            </a:pPr>
            <a:r>
              <a:rPr kumimoji="0" lang="es-MX" sz="2000" b="0" i="0" u="none" strike="noStrike" kern="1200" cap="none" spc="0" normalizeH="0" baseline="0" noProof="0" dirty="0">
                <a:ln>
                  <a:noFill/>
                </a:ln>
                <a:solidFill>
                  <a:prstClr val="black"/>
                </a:solidFill>
                <a:effectLst/>
                <a:uLnTx/>
                <a:uFillTx/>
              </a:rPr>
              <a:t>Establecer los principios y bases generales para la </a:t>
            </a:r>
            <a:r>
              <a:rPr kumimoji="0" lang="es-MX" sz="2000" b="1" i="0" u="none" strike="noStrike" kern="1200" cap="none" spc="0" normalizeH="0" baseline="0" noProof="0" dirty="0">
                <a:ln>
                  <a:noFill/>
                </a:ln>
                <a:solidFill>
                  <a:prstClr val="black"/>
                </a:solidFill>
                <a:effectLst/>
                <a:uLnTx/>
                <a:uFillTx/>
              </a:rPr>
              <a:t>organización y conservación, administración y preservación </a:t>
            </a:r>
            <a:r>
              <a:rPr kumimoji="0" lang="es-MX" sz="2000" b="1" i="0" u="sng" strike="noStrike" kern="1200" cap="none" spc="0" normalizeH="0" baseline="0" noProof="0" dirty="0">
                <a:ln>
                  <a:noFill/>
                </a:ln>
                <a:solidFill>
                  <a:prstClr val="black"/>
                </a:solidFill>
                <a:effectLst/>
                <a:uLnTx/>
                <a:uFillTx/>
              </a:rPr>
              <a:t>homogénea</a:t>
            </a:r>
            <a:r>
              <a:rPr kumimoji="0" lang="es-MX" sz="2000" b="1" i="0" u="none" strike="noStrike" kern="1200" cap="none" spc="0" normalizeH="0" baseline="0" noProof="0" dirty="0">
                <a:ln>
                  <a:noFill/>
                </a:ln>
                <a:solidFill>
                  <a:prstClr val="black"/>
                </a:solidFill>
                <a:effectLst/>
                <a:uLnTx/>
                <a:uFillTx/>
              </a:rPr>
              <a:t> </a:t>
            </a:r>
            <a:r>
              <a:rPr kumimoji="0" lang="es-MX" sz="2000" b="0" i="0" u="none" strike="noStrike" kern="1200" cap="none" spc="0" normalizeH="0" baseline="0" noProof="0" dirty="0">
                <a:ln>
                  <a:noFill/>
                </a:ln>
                <a:solidFill>
                  <a:prstClr val="black"/>
                </a:solidFill>
                <a:effectLst/>
                <a:uLnTx/>
                <a:uFillTx/>
              </a:rPr>
              <a:t>de los archivos en posesión de los SO;</a:t>
            </a:r>
          </a:p>
          <a:p>
            <a:pPr marL="514350" marR="0" lvl="0" indent="-514350" algn="just" defTabSz="457200" rtl="0" eaLnBrk="1" fontAlgn="auto" latinLnBrk="0" hangingPunct="1">
              <a:lnSpc>
                <a:spcPct val="100000"/>
              </a:lnSpc>
              <a:spcBef>
                <a:spcPts val="0"/>
              </a:spcBef>
              <a:spcAft>
                <a:spcPts val="0"/>
              </a:spcAft>
              <a:buClr>
                <a:srgbClr val="B2B2B2"/>
              </a:buClr>
              <a:buSzPct val="92000"/>
              <a:buAutoNum type="romanUcPeriod"/>
              <a:tabLst/>
              <a:defRPr/>
            </a:pPr>
            <a:endParaRPr kumimoji="0" lang="es-MX" sz="2000" b="0" i="0" u="none" strike="noStrike" kern="1200" cap="none" spc="0" normalizeH="0" baseline="0" noProof="0" dirty="0">
              <a:ln>
                <a:noFill/>
              </a:ln>
              <a:solidFill>
                <a:prstClr val="black"/>
              </a:solidFill>
              <a:effectLst/>
              <a:uLnTx/>
              <a:uFillTx/>
            </a:endParaRPr>
          </a:p>
          <a:p>
            <a:pPr marL="514350" marR="0" lvl="0" indent="-514350" algn="just" defTabSz="457200" rtl="0" eaLnBrk="1" fontAlgn="auto" latinLnBrk="0" hangingPunct="1">
              <a:lnSpc>
                <a:spcPct val="100000"/>
              </a:lnSpc>
              <a:spcBef>
                <a:spcPts val="0"/>
              </a:spcBef>
              <a:spcAft>
                <a:spcPts val="0"/>
              </a:spcAft>
              <a:buClr>
                <a:srgbClr val="B2B2B2"/>
              </a:buClr>
              <a:buSzPct val="92000"/>
              <a:buAutoNum type="romanUcPeriod"/>
              <a:tabLst/>
              <a:defRPr/>
            </a:pPr>
            <a:r>
              <a:rPr kumimoji="0" lang="es-MX" sz="2000" b="0" i="0" u="none" strike="noStrike" kern="1200" cap="none" spc="0" normalizeH="0" baseline="0" noProof="0" dirty="0">
                <a:ln>
                  <a:noFill/>
                </a:ln>
                <a:solidFill>
                  <a:prstClr val="black"/>
                </a:solidFill>
                <a:effectLst/>
                <a:uLnTx/>
                <a:uFillTx/>
              </a:rPr>
              <a:t>Determinar las bases de organización y funcionamiento del </a:t>
            </a:r>
            <a:r>
              <a:rPr kumimoji="0" lang="es-MX" sz="2000" b="1" i="0" u="none" strike="noStrike" kern="1200" cap="none" spc="0" normalizeH="0" baseline="0" noProof="0" dirty="0">
                <a:ln>
                  <a:noFill/>
                </a:ln>
                <a:solidFill>
                  <a:prstClr val="black"/>
                </a:solidFill>
                <a:effectLst/>
                <a:uLnTx/>
                <a:uFillTx/>
              </a:rPr>
              <a:t>Sistema Nacional de Archivos; y</a:t>
            </a:r>
          </a:p>
          <a:p>
            <a:pPr marL="514350" marR="0" lvl="0" indent="-514350" algn="just" defTabSz="457200" rtl="0" eaLnBrk="1" fontAlgn="auto" latinLnBrk="0" hangingPunct="1">
              <a:lnSpc>
                <a:spcPct val="100000"/>
              </a:lnSpc>
              <a:spcBef>
                <a:spcPts val="0"/>
              </a:spcBef>
              <a:spcAft>
                <a:spcPts val="0"/>
              </a:spcAft>
              <a:buClr>
                <a:srgbClr val="B2B2B2"/>
              </a:buClr>
              <a:buSzPct val="92000"/>
              <a:buAutoNum type="romanUcPeriod"/>
              <a:tabLst/>
              <a:defRPr/>
            </a:pPr>
            <a:r>
              <a:rPr kumimoji="0" lang="es-MX" sz="1800" b="0" i="0" u="none" strike="noStrike" kern="1200" cap="none" spc="0" normalizeH="0" baseline="0" noProof="0" dirty="0">
                <a:ln>
                  <a:noFill/>
                </a:ln>
                <a:solidFill>
                  <a:prstClr val="black"/>
                </a:solidFill>
                <a:effectLst/>
                <a:uLnTx/>
                <a:uFillTx/>
              </a:rPr>
              <a:t>Fomentar el resguardo, difusión y acceso público de archivos privados de relevancia histórica, social, cultural, científica y técnica de la Nación</a:t>
            </a:r>
            <a:r>
              <a:rPr kumimoji="0" lang="es-MX" sz="1800" b="1" i="0" u="none" strike="noStrike" kern="1200" cap="none" spc="0" normalizeH="0" baseline="0" noProof="0" dirty="0">
                <a:ln>
                  <a:noFill/>
                </a:ln>
                <a:solidFill>
                  <a:prstClr val="black"/>
                </a:solidFill>
                <a:effectLst/>
                <a:uLnTx/>
                <a:uFillTx/>
              </a:rPr>
              <a:t>.</a:t>
            </a:r>
          </a:p>
        </p:txBody>
      </p:sp>
      <p:sp>
        <p:nvSpPr>
          <p:cNvPr id="18" name="Rectángulo 17">
            <a:extLst>
              <a:ext uri="{FF2B5EF4-FFF2-40B4-BE49-F238E27FC236}">
                <a16:creationId xmlns:a16="http://schemas.microsoft.com/office/drawing/2014/main" id="{06340F19-B0A8-BDDD-7AA7-1C5C25121006}"/>
              </a:ext>
            </a:extLst>
          </p:cNvPr>
          <p:cNvSpPr/>
          <p:nvPr/>
        </p:nvSpPr>
        <p:spPr>
          <a:xfrm>
            <a:off x="2888316" y="1549147"/>
            <a:ext cx="6903044" cy="830997"/>
          </a:xfrm>
          <a:prstGeom prst="rect">
            <a:avLst/>
          </a:prstGeom>
          <a:solidFill>
            <a:srgbClr val="D45B9F"/>
          </a:solidFill>
        </p:spPr>
        <p:txBody>
          <a:bodyPr wrap="none" lIns="91440" tIns="45720" rIns="91440" bIns="45720">
            <a:spAutoFit/>
          </a:bodyPr>
          <a:lstStyle/>
          <a:p>
            <a:pPr algn="ctr"/>
            <a:r>
              <a:rPr lang="es-ES" sz="4800" spc="-150" dirty="0">
                <a:ln w="0"/>
                <a:solidFill>
                  <a:schemeClr val="bg1">
                    <a:lumMod val="95000"/>
                  </a:schemeClr>
                </a:solidFill>
                <a:effectLst>
                  <a:outerShdw blurRad="38100" dist="25400" dir="5400000" algn="ctr" rotWithShape="0">
                    <a:srgbClr val="6E747A">
                      <a:alpha val="43000"/>
                    </a:srgbClr>
                  </a:outerShdw>
                </a:effectLst>
                <a:latin typeface="Arial Nova Cond" panose="020B0506020202020204" pitchFamily="34" charset="0"/>
                <a:cs typeface="Aparajita" panose="020B0502040204020203" pitchFamily="18" charset="0"/>
              </a:rPr>
              <a:t>LEY GENERAL DE ARCHIVOS</a:t>
            </a:r>
            <a:endParaRPr lang="es-ES" sz="4800" b="0" cap="none" spc="-150" dirty="0">
              <a:ln w="0"/>
              <a:solidFill>
                <a:schemeClr val="bg1">
                  <a:lumMod val="95000"/>
                </a:schemeClr>
              </a:solidFill>
              <a:effectLst>
                <a:outerShdw blurRad="38100" dist="25400" dir="5400000" algn="ctr" rotWithShape="0">
                  <a:srgbClr val="6E747A">
                    <a:alpha val="43000"/>
                  </a:srgbClr>
                </a:outerShdw>
              </a:effectLst>
              <a:latin typeface="Arial Nova Cond" panose="020B0506020202020204" pitchFamily="34" charset="0"/>
              <a:cs typeface="Aparajita" panose="020B0502040204020203" pitchFamily="18" charset="0"/>
            </a:endParaRPr>
          </a:p>
        </p:txBody>
      </p:sp>
      <p:sp>
        <p:nvSpPr>
          <p:cNvPr id="3" name="Marcador de número de diapositiva 3">
            <a:extLst>
              <a:ext uri="{FF2B5EF4-FFF2-40B4-BE49-F238E27FC236}">
                <a16:creationId xmlns:a16="http://schemas.microsoft.com/office/drawing/2014/main" id="{B38B9193-0413-5113-67C0-20AD8F6D70FA}"/>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rPr>
              <a:t>Curso Introducción a la LGA, </a:t>
            </a:r>
            <a:fld id="{D57F1E4F-1CFF-5643-939E-217C01CDF565}" type="slidenum">
              <a:rPr lang="en-US" sz="1400" smtClean="0">
                <a:solidFill>
                  <a:schemeClr val="bg1"/>
                </a:solidFill>
              </a:rPr>
              <a:pPr/>
              <a:t>18</a:t>
            </a:fld>
            <a:endParaRPr lang="en-US" sz="1400" dirty="0">
              <a:solidFill>
                <a:schemeClr val="bg1"/>
              </a:solidFill>
            </a:endParaRPr>
          </a:p>
        </p:txBody>
      </p:sp>
    </p:spTree>
    <p:extLst>
      <p:ext uri="{BB962C8B-B14F-4D97-AF65-F5344CB8AC3E}">
        <p14:creationId xmlns:p14="http://schemas.microsoft.com/office/powerpoint/2010/main" val="2631075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89865" y="-376253"/>
            <a:ext cx="10330217" cy="1325563"/>
          </a:xfrm>
        </p:spPr>
        <p:txBody>
          <a:bodyPr/>
          <a:lstStyle/>
          <a:p>
            <a:r>
              <a:rPr lang="es-MX" dirty="0"/>
              <a:t>Disposiciones generales (Art.1)</a:t>
            </a:r>
          </a:p>
        </p:txBody>
      </p:sp>
      <p:sp>
        <p:nvSpPr>
          <p:cNvPr id="8" name="Rectángulo 7"/>
          <p:cNvSpPr/>
          <p:nvPr/>
        </p:nvSpPr>
        <p:spPr>
          <a:xfrm>
            <a:off x="502080" y="2963515"/>
            <a:ext cx="2266197" cy="400110"/>
          </a:xfrm>
          <a:prstGeom prst="rect">
            <a:avLst/>
          </a:prstGeom>
          <a:noFill/>
        </p:spPr>
        <p:txBody>
          <a:bodyPr wrap="none" lIns="91440" tIns="45720" rIns="91440" bIns="4572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rPr>
              <a:t>Poder legislativo</a:t>
            </a:r>
          </a:p>
        </p:txBody>
      </p:sp>
      <p:sp>
        <p:nvSpPr>
          <p:cNvPr id="9" name="Rectángulo 8"/>
          <p:cNvSpPr/>
          <p:nvPr/>
        </p:nvSpPr>
        <p:spPr>
          <a:xfrm>
            <a:off x="554978" y="2327006"/>
            <a:ext cx="2160400" cy="400110"/>
          </a:xfrm>
          <a:prstGeom prst="rect">
            <a:avLst/>
          </a:prstGeom>
          <a:noFill/>
        </p:spPr>
        <p:txBody>
          <a:bodyPr wrap="square" lIns="91440" tIns="45720" rIns="91440" bIns="4572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rPr>
              <a:t>Poder ejecutivo</a:t>
            </a:r>
          </a:p>
        </p:txBody>
      </p:sp>
      <p:sp>
        <p:nvSpPr>
          <p:cNvPr id="10" name="Rectángulo 9"/>
          <p:cNvSpPr/>
          <p:nvPr/>
        </p:nvSpPr>
        <p:spPr>
          <a:xfrm>
            <a:off x="688990" y="3663398"/>
            <a:ext cx="1892377" cy="400110"/>
          </a:xfrm>
          <a:prstGeom prst="rect">
            <a:avLst/>
          </a:prstGeom>
          <a:noFill/>
        </p:spPr>
        <p:txBody>
          <a:bodyPr wrap="square" lIns="91440" tIns="45720" rIns="91440" bIns="4572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rPr>
              <a:t>Poder judicial</a:t>
            </a:r>
          </a:p>
        </p:txBody>
      </p:sp>
      <p:sp>
        <p:nvSpPr>
          <p:cNvPr id="11" name="Rectángulo 10"/>
          <p:cNvSpPr/>
          <p:nvPr/>
        </p:nvSpPr>
        <p:spPr>
          <a:xfrm>
            <a:off x="251690" y="4482188"/>
            <a:ext cx="2766976" cy="400110"/>
          </a:xfrm>
          <a:prstGeom prst="rect">
            <a:avLst/>
          </a:prstGeom>
          <a:noFill/>
        </p:spPr>
        <p:txBody>
          <a:bodyPr wrap="none" lIns="91440" tIns="45720" rIns="91440" bIns="4572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20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rPr>
              <a:t>Órganos autónomos</a:t>
            </a:r>
          </a:p>
        </p:txBody>
      </p:sp>
      <p:sp>
        <p:nvSpPr>
          <p:cNvPr id="12" name="Rectángulo 11"/>
          <p:cNvSpPr/>
          <p:nvPr/>
        </p:nvSpPr>
        <p:spPr>
          <a:xfrm>
            <a:off x="9280093" y="2281541"/>
            <a:ext cx="2553895" cy="400110"/>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rPr>
              <a:t>Partidos </a:t>
            </a:r>
            <a:r>
              <a:rPr kumimoji="0" lang="es-ES" sz="2000" i="0" u="none" strike="noStrike" kern="0" normalizeH="0" noProof="0" dirty="0">
                <a:ln w="0"/>
                <a:solidFill>
                  <a:schemeClr val="accent1"/>
                </a:solidFill>
                <a:effectLst>
                  <a:outerShdw blurRad="38100" dist="25400" dir="5400000" algn="ctr" rotWithShape="0">
                    <a:srgbClr val="6E747A">
                      <a:alpha val="43000"/>
                    </a:srgbClr>
                  </a:outerShdw>
                </a:effectLst>
                <a:uLnTx/>
                <a:uFillTx/>
              </a:rPr>
              <a:t> </a:t>
            </a:r>
            <a:r>
              <a:rPr kumimoji="0" lang="es-ES" sz="20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rPr>
              <a:t>políticos</a:t>
            </a:r>
          </a:p>
        </p:txBody>
      </p:sp>
      <p:sp>
        <p:nvSpPr>
          <p:cNvPr id="13" name="Rectángulo 12"/>
          <p:cNvSpPr/>
          <p:nvPr/>
        </p:nvSpPr>
        <p:spPr>
          <a:xfrm>
            <a:off x="6202758" y="5299731"/>
            <a:ext cx="1492716" cy="369332"/>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0" i="0" u="none" strike="noStrike" kern="0" cap="none" spc="0" normalizeH="0" baseline="0" noProof="0" dirty="0">
                <a:ln w="0"/>
                <a:solidFill>
                  <a:schemeClr val="accent1"/>
                </a:solidFill>
                <a:effectLst>
                  <a:reflection blurRad="6350" stA="53000" endA="300" endPos="35500" dir="5400000" sy="-90000" algn="bl" rotWithShape="0"/>
                </a:effectLst>
                <a:uLnTx/>
                <a:uFillTx/>
              </a:rPr>
              <a:t>Fideicomisos</a:t>
            </a:r>
          </a:p>
        </p:txBody>
      </p:sp>
      <p:sp>
        <p:nvSpPr>
          <p:cNvPr id="14" name="Rectángulo 13"/>
          <p:cNvSpPr/>
          <p:nvPr/>
        </p:nvSpPr>
        <p:spPr>
          <a:xfrm>
            <a:off x="9490081" y="4531742"/>
            <a:ext cx="2133919" cy="707886"/>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rPr>
              <a:t>Personas físicas 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rPr>
              <a:t> morales</a:t>
            </a:r>
          </a:p>
        </p:txBody>
      </p:sp>
      <p:sp>
        <p:nvSpPr>
          <p:cNvPr id="15" name="Rectángulo 14"/>
          <p:cNvSpPr/>
          <p:nvPr/>
        </p:nvSpPr>
        <p:spPr>
          <a:xfrm>
            <a:off x="9888427" y="2880452"/>
            <a:ext cx="1337226" cy="400110"/>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rPr>
              <a:t>Sindicatos</a:t>
            </a:r>
          </a:p>
        </p:txBody>
      </p:sp>
      <p:sp>
        <p:nvSpPr>
          <p:cNvPr id="16" name="Rectángulo 15"/>
          <p:cNvSpPr/>
          <p:nvPr/>
        </p:nvSpPr>
        <p:spPr>
          <a:xfrm>
            <a:off x="9420350" y="3468464"/>
            <a:ext cx="2273379" cy="707886"/>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i="0" u="none" strike="noStrike" kern="0" normalizeH="0" baseline="0" noProof="0" dirty="0">
                <a:ln w="0"/>
                <a:solidFill>
                  <a:schemeClr val="accent1"/>
                </a:solidFill>
                <a:effectLst>
                  <a:outerShdw blurRad="38100" dist="25400" dir="5400000" algn="ctr" rotWithShape="0">
                    <a:srgbClr val="6E747A">
                      <a:alpha val="43000"/>
                    </a:srgbClr>
                  </a:outerShdw>
                </a:effectLst>
                <a:uLnTx/>
                <a:uFillTx/>
              </a:rPr>
              <a:t>Fideicomisos y fondos públicos</a:t>
            </a:r>
          </a:p>
        </p:txBody>
      </p:sp>
      <p:pic>
        <p:nvPicPr>
          <p:cNvPr id="4" name="Imagen 3" descr="Captura superior de una representación de redes con figuras de palo.">
            <a:extLst>
              <a:ext uri="{FF2B5EF4-FFF2-40B4-BE49-F238E27FC236}">
                <a16:creationId xmlns:a16="http://schemas.microsoft.com/office/drawing/2014/main" id="{B7E714A8-13EE-5192-EC0F-6BC6F7811D5D}"/>
              </a:ext>
            </a:extLst>
          </p:cNvPr>
          <p:cNvPicPr>
            <a:picLocks noChangeAspect="1"/>
          </p:cNvPicPr>
          <p:nvPr/>
        </p:nvPicPr>
        <p:blipFill>
          <a:blip r:embed="rId3"/>
          <a:stretch>
            <a:fillRect/>
          </a:stretch>
        </p:blipFill>
        <p:spPr>
          <a:xfrm>
            <a:off x="3407692" y="2302024"/>
            <a:ext cx="5373494" cy="3575847"/>
          </a:xfrm>
          <a:prstGeom prst="rect">
            <a:avLst/>
          </a:prstGeom>
        </p:spPr>
      </p:pic>
      <p:grpSp>
        <p:nvGrpSpPr>
          <p:cNvPr id="18" name="Grupo 17">
            <a:extLst>
              <a:ext uri="{FF2B5EF4-FFF2-40B4-BE49-F238E27FC236}">
                <a16:creationId xmlns:a16="http://schemas.microsoft.com/office/drawing/2014/main" id="{67A63F00-3AB2-4BC6-786C-DFEE1313FE25}"/>
              </a:ext>
            </a:extLst>
          </p:cNvPr>
          <p:cNvGrpSpPr/>
          <p:nvPr/>
        </p:nvGrpSpPr>
        <p:grpSpPr>
          <a:xfrm>
            <a:off x="2218383" y="1534494"/>
            <a:ext cx="7457440" cy="391800"/>
            <a:chOff x="1422400" y="1330328"/>
            <a:chExt cx="7457440" cy="391800"/>
          </a:xfrm>
          <a:solidFill>
            <a:schemeClr val="accent1">
              <a:lumMod val="50000"/>
            </a:schemeClr>
          </a:solidFill>
        </p:grpSpPr>
        <p:sp>
          <p:nvSpPr>
            <p:cNvPr id="6" name="Rectángulo 5">
              <a:extLst>
                <a:ext uri="{FF2B5EF4-FFF2-40B4-BE49-F238E27FC236}">
                  <a16:creationId xmlns:a16="http://schemas.microsoft.com/office/drawing/2014/main" id="{658EB5FB-275E-823F-8D16-234F3090501D}"/>
                </a:ext>
              </a:extLst>
            </p:cNvPr>
            <p:cNvSpPr/>
            <p:nvPr/>
          </p:nvSpPr>
          <p:spPr>
            <a:xfrm>
              <a:off x="1422400" y="1330328"/>
              <a:ext cx="2407920" cy="391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Federal</a:t>
              </a:r>
            </a:p>
          </p:txBody>
        </p:sp>
        <p:sp>
          <p:nvSpPr>
            <p:cNvPr id="7" name="Rectángulo 6">
              <a:extLst>
                <a:ext uri="{FF2B5EF4-FFF2-40B4-BE49-F238E27FC236}">
                  <a16:creationId xmlns:a16="http://schemas.microsoft.com/office/drawing/2014/main" id="{56959B01-5294-3365-1DFE-FBC54DC0DCB6}"/>
                </a:ext>
              </a:extLst>
            </p:cNvPr>
            <p:cNvSpPr/>
            <p:nvPr/>
          </p:nvSpPr>
          <p:spPr>
            <a:xfrm>
              <a:off x="3952240" y="1330328"/>
              <a:ext cx="2407920" cy="3918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Estatal</a:t>
              </a:r>
            </a:p>
          </p:txBody>
        </p:sp>
        <p:sp>
          <p:nvSpPr>
            <p:cNvPr id="17" name="Rectángulo 16">
              <a:extLst>
                <a:ext uri="{FF2B5EF4-FFF2-40B4-BE49-F238E27FC236}">
                  <a16:creationId xmlns:a16="http://schemas.microsoft.com/office/drawing/2014/main" id="{1F2D2C70-9704-BEE7-1DC3-EF38E41F7DA9}"/>
                </a:ext>
              </a:extLst>
            </p:cNvPr>
            <p:cNvSpPr/>
            <p:nvPr/>
          </p:nvSpPr>
          <p:spPr>
            <a:xfrm>
              <a:off x="6471920" y="1330328"/>
              <a:ext cx="2407920" cy="3918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Municipal</a:t>
              </a:r>
            </a:p>
          </p:txBody>
        </p:sp>
      </p:grpSp>
      <p:sp>
        <p:nvSpPr>
          <p:cNvPr id="3" name="Marcador de número de diapositiva 3">
            <a:extLst>
              <a:ext uri="{FF2B5EF4-FFF2-40B4-BE49-F238E27FC236}">
                <a16:creationId xmlns:a16="http://schemas.microsoft.com/office/drawing/2014/main" id="{9D419E82-23F7-A55A-C840-F839186EEA51}"/>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19</a:t>
            </a:fld>
            <a:endParaRPr lang="en-US" sz="1400" i="1" dirty="0">
              <a:solidFill>
                <a:schemeClr val="bg1"/>
              </a:solidFill>
            </a:endParaRPr>
          </a:p>
        </p:txBody>
      </p:sp>
    </p:spTree>
    <p:extLst>
      <p:ext uri="{BB962C8B-B14F-4D97-AF65-F5344CB8AC3E}">
        <p14:creationId xmlns:p14="http://schemas.microsoft.com/office/powerpoint/2010/main" val="3034151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F2B72B84-0FBE-42C5-55EE-7390F1D6FAD8}"/>
              </a:ext>
            </a:extLst>
          </p:cNvPr>
          <p:cNvPicPr>
            <a:picLocks noChangeAspect="1"/>
          </p:cNvPicPr>
          <p:nvPr/>
        </p:nvPicPr>
        <p:blipFill>
          <a:blip r:embed="rId3"/>
          <a:stretch>
            <a:fillRect/>
          </a:stretch>
        </p:blipFill>
        <p:spPr>
          <a:xfrm>
            <a:off x="2156346" y="21219"/>
            <a:ext cx="9431111" cy="6413156"/>
          </a:xfrm>
          <a:prstGeom prst="rect">
            <a:avLst/>
          </a:prstGeom>
        </p:spPr>
      </p:pic>
      <p:sp>
        <p:nvSpPr>
          <p:cNvPr id="43" name="CuadroTexto 42">
            <a:extLst>
              <a:ext uri="{FF2B5EF4-FFF2-40B4-BE49-F238E27FC236}">
                <a16:creationId xmlns:a16="http://schemas.microsoft.com/office/drawing/2014/main" id="{8E1F8903-71D1-A045-C6C3-D49A0A4D6DDE}"/>
              </a:ext>
            </a:extLst>
          </p:cNvPr>
          <p:cNvSpPr txBox="1"/>
          <p:nvPr/>
        </p:nvSpPr>
        <p:spPr>
          <a:xfrm>
            <a:off x="840923" y="1605516"/>
            <a:ext cx="3189768"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MX" sz="3200" b="0" i="1" u="none" strike="noStrike" kern="1200" cap="none" spc="0" normalizeH="0" baseline="0" noProof="0" dirty="0">
                <a:ln>
                  <a:noFill/>
                </a:ln>
                <a:solidFill>
                  <a:srgbClr val="FFFFFF"/>
                </a:solidFill>
                <a:effectLst/>
                <a:uLnTx/>
                <a:uFillTx/>
                <a:latin typeface="Calibri" panose="020F0502020204030204"/>
                <a:ea typeface="+mn-ea"/>
                <a:cs typeface="+mn-cs"/>
              </a:rPr>
              <a:t>Los archivos, una constelación de valores</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MX" sz="20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1" u="none" strike="noStrike" kern="1200" cap="none" spc="0" normalizeH="0" baseline="0" noProof="0" dirty="0" err="1">
                <a:ln>
                  <a:noFill/>
                </a:ln>
                <a:solidFill>
                  <a:srgbClr val="FFFFFF"/>
                </a:solidFill>
                <a:effectLst/>
                <a:uLnTx/>
                <a:uFillTx/>
                <a:latin typeface="Calibri" panose="020F0502020204030204"/>
                <a:ea typeface="+mn-ea"/>
                <a:cs typeface="+mn-cs"/>
              </a:rPr>
              <a:t>Alberch-Fugueras</a:t>
            </a:r>
            <a:r>
              <a:rPr kumimoji="0" lang="es-MX" sz="1200" b="0" i="1" u="none" strike="noStrike" kern="1200" cap="none" spc="0" normalizeH="0" baseline="0" noProof="0" dirty="0">
                <a:ln>
                  <a:noFill/>
                </a:ln>
                <a:solidFill>
                  <a:srgbClr val="FFFFFF"/>
                </a:solidFill>
                <a:effectLst/>
                <a:uLnTx/>
                <a:uFillTx/>
                <a:latin typeface="Calibri" panose="020F0502020204030204"/>
                <a:ea typeface="+mn-ea"/>
                <a:cs typeface="+mn-cs"/>
              </a:rPr>
              <a:t>, Ramón. Archivos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1" u="none" strike="noStrike" kern="1200" cap="none" spc="0" normalizeH="0" baseline="0" noProof="0" dirty="0">
                <a:ln>
                  <a:noFill/>
                </a:ln>
                <a:solidFill>
                  <a:srgbClr val="FFFFFF"/>
                </a:solidFill>
                <a:effectLst/>
                <a:uLnTx/>
                <a:uFillTx/>
                <a:latin typeface="Calibri" panose="020F0502020204030204"/>
                <a:ea typeface="+mn-ea"/>
                <a:cs typeface="+mn-cs"/>
              </a:rPr>
              <a:t>Entender el pasado, construir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1" u="none" strike="noStrike" kern="1200" cap="none" spc="0" normalizeH="0" baseline="0" noProof="0" dirty="0">
                <a:ln>
                  <a:noFill/>
                </a:ln>
                <a:solidFill>
                  <a:srgbClr val="FFFFFF"/>
                </a:solidFill>
                <a:effectLst/>
                <a:uLnTx/>
                <a:uFillTx/>
                <a:latin typeface="Calibri" panose="020F0502020204030204"/>
                <a:ea typeface="+mn-ea"/>
                <a:cs typeface="+mn-cs"/>
              </a:rPr>
              <a:t>el futuro</a:t>
            </a:r>
          </a:p>
        </p:txBody>
      </p:sp>
    </p:spTree>
    <p:extLst>
      <p:ext uri="{BB962C8B-B14F-4D97-AF65-F5344CB8AC3E}">
        <p14:creationId xmlns:p14="http://schemas.microsoft.com/office/powerpoint/2010/main" val="231876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74D56F-5E9A-D460-76A8-6F665DD4F61E}"/>
              </a:ext>
            </a:extLst>
          </p:cNvPr>
          <p:cNvSpPr>
            <a:spLocks noGrp="1"/>
          </p:cNvSpPr>
          <p:nvPr>
            <p:ph type="title"/>
          </p:nvPr>
        </p:nvSpPr>
        <p:spPr>
          <a:xfrm>
            <a:off x="713864" y="-278190"/>
            <a:ext cx="10330217" cy="1325563"/>
          </a:xfrm>
        </p:spPr>
        <p:txBody>
          <a:bodyPr/>
          <a:lstStyle/>
          <a:p>
            <a:r>
              <a:rPr lang="es-MX" dirty="0"/>
              <a:t>Principios</a:t>
            </a:r>
          </a:p>
        </p:txBody>
      </p:sp>
      <p:grpSp>
        <p:nvGrpSpPr>
          <p:cNvPr id="4" name="Google Shape;8121;p73">
            <a:extLst>
              <a:ext uri="{FF2B5EF4-FFF2-40B4-BE49-F238E27FC236}">
                <a16:creationId xmlns:a16="http://schemas.microsoft.com/office/drawing/2014/main" id="{ED2D165E-EC7B-EBF6-1E8B-AD0B91CEF761}"/>
              </a:ext>
            </a:extLst>
          </p:cNvPr>
          <p:cNvGrpSpPr>
            <a:grpSpLocks noChangeAspect="1"/>
          </p:cNvGrpSpPr>
          <p:nvPr/>
        </p:nvGrpSpPr>
        <p:grpSpPr>
          <a:xfrm>
            <a:off x="2033866" y="3133832"/>
            <a:ext cx="7920000" cy="1855053"/>
            <a:chOff x="1247650" y="2075423"/>
            <a:chExt cx="6648477" cy="1557238"/>
          </a:xfrm>
        </p:grpSpPr>
        <p:sp>
          <p:nvSpPr>
            <p:cNvPr id="5" name="Google Shape;8122;p73">
              <a:extLst>
                <a:ext uri="{FF2B5EF4-FFF2-40B4-BE49-F238E27FC236}">
                  <a16:creationId xmlns:a16="http://schemas.microsoft.com/office/drawing/2014/main" id="{B57F7505-B70B-37B0-1180-12DE04313D61}"/>
                </a:ext>
              </a:extLst>
            </p:cNvPr>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rgbClr val="EFCFCA"/>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23;p73">
              <a:extLst>
                <a:ext uri="{FF2B5EF4-FFF2-40B4-BE49-F238E27FC236}">
                  <a16:creationId xmlns:a16="http://schemas.microsoft.com/office/drawing/2014/main" id="{483CD087-AC7A-4A3B-AA5F-BD53E3D78E27}"/>
                </a:ext>
              </a:extLst>
            </p:cNvPr>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solidFill>
              <a:srgbClr val="D45B9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24;p73">
              <a:extLst>
                <a:ext uri="{FF2B5EF4-FFF2-40B4-BE49-F238E27FC236}">
                  <a16:creationId xmlns:a16="http://schemas.microsoft.com/office/drawing/2014/main" id="{822CD694-7672-DFCF-8F04-3D1BF6572BF3}"/>
                </a:ext>
              </a:extLst>
            </p:cNvPr>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chemeClr val="accent3">
                <a:lumMod val="60000"/>
                <a:lumOff val="4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 name="Google Shape;8125;p73">
              <a:extLst>
                <a:ext uri="{FF2B5EF4-FFF2-40B4-BE49-F238E27FC236}">
                  <a16:creationId xmlns:a16="http://schemas.microsoft.com/office/drawing/2014/main" id="{7EB1D977-6B36-63C9-674E-C961BEA1B487}"/>
                </a:ext>
              </a:extLst>
            </p:cNvPr>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solidFill>
              <a:schemeClr val="accent6">
                <a:lumMod val="60000"/>
                <a:lumOff val="40000"/>
              </a:schemeClr>
            </a:solidFill>
            <a:ln w="9525"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26;p73">
              <a:extLst>
                <a:ext uri="{FF2B5EF4-FFF2-40B4-BE49-F238E27FC236}">
                  <a16:creationId xmlns:a16="http://schemas.microsoft.com/office/drawing/2014/main" id="{66A0641A-321C-7ADE-31BC-A453AD02D255}"/>
                </a:ext>
              </a:extLst>
            </p:cNvPr>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solidFill>
              <a:srgbClr val="B1CB7C"/>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8127;p73">
              <a:extLst>
                <a:ext uri="{FF2B5EF4-FFF2-40B4-BE49-F238E27FC236}">
                  <a16:creationId xmlns:a16="http://schemas.microsoft.com/office/drawing/2014/main" id="{9CA5721B-DC97-9164-8331-9CB8021ABA8E}"/>
                </a:ext>
              </a:extLst>
            </p:cNvPr>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noFill/>
            <a:ln w="9525" cap="flat" cmpd="sng">
              <a:solidFill>
                <a:srgbClr val="869FB2"/>
              </a:soli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CuadroTexto 10">
            <a:extLst>
              <a:ext uri="{FF2B5EF4-FFF2-40B4-BE49-F238E27FC236}">
                <a16:creationId xmlns:a16="http://schemas.microsoft.com/office/drawing/2014/main" id="{03F61131-3BB5-D55E-B283-88DAB8FEC86B}"/>
              </a:ext>
            </a:extLst>
          </p:cNvPr>
          <p:cNvSpPr txBox="1"/>
          <p:nvPr/>
        </p:nvSpPr>
        <p:spPr>
          <a:xfrm>
            <a:off x="2288307" y="2696878"/>
            <a:ext cx="1805277" cy="400110"/>
          </a:xfrm>
          <a:prstGeom prst="rect">
            <a:avLst/>
          </a:prstGeom>
          <a:noFill/>
        </p:spPr>
        <p:txBody>
          <a:bodyPr wrap="square">
            <a:spAutoFit/>
          </a:bodyPr>
          <a:lstStyle/>
          <a:p>
            <a:r>
              <a:rPr lang="es-MX" sz="2000" dirty="0"/>
              <a:t>Conservación </a:t>
            </a:r>
          </a:p>
        </p:txBody>
      </p:sp>
      <p:sp>
        <p:nvSpPr>
          <p:cNvPr id="12" name="CuadroTexto 11">
            <a:extLst>
              <a:ext uri="{FF2B5EF4-FFF2-40B4-BE49-F238E27FC236}">
                <a16:creationId xmlns:a16="http://schemas.microsoft.com/office/drawing/2014/main" id="{CEFC1600-5ABC-21FF-28FD-3408127599F0}"/>
              </a:ext>
            </a:extLst>
          </p:cNvPr>
          <p:cNvSpPr txBox="1"/>
          <p:nvPr/>
        </p:nvSpPr>
        <p:spPr>
          <a:xfrm>
            <a:off x="3818441" y="5097058"/>
            <a:ext cx="2065097" cy="400110"/>
          </a:xfrm>
          <a:prstGeom prst="rect">
            <a:avLst/>
          </a:prstGeom>
          <a:noFill/>
        </p:spPr>
        <p:txBody>
          <a:bodyPr wrap="square">
            <a:spAutoFit/>
          </a:bodyPr>
          <a:lstStyle/>
          <a:p>
            <a:r>
              <a:rPr lang="es-MX" sz="2000" dirty="0"/>
              <a:t>Procedencia</a:t>
            </a:r>
          </a:p>
        </p:txBody>
      </p:sp>
      <p:sp>
        <p:nvSpPr>
          <p:cNvPr id="13" name="CuadroTexto 12">
            <a:extLst>
              <a:ext uri="{FF2B5EF4-FFF2-40B4-BE49-F238E27FC236}">
                <a16:creationId xmlns:a16="http://schemas.microsoft.com/office/drawing/2014/main" id="{7AD98C59-B448-A0BD-B605-3B0E7EEECB14}"/>
              </a:ext>
            </a:extLst>
          </p:cNvPr>
          <p:cNvSpPr txBox="1"/>
          <p:nvPr/>
        </p:nvSpPr>
        <p:spPr>
          <a:xfrm>
            <a:off x="5182361" y="2696878"/>
            <a:ext cx="1827278" cy="400110"/>
          </a:xfrm>
          <a:prstGeom prst="rect">
            <a:avLst/>
          </a:prstGeom>
          <a:noFill/>
        </p:spPr>
        <p:txBody>
          <a:bodyPr wrap="square">
            <a:spAutoFit/>
          </a:bodyPr>
          <a:lstStyle/>
          <a:p>
            <a:pPr algn="ctr"/>
            <a:r>
              <a:rPr lang="es-MX" sz="2000" dirty="0"/>
              <a:t>Integridad</a:t>
            </a:r>
          </a:p>
        </p:txBody>
      </p:sp>
      <p:sp>
        <p:nvSpPr>
          <p:cNvPr id="14" name="CuadroTexto 13">
            <a:extLst>
              <a:ext uri="{FF2B5EF4-FFF2-40B4-BE49-F238E27FC236}">
                <a16:creationId xmlns:a16="http://schemas.microsoft.com/office/drawing/2014/main" id="{CAB510B4-0A74-B826-5388-C16FFF2DFD0F}"/>
              </a:ext>
            </a:extLst>
          </p:cNvPr>
          <p:cNvSpPr txBox="1"/>
          <p:nvPr/>
        </p:nvSpPr>
        <p:spPr>
          <a:xfrm>
            <a:off x="6558725" y="5097058"/>
            <a:ext cx="1881986" cy="400110"/>
          </a:xfrm>
          <a:prstGeom prst="rect">
            <a:avLst/>
          </a:prstGeom>
          <a:noFill/>
        </p:spPr>
        <p:txBody>
          <a:bodyPr wrap="square">
            <a:spAutoFit/>
          </a:bodyPr>
          <a:lstStyle/>
          <a:p>
            <a:r>
              <a:rPr lang="es-MX" sz="2000" dirty="0"/>
              <a:t>Disponibilidad</a:t>
            </a:r>
          </a:p>
        </p:txBody>
      </p:sp>
      <p:sp>
        <p:nvSpPr>
          <p:cNvPr id="21" name="CuadroTexto 20">
            <a:extLst>
              <a:ext uri="{FF2B5EF4-FFF2-40B4-BE49-F238E27FC236}">
                <a16:creationId xmlns:a16="http://schemas.microsoft.com/office/drawing/2014/main" id="{81530E72-B175-75C6-A395-47F14DB93A46}"/>
              </a:ext>
            </a:extLst>
          </p:cNvPr>
          <p:cNvSpPr txBox="1"/>
          <p:nvPr/>
        </p:nvSpPr>
        <p:spPr>
          <a:xfrm>
            <a:off x="8141572" y="2724507"/>
            <a:ext cx="1753030" cy="400110"/>
          </a:xfrm>
          <a:prstGeom prst="rect">
            <a:avLst/>
          </a:prstGeom>
          <a:noFill/>
        </p:spPr>
        <p:txBody>
          <a:bodyPr wrap="square">
            <a:spAutoFit/>
          </a:bodyPr>
          <a:lstStyle/>
          <a:p>
            <a:pPr algn="ctr"/>
            <a:r>
              <a:rPr lang="es-MX" sz="2000" dirty="0"/>
              <a:t>Accesibilidad</a:t>
            </a:r>
          </a:p>
        </p:txBody>
      </p:sp>
      <p:pic>
        <p:nvPicPr>
          <p:cNvPr id="24" name="Marcador de contenido 10" descr="Icono&#10;&#10;Descripción generada automáticamente">
            <a:extLst>
              <a:ext uri="{FF2B5EF4-FFF2-40B4-BE49-F238E27FC236}">
                <a16:creationId xmlns:a16="http://schemas.microsoft.com/office/drawing/2014/main" id="{28E421F9-3EA2-BB47-45CF-A8AAF755430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04041" y="1303978"/>
            <a:ext cx="1395440" cy="1420529"/>
          </a:xfrm>
          <a:prstGeom prst="ellipse">
            <a:avLst/>
          </a:prstGeom>
          <a:ln>
            <a:noFill/>
          </a:ln>
          <a:effectLst>
            <a:softEdge rad="112500"/>
          </a:effectLst>
        </p:spPr>
      </p:pic>
      <p:sp>
        <p:nvSpPr>
          <p:cNvPr id="26" name="CuadroTexto 25">
            <a:extLst>
              <a:ext uri="{FF2B5EF4-FFF2-40B4-BE49-F238E27FC236}">
                <a16:creationId xmlns:a16="http://schemas.microsoft.com/office/drawing/2014/main" id="{92E99224-5BB2-C4BF-BFF8-70588C71C847}"/>
              </a:ext>
            </a:extLst>
          </p:cNvPr>
          <p:cNvSpPr txBox="1"/>
          <p:nvPr/>
        </p:nvSpPr>
        <p:spPr>
          <a:xfrm>
            <a:off x="8351520" y="621678"/>
            <a:ext cx="1991360" cy="369332"/>
          </a:xfrm>
          <a:prstGeom prst="rect">
            <a:avLst/>
          </a:prstGeom>
          <a:noFill/>
        </p:spPr>
        <p:txBody>
          <a:bodyPr wrap="square">
            <a:spAutoFit/>
          </a:bodyPr>
          <a:lstStyle/>
          <a:p>
            <a:r>
              <a:rPr lang="es-MX" dirty="0">
                <a:solidFill>
                  <a:schemeClr val="accent1"/>
                </a:solidFill>
              </a:rPr>
              <a:t>Artículo 5</a:t>
            </a:r>
          </a:p>
        </p:txBody>
      </p:sp>
      <p:pic>
        <p:nvPicPr>
          <p:cNvPr id="29" name="Gráfico 28" descr="Marca de verificación con relleno sólido">
            <a:extLst>
              <a:ext uri="{FF2B5EF4-FFF2-40B4-BE49-F238E27FC236}">
                <a16:creationId xmlns:a16="http://schemas.microsoft.com/office/drawing/2014/main" id="{FC233225-F3EC-99F8-8D18-0171228B64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0329" y="3304093"/>
            <a:ext cx="648000" cy="648000"/>
          </a:xfrm>
          <a:prstGeom prst="rect">
            <a:avLst/>
          </a:prstGeom>
        </p:spPr>
      </p:pic>
      <p:pic>
        <p:nvPicPr>
          <p:cNvPr id="32" name="Gráfico 31" descr="Marca de verificación con relleno sólido">
            <a:extLst>
              <a:ext uri="{FF2B5EF4-FFF2-40B4-BE49-F238E27FC236}">
                <a16:creationId xmlns:a16="http://schemas.microsoft.com/office/drawing/2014/main" id="{296BE8B3-9B26-C252-F4CE-B0A1EB562F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22040" y="3301635"/>
            <a:ext cx="648000" cy="648000"/>
          </a:xfrm>
          <a:prstGeom prst="rect">
            <a:avLst/>
          </a:prstGeom>
        </p:spPr>
      </p:pic>
      <p:pic>
        <p:nvPicPr>
          <p:cNvPr id="33" name="Gráfico 32" descr="Marca de verificación con relleno sólido">
            <a:extLst>
              <a:ext uri="{FF2B5EF4-FFF2-40B4-BE49-F238E27FC236}">
                <a16:creationId xmlns:a16="http://schemas.microsoft.com/office/drawing/2014/main" id="{51AAC524-736F-868E-953F-A0A26ED179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56018" y="4173041"/>
            <a:ext cx="648000" cy="648000"/>
          </a:xfrm>
          <a:prstGeom prst="rect">
            <a:avLst/>
          </a:prstGeom>
        </p:spPr>
      </p:pic>
      <p:pic>
        <p:nvPicPr>
          <p:cNvPr id="34" name="Gráfico 33" descr="Marca de verificación con relleno sólido">
            <a:extLst>
              <a:ext uri="{FF2B5EF4-FFF2-40B4-BE49-F238E27FC236}">
                <a16:creationId xmlns:a16="http://schemas.microsoft.com/office/drawing/2014/main" id="{1F243BA6-1D04-6926-4819-40699A0FE1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75718" y="4149050"/>
            <a:ext cx="648000" cy="648000"/>
          </a:xfrm>
          <a:prstGeom prst="rect">
            <a:avLst/>
          </a:prstGeom>
        </p:spPr>
      </p:pic>
      <p:pic>
        <p:nvPicPr>
          <p:cNvPr id="35" name="Gráfico 34" descr="Marca de verificación con relleno sólido">
            <a:extLst>
              <a:ext uri="{FF2B5EF4-FFF2-40B4-BE49-F238E27FC236}">
                <a16:creationId xmlns:a16="http://schemas.microsoft.com/office/drawing/2014/main" id="{2DFE51F9-8CA1-E9AF-7027-1BEB99A02B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99200" y="3293265"/>
            <a:ext cx="648000" cy="648000"/>
          </a:xfrm>
          <a:prstGeom prst="rect">
            <a:avLst/>
          </a:prstGeom>
        </p:spPr>
      </p:pic>
      <p:sp>
        <p:nvSpPr>
          <p:cNvPr id="37" name="CuadroTexto 36">
            <a:extLst>
              <a:ext uri="{FF2B5EF4-FFF2-40B4-BE49-F238E27FC236}">
                <a16:creationId xmlns:a16="http://schemas.microsoft.com/office/drawing/2014/main" id="{5EA7D1BB-3C2C-A7D9-61CE-BDEF7FB7CE8A}"/>
              </a:ext>
            </a:extLst>
          </p:cNvPr>
          <p:cNvSpPr txBox="1"/>
          <p:nvPr/>
        </p:nvSpPr>
        <p:spPr>
          <a:xfrm>
            <a:off x="9275910" y="6521985"/>
            <a:ext cx="3536342" cy="307777"/>
          </a:xfrm>
          <a:prstGeom prst="rect">
            <a:avLst/>
          </a:prstGeom>
          <a:noFill/>
        </p:spPr>
        <p:txBody>
          <a:bodyPr wrap="square">
            <a:spAutoFit/>
          </a:body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20</a:t>
            </a:fld>
            <a:endParaRPr lang="en-US" sz="1400" i="1" dirty="0">
              <a:solidFill>
                <a:schemeClr val="bg1"/>
              </a:solidFill>
            </a:endParaRPr>
          </a:p>
        </p:txBody>
      </p:sp>
    </p:spTree>
    <p:extLst>
      <p:ext uri="{BB962C8B-B14F-4D97-AF65-F5344CB8AC3E}">
        <p14:creationId xmlns:p14="http://schemas.microsoft.com/office/powerpoint/2010/main" val="3660287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0891" y="-678364"/>
            <a:ext cx="10330217" cy="1804839"/>
          </a:xfrm>
        </p:spPr>
        <p:txBody>
          <a:bodyPr/>
          <a:lstStyle/>
          <a:p>
            <a:r>
              <a:rPr lang="es-MX" dirty="0"/>
              <a:t>La concepción sistémica de los archivos en la LGA</a:t>
            </a:r>
          </a:p>
        </p:txBody>
      </p:sp>
      <p:pic>
        <p:nvPicPr>
          <p:cNvPr id="5" name="Imagen 4"/>
          <p:cNvPicPr>
            <a:picLocks noChangeAspect="1"/>
          </p:cNvPicPr>
          <p:nvPr/>
        </p:nvPicPr>
        <p:blipFill>
          <a:blip r:embed="rId3"/>
          <a:stretch>
            <a:fillRect/>
          </a:stretch>
        </p:blipFill>
        <p:spPr>
          <a:xfrm>
            <a:off x="8710863" y="2229260"/>
            <a:ext cx="3400386" cy="3184951"/>
          </a:xfrm>
          <a:prstGeom prst="rect">
            <a:avLst/>
          </a:prstGeom>
        </p:spPr>
      </p:pic>
      <p:pic>
        <p:nvPicPr>
          <p:cNvPr id="6" name="Imagen 5"/>
          <p:cNvPicPr>
            <a:picLocks noChangeAspect="1"/>
          </p:cNvPicPr>
          <p:nvPr/>
        </p:nvPicPr>
        <p:blipFill>
          <a:blip r:embed="rId3"/>
          <a:stretch>
            <a:fillRect/>
          </a:stretch>
        </p:blipFill>
        <p:spPr>
          <a:xfrm>
            <a:off x="8710863" y="2095683"/>
            <a:ext cx="3400386" cy="3184951"/>
          </a:xfrm>
          <a:prstGeom prst="rect">
            <a:avLst/>
          </a:prstGeom>
        </p:spPr>
      </p:pic>
      <p:sp>
        <p:nvSpPr>
          <p:cNvPr id="3" name="Marcador de número de diapositiva 3">
            <a:extLst>
              <a:ext uri="{FF2B5EF4-FFF2-40B4-BE49-F238E27FC236}">
                <a16:creationId xmlns:a16="http://schemas.microsoft.com/office/drawing/2014/main" id="{BC441AF0-E58D-0F7F-0F11-70B3CEEE2972}"/>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21</a:t>
            </a:fld>
            <a:endParaRPr lang="en-US" sz="1400" i="1" dirty="0">
              <a:solidFill>
                <a:schemeClr val="bg1"/>
              </a:solidFill>
            </a:endParaRPr>
          </a:p>
        </p:txBody>
      </p:sp>
      <p:graphicFrame>
        <p:nvGraphicFramePr>
          <p:cNvPr id="7" name="Diagrama 6">
            <a:extLst>
              <a:ext uri="{FF2B5EF4-FFF2-40B4-BE49-F238E27FC236}">
                <a16:creationId xmlns:a16="http://schemas.microsoft.com/office/drawing/2014/main" id="{11E01993-CD6C-9F7F-6CFB-7F3D1D800C21}"/>
              </a:ext>
            </a:extLst>
          </p:cNvPr>
          <p:cNvGraphicFramePr/>
          <p:nvPr>
            <p:extLst>
              <p:ext uri="{D42A27DB-BD31-4B8C-83A1-F6EECF244321}">
                <p14:modId xmlns:p14="http://schemas.microsoft.com/office/powerpoint/2010/main" val="3416027511"/>
              </p:ext>
            </p:extLst>
          </p:nvPr>
        </p:nvGraphicFramePr>
        <p:xfrm>
          <a:off x="123297" y="1351983"/>
          <a:ext cx="9056007" cy="42270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715851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06282" y="225500"/>
            <a:ext cx="7110998" cy="988332"/>
          </a:xfrm>
        </p:spPr>
        <p:txBody>
          <a:bodyPr/>
          <a:lstStyle/>
          <a:p>
            <a:r>
              <a:rPr lang="es-MX" b="1" dirty="0"/>
              <a:t>El Sistema Nacional de Archivos </a:t>
            </a:r>
          </a:p>
        </p:txBody>
      </p:sp>
      <p:sp>
        <p:nvSpPr>
          <p:cNvPr id="95" name="Rectángulo 94"/>
          <p:cNvSpPr/>
          <p:nvPr/>
        </p:nvSpPr>
        <p:spPr>
          <a:xfrm>
            <a:off x="314346" y="1621009"/>
            <a:ext cx="4380313" cy="2031325"/>
          </a:xfrm>
          <a:prstGeom prst="rect">
            <a:avLst/>
          </a:prstGeom>
        </p:spPr>
        <p:txBody>
          <a:bodyPr wrap="square">
            <a:spAutoFit/>
          </a:bodyPr>
          <a:lstStyle/>
          <a:p>
            <a:pPr algn="just"/>
            <a:r>
              <a:rPr lang="es-MX" b="1" dirty="0"/>
              <a:t>Sistema Nacional de Archivos. </a:t>
            </a:r>
            <a:r>
              <a:rPr lang="es-MX" dirty="0"/>
              <a:t>Conjunto orgánico y articulado de… </a:t>
            </a:r>
          </a:p>
          <a:p>
            <a:pPr algn="just"/>
            <a:r>
              <a:rPr lang="es-MX" dirty="0"/>
              <a:t>tendientes a cumplir con los fines de la organización y administración homogénea de los archivos de los S.O. </a:t>
            </a:r>
            <a:r>
              <a:rPr lang="es-MX" dirty="0">
                <a:solidFill>
                  <a:schemeClr val="accent1"/>
                </a:solidFill>
              </a:rPr>
              <a:t>(Art. 64)</a:t>
            </a:r>
            <a:endParaRPr lang="es-ES" dirty="0">
              <a:solidFill>
                <a:schemeClr val="accent1"/>
              </a:solidFill>
            </a:endParaRPr>
          </a:p>
          <a:p>
            <a:pPr lvl="0" algn="just"/>
            <a:endParaRPr lang="es-ES" dirty="0"/>
          </a:p>
        </p:txBody>
      </p:sp>
      <p:grpSp>
        <p:nvGrpSpPr>
          <p:cNvPr id="207" name="Grupo 206"/>
          <p:cNvGrpSpPr/>
          <p:nvPr/>
        </p:nvGrpSpPr>
        <p:grpSpPr>
          <a:xfrm>
            <a:off x="411660" y="2435224"/>
            <a:ext cx="11368679" cy="3284239"/>
            <a:chOff x="423193" y="1615322"/>
            <a:chExt cx="11368679" cy="3284239"/>
          </a:xfrm>
        </p:grpSpPr>
        <p:grpSp>
          <p:nvGrpSpPr>
            <p:cNvPr id="140" name="Grupo 139"/>
            <p:cNvGrpSpPr/>
            <p:nvPr/>
          </p:nvGrpSpPr>
          <p:grpSpPr>
            <a:xfrm>
              <a:off x="423193" y="4191675"/>
              <a:ext cx="11368679" cy="707886"/>
              <a:chOff x="655091" y="4380794"/>
              <a:chExt cx="11368679" cy="707886"/>
            </a:xfrm>
          </p:grpSpPr>
          <p:sp>
            <p:nvSpPr>
              <p:cNvPr id="134" name="Rectángulo 133"/>
              <p:cNvSpPr/>
              <p:nvPr/>
            </p:nvSpPr>
            <p:spPr>
              <a:xfrm>
                <a:off x="3912205" y="4389640"/>
                <a:ext cx="1569493" cy="699040"/>
              </a:xfrm>
              <a:prstGeom prst="rect">
                <a:avLst/>
              </a:prstGeom>
              <a:solidFill>
                <a:schemeClr val="accent1">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132" name="Rectángulo 131"/>
              <p:cNvSpPr/>
              <p:nvPr/>
            </p:nvSpPr>
            <p:spPr>
              <a:xfrm>
                <a:off x="655091" y="4389640"/>
                <a:ext cx="1569493" cy="699040"/>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112" name="Rectángulo 111"/>
              <p:cNvSpPr/>
              <p:nvPr/>
            </p:nvSpPr>
            <p:spPr>
              <a:xfrm>
                <a:off x="763016" y="4527392"/>
                <a:ext cx="1308370" cy="369332"/>
              </a:xfrm>
              <a:prstGeom prst="rect">
                <a:avLst/>
              </a:prstGeom>
              <a:noFill/>
            </p:spPr>
            <p:txBody>
              <a:bodyPr wrap="none" lIns="91440" tIns="45720" rIns="91440" bIns="45720">
                <a:spAutoFit/>
              </a:bodyPr>
              <a:lstStyle/>
              <a:p>
                <a:pPr algn="ctr"/>
                <a:r>
                  <a:rPr lang="es-ES" b="1" dirty="0">
                    <a:ln w="0"/>
                    <a:solidFill>
                      <a:schemeClr val="bg1"/>
                    </a:solidFill>
                    <a:effectLst>
                      <a:outerShdw blurRad="38100" dist="19050" dir="2700000" algn="tl" rotWithShape="0">
                        <a:schemeClr val="dk1">
                          <a:alpha val="40000"/>
                        </a:schemeClr>
                      </a:outerShdw>
                    </a:effectLst>
                  </a:rPr>
                  <a:t>Estructuras</a:t>
                </a:r>
                <a:endParaRPr lang="es-ES" b="1" cap="none" spc="0" dirty="0">
                  <a:ln w="0"/>
                  <a:solidFill>
                    <a:schemeClr val="bg1"/>
                  </a:solidFill>
                  <a:effectLst>
                    <a:outerShdw blurRad="38100" dist="19050" dir="2700000" algn="tl" rotWithShape="0">
                      <a:schemeClr val="dk1">
                        <a:alpha val="40000"/>
                      </a:schemeClr>
                    </a:outerShdw>
                  </a:effectLst>
                </a:endParaRPr>
              </a:p>
            </p:txBody>
          </p:sp>
          <p:sp>
            <p:nvSpPr>
              <p:cNvPr id="113" name="Rectángulo 112"/>
              <p:cNvSpPr/>
              <p:nvPr/>
            </p:nvSpPr>
            <p:spPr>
              <a:xfrm>
                <a:off x="4036380" y="4380794"/>
                <a:ext cx="1322798" cy="646331"/>
              </a:xfrm>
              <a:prstGeom prst="rect">
                <a:avLst/>
              </a:prstGeom>
              <a:noFill/>
            </p:spPr>
            <p:txBody>
              <a:bodyPr wrap="none" lIns="91440" tIns="45720" rIns="91440" bIns="45720">
                <a:spAutoFit/>
              </a:bodyPr>
              <a:lstStyle/>
              <a:p>
                <a:pPr algn="ctr"/>
                <a:r>
                  <a:rPr lang="es-ES" b="1" dirty="0">
                    <a:ln w="0"/>
                    <a:solidFill>
                      <a:schemeClr val="bg1"/>
                    </a:solidFill>
                    <a:effectLst>
                      <a:outerShdw blurRad="38100" dist="19050" dir="2700000" algn="tl" rotWithShape="0">
                        <a:schemeClr val="dk1">
                          <a:alpha val="40000"/>
                        </a:schemeClr>
                      </a:outerShdw>
                    </a:effectLst>
                  </a:rPr>
                  <a:t>Relaciones </a:t>
                </a:r>
              </a:p>
              <a:p>
                <a:pPr algn="ctr"/>
                <a:r>
                  <a:rPr lang="es-ES" b="1" dirty="0">
                    <a:ln w="0"/>
                    <a:solidFill>
                      <a:schemeClr val="bg1"/>
                    </a:solidFill>
                    <a:effectLst>
                      <a:outerShdw blurRad="38100" dist="19050" dir="2700000" algn="tl" rotWithShape="0">
                        <a:schemeClr val="dk1">
                          <a:alpha val="40000"/>
                        </a:schemeClr>
                      </a:outerShdw>
                    </a:effectLst>
                  </a:rPr>
                  <a:t>funcionales</a:t>
                </a:r>
                <a:endParaRPr lang="es-ES" b="1" cap="none" spc="0" dirty="0">
                  <a:ln w="0"/>
                  <a:solidFill>
                    <a:schemeClr val="bg1"/>
                  </a:solidFill>
                  <a:effectLst>
                    <a:outerShdw blurRad="38100" dist="19050" dir="2700000" algn="tl" rotWithShape="0">
                      <a:schemeClr val="dk1">
                        <a:alpha val="40000"/>
                      </a:schemeClr>
                    </a:outerShdw>
                  </a:effectLst>
                </a:endParaRPr>
              </a:p>
            </p:txBody>
          </p:sp>
          <p:sp>
            <p:nvSpPr>
              <p:cNvPr id="133" name="Rectángulo 132"/>
              <p:cNvSpPr/>
              <p:nvPr/>
            </p:nvSpPr>
            <p:spPr>
              <a:xfrm>
                <a:off x="2294879" y="4389640"/>
                <a:ext cx="1569493" cy="699040"/>
              </a:xfrm>
              <a:prstGeom prst="rect">
                <a:avLst/>
              </a:prstGeom>
              <a:solidFill>
                <a:schemeClr val="accent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135" name="Rectángulo 134"/>
              <p:cNvSpPr/>
              <p:nvPr/>
            </p:nvSpPr>
            <p:spPr>
              <a:xfrm>
                <a:off x="5550909" y="4389640"/>
                <a:ext cx="1569493" cy="699040"/>
              </a:xfrm>
              <a:prstGeom prst="rect">
                <a:avLst/>
              </a:prstGeom>
              <a:solidFill>
                <a:schemeClr val="accent3">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114" name="Rectángulo 113"/>
              <p:cNvSpPr/>
              <p:nvPr/>
            </p:nvSpPr>
            <p:spPr>
              <a:xfrm>
                <a:off x="2463069" y="4502316"/>
                <a:ext cx="1165704" cy="369332"/>
              </a:xfrm>
              <a:prstGeom prst="rect">
                <a:avLst/>
              </a:prstGeom>
              <a:noFill/>
            </p:spPr>
            <p:txBody>
              <a:bodyPr wrap="none" lIns="91440" tIns="45720" rIns="91440" bIns="45720">
                <a:spAutoFit/>
              </a:bodyPr>
              <a:lstStyle/>
              <a:p>
                <a:pPr algn="ctr"/>
                <a:r>
                  <a:rPr lang="es-ES" b="1" dirty="0">
                    <a:ln w="0"/>
                    <a:solidFill>
                      <a:schemeClr val="bg1"/>
                    </a:solidFill>
                    <a:effectLst>
                      <a:outerShdw blurRad="38100" dist="19050" dir="2700000" algn="tl" rotWithShape="0">
                        <a:schemeClr val="dk1">
                          <a:alpha val="40000"/>
                        </a:schemeClr>
                      </a:outerShdw>
                    </a:effectLst>
                  </a:rPr>
                  <a:t>Instancias</a:t>
                </a:r>
                <a:endParaRPr lang="es-ES" b="1" cap="none" spc="0" dirty="0">
                  <a:ln w="0"/>
                  <a:solidFill>
                    <a:schemeClr val="bg1"/>
                  </a:solidFill>
                  <a:effectLst>
                    <a:outerShdw blurRad="38100" dist="19050" dir="2700000" algn="tl" rotWithShape="0">
                      <a:schemeClr val="dk1">
                        <a:alpha val="40000"/>
                      </a:schemeClr>
                    </a:outerShdw>
                  </a:effectLst>
                </a:endParaRPr>
              </a:p>
            </p:txBody>
          </p:sp>
          <p:sp>
            <p:nvSpPr>
              <p:cNvPr id="131" name="Rectángulo 130"/>
              <p:cNvSpPr/>
              <p:nvPr/>
            </p:nvSpPr>
            <p:spPr>
              <a:xfrm>
                <a:off x="5432367" y="4442349"/>
                <a:ext cx="1784399" cy="615553"/>
              </a:xfrm>
              <a:prstGeom prst="rect">
                <a:avLst/>
              </a:prstGeom>
              <a:noFill/>
            </p:spPr>
            <p:txBody>
              <a:bodyPr wrap="none" lIns="91440" tIns="45720" rIns="91440" bIns="45720">
                <a:spAutoFit/>
              </a:bodyPr>
              <a:lstStyle/>
              <a:p>
                <a:pPr algn="ctr"/>
                <a:r>
                  <a:rPr lang="es-ES" sz="1700" b="1" dirty="0">
                    <a:ln w="0"/>
                    <a:solidFill>
                      <a:schemeClr val="bg1"/>
                    </a:solidFill>
                    <a:effectLst>
                      <a:outerShdw blurRad="38100" dist="19050" dir="2700000" algn="tl" rotWithShape="0">
                        <a:schemeClr val="dk1">
                          <a:alpha val="40000"/>
                        </a:schemeClr>
                      </a:outerShdw>
                    </a:effectLst>
                  </a:rPr>
                  <a:t>Métodos y </a:t>
                </a:r>
              </a:p>
              <a:p>
                <a:pPr algn="ctr"/>
                <a:r>
                  <a:rPr lang="es-ES" sz="1700" b="1" dirty="0">
                    <a:ln w="0"/>
                    <a:solidFill>
                      <a:schemeClr val="bg1"/>
                    </a:solidFill>
                    <a:effectLst>
                      <a:outerShdw blurRad="38100" dist="19050" dir="2700000" algn="tl" rotWithShape="0">
                        <a:schemeClr val="dk1">
                          <a:alpha val="40000"/>
                        </a:schemeClr>
                      </a:outerShdw>
                    </a:effectLst>
                  </a:rPr>
                  <a:t>procedimientos</a:t>
                </a:r>
                <a:endParaRPr lang="es-ES" sz="1700" b="1" cap="none" spc="0" dirty="0">
                  <a:ln w="0"/>
                  <a:solidFill>
                    <a:schemeClr val="bg1"/>
                  </a:solidFill>
                  <a:effectLst>
                    <a:outerShdw blurRad="38100" dist="19050" dir="2700000" algn="tl" rotWithShape="0">
                      <a:schemeClr val="dk1">
                        <a:alpha val="40000"/>
                      </a:schemeClr>
                    </a:outerShdw>
                  </a:effectLst>
                </a:endParaRPr>
              </a:p>
            </p:txBody>
          </p:sp>
          <p:sp>
            <p:nvSpPr>
              <p:cNvPr id="136" name="Rectángulo 135"/>
              <p:cNvSpPr/>
              <p:nvPr/>
            </p:nvSpPr>
            <p:spPr>
              <a:xfrm>
                <a:off x="8817077" y="4389640"/>
                <a:ext cx="1569493" cy="699040"/>
              </a:xfrm>
              <a:prstGeom prst="rect">
                <a:avLst/>
              </a:prstGeom>
              <a:solidFill>
                <a:schemeClr val="accent1">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137" name="Rectángulo 136"/>
              <p:cNvSpPr/>
              <p:nvPr/>
            </p:nvSpPr>
            <p:spPr>
              <a:xfrm>
                <a:off x="10454277" y="4389640"/>
                <a:ext cx="1569493" cy="699040"/>
              </a:xfrm>
              <a:prstGeom prst="rect">
                <a:avLst/>
              </a:prstGeom>
              <a:solidFill>
                <a:schemeClr val="bg2">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115" name="Rectángulo 114"/>
              <p:cNvSpPr/>
              <p:nvPr/>
            </p:nvSpPr>
            <p:spPr>
              <a:xfrm>
                <a:off x="10684245" y="4527392"/>
                <a:ext cx="1066318" cy="369332"/>
              </a:xfrm>
              <a:prstGeom prst="rect">
                <a:avLst/>
              </a:prstGeom>
              <a:noFill/>
            </p:spPr>
            <p:txBody>
              <a:bodyPr wrap="none" lIns="91440" tIns="45720" rIns="91440" bIns="45720">
                <a:spAutoFit/>
              </a:bodyPr>
              <a:lstStyle/>
              <a:p>
                <a:pPr algn="ctr"/>
                <a:r>
                  <a:rPr lang="es-ES" b="1" dirty="0">
                    <a:ln w="0"/>
                    <a:solidFill>
                      <a:schemeClr val="bg1"/>
                    </a:solidFill>
                    <a:effectLst>
                      <a:outerShdw blurRad="38100" dist="19050" dir="2700000" algn="tl" rotWithShape="0">
                        <a:schemeClr val="dk1">
                          <a:alpha val="40000"/>
                        </a:schemeClr>
                      </a:outerShdw>
                    </a:effectLst>
                  </a:rPr>
                  <a:t>Servicios</a:t>
                </a:r>
                <a:endParaRPr lang="es-ES" b="1" cap="none" spc="0" dirty="0">
                  <a:ln w="0"/>
                  <a:solidFill>
                    <a:schemeClr val="bg1"/>
                  </a:solidFill>
                  <a:effectLst>
                    <a:outerShdw blurRad="38100" dist="19050" dir="2700000" algn="tl" rotWithShape="0">
                      <a:schemeClr val="dk1">
                        <a:alpha val="40000"/>
                      </a:schemeClr>
                    </a:outerShdw>
                  </a:effectLst>
                </a:endParaRPr>
              </a:p>
            </p:txBody>
          </p:sp>
          <p:sp>
            <p:nvSpPr>
              <p:cNvPr id="116" name="Rectángulo 115"/>
              <p:cNvSpPr/>
              <p:nvPr/>
            </p:nvSpPr>
            <p:spPr>
              <a:xfrm>
                <a:off x="8850098" y="4515130"/>
                <a:ext cx="1513556" cy="369332"/>
              </a:xfrm>
              <a:prstGeom prst="rect">
                <a:avLst/>
              </a:prstGeom>
              <a:noFill/>
            </p:spPr>
            <p:txBody>
              <a:bodyPr wrap="none" lIns="91440" tIns="45720" rIns="91440" bIns="45720">
                <a:spAutoFit/>
              </a:bodyPr>
              <a:lstStyle/>
              <a:p>
                <a:pPr algn="ctr"/>
                <a:r>
                  <a:rPr lang="es-ES" b="1" cap="none" spc="0" dirty="0">
                    <a:ln w="0"/>
                    <a:solidFill>
                      <a:schemeClr val="bg1"/>
                    </a:solidFill>
                    <a:effectLst>
                      <a:outerShdw blurRad="38100" dist="19050" dir="2700000" algn="tl" rotWithShape="0">
                        <a:schemeClr val="dk1">
                          <a:alpha val="40000"/>
                        </a:schemeClr>
                      </a:outerShdw>
                    </a:effectLst>
                  </a:rPr>
                  <a:t>Instrumentos</a:t>
                </a:r>
              </a:p>
            </p:txBody>
          </p:sp>
          <p:sp>
            <p:nvSpPr>
              <p:cNvPr id="138" name="Rectángulo 137"/>
              <p:cNvSpPr/>
              <p:nvPr/>
            </p:nvSpPr>
            <p:spPr>
              <a:xfrm>
                <a:off x="7175965" y="4389640"/>
                <a:ext cx="1569493" cy="699040"/>
              </a:xfrm>
              <a:prstGeom prst="rect">
                <a:avLst/>
              </a:prstGeom>
              <a:solidFill>
                <a:schemeClr val="accent6">
                  <a:lumMod val="75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139" name="Rectángulo 138"/>
              <p:cNvSpPr/>
              <p:nvPr/>
            </p:nvSpPr>
            <p:spPr>
              <a:xfrm>
                <a:off x="7491250" y="4553746"/>
                <a:ext cx="957314" cy="369332"/>
              </a:xfrm>
              <a:prstGeom prst="rect">
                <a:avLst/>
              </a:prstGeom>
              <a:noFill/>
            </p:spPr>
            <p:txBody>
              <a:bodyPr wrap="none" lIns="91440" tIns="45720" rIns="91440" bIns="45720">
                <a:spAutoFit/>
              </a:bodyPr>
              <a:lstStyle/>
              <a:p>
                <a:pPr algn="ctr"/>
                <a:r>
                  <a:rPr lang="es-ES" b="1" dirty="0">
                    <a:ln w="0"/>
                    <a:solidFill>
                      <a:schemeClr val="bg1"/>
                    </a:solidFill>
                    <a:effectLst>
                      <a:outerShdw blurRad="38100" dist="19050" dir="2700000" algn="tl" rotWithShape="0">
                        <a:schemeClr val="dk1">
                          <a:alpha val="40000"/>
                        </a:schemeClr>
                      </a:outerShdw>
                    </a:effectLst>
                  </a:rPr>
                  <a:t>Normas</a:t>
                </a:r>
                <a:endParaRPr lang="es-ES" sz="2000" b="1" cap="none" spc="0" dirty="0">
                  <a:ln w="0"/>
                  <a:solidFill>
                    <a:schemeClr val="bg1"/>
                  </a:solidFill>
                  <a:effectLst>
                    <a:outerShdw blurRad="38100" dist="19050" dir="2700000" algn="tl" rotWithShape="0">
                      <a:schemeClr val="dk1">
                        <a:alpha val="40000"/>
                      </a:schemeClr>
                    </a:outerShdw>
                  </a:effectLst>
                </a:endParaRPr>
              </a:p>
            </p:txBody>
          </p:sp>
        </p:grpSp>
        <p:grpSp>
          <p:nvGrpSpPr>
            <p:cNvPr id="157" name="Grupo 156"/>
            <p:cNvGrpSpPr/>
            <p:nvPr/>
          </p:nvGrpSpPr>
          <p:grpSpPr>
            <a:xfrm>
              <a:off x="4734264" y="1615322"/>
              <a:ext cx="2484000" cy="2483998"/>
              <a:chOff x="3935999" y="1391835"/>
              <a:chExt cx="4320001" cy="4319997"/>
            </a:xfrm>
          </p:grpSpPr>
          <p:sp>
            <p:nvSpPr>
              <p:cNvPr id="158" name="Forma libre: forma 157"/>
              <p:cNvSpPr/>
              <p:nvPr/>
            </p:nvSpPr>
            <p:spPr>
              <a:xfrm rot="5400000">
                <a:off x="6052196" y="3641511"/>
                <a:ext cx="23504" cy="27396"/>
              </a:xfrm>
              <a:custGeom>
                <a:avLst/>
                <a:gdLst>
                  <a:gd name="connsiteX0" fmla="*/ 0 w 23504"/>
                  <a:gd name="connsiteY0" fmla="*/ 13536 h 27396"/>
                  <a:gd name="connsiteX1" fmla="*/ 23504 w 23504"/>
                  <a:gd name="connsiteY1" fmla="*/ 0 h 27396"/>
                  <a:gd name="connsiteX2" fmla="*/ 23504 w 23504"/>
                  <a:gd name="connsiteY2" fmla="*/ 27396 h 27396"/>
                  <a:gd name="connsiteX3" fmla="*/ 0 w 23504"/>
                  <a:gd name="connsiteY3" fmla="*/ 13536 h 27396"/>
                </a:gdLst>
                <a:ahLst/>
                <a:cxnLst>
                  <a:cxn ang="0">
                    <a:pos x="connsiteX0" y="connsiteY0"/>
                  </a:cxn>
                  <a:cxn ang="0">
                    <a:pos x="connsiteX1" y="connsiteY1"/>
                  </a:cxn>
                  <a:cxn ang="0">
                    <a:pos x="connsiteX2" y="connsiteY2"/>
                  </a:cxn>
                  <a:cxn ang="0">
                    <a:pos x="connsiteX3" y="connsiteY3"/>
                  </a:cxn>
                </a:cxnLst>
                <a:rect l="l" t="t" r="r" b="b"/>
                <a:pathLst>
                  <a:path w="23504" h="27396">
                    <a:moveTo>
                      <a:pt x="0" y="13536"/>
                    </a:moveTo>
                    <a:lnTo>
                      <a:pt x="23504" y="0"/>
                    </a:lnTo>
                    <a:lnTo>
                      <a:pt x="23504" y="27396"/>
                    </a:lnTo>
                    <a:lnTo>
                      <a:pt x="0" y="13536"/>
                    </a:lnTo>
                    <a:close/>
                  </a:path>
                </a:pathLst>
              </a:custGeom>
              <a:solidFill>
                <a:srgbClr val="FFC000"/>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9" name="Forma libre: forma 158"/>
              <p:cNvSpPr/>
              <p:nvPr/>
            </p:nvSpPr>
            <p:spPr>
              <a:xfrm rot="5400000">
                <a:off x="6026689" y="3665159"/>
                <a:ext cx="21758" cy="25363"/>
              </a:xfrm>
              <a:custGeom>
                <a:avLst/>
                <a:gdLst>
                  <a:gd name="connsiteX0" fmla="*/ 0 w 21758"/>
                  <a:gd name="connsiteY0" fmla="*/ 25363 h 25363"/>
                  <a:gd name="connsiteX1" fmla="*/ 0 w 21758"/>
                  <a:gd name="connsiteY1" fmla="*/ 0 h 25363"/>
                  <a:gd name="connsiteX2" fmla="*/ 21758 w 21758"/>
                  <a:gd name="connsiteY2" fmla="*/ 12832 h 25363"/>
                  <a:gd name="connsiteX3" fmla="*/ 0 w 21758"/>
                  <a:gd name="connsiteY3" fmla="*/ 25363 h 25363"/>
                </a:gdLst>
                <a:ahLst/>
                <a:cxnLst>
                  <a:cxn ang="0">
                    <a:pos x="connsiteX0" y="connsiteY0"/>
                  </a:cxn>
                  <a:cxn ang="0">
                    <a:pos x="connsiteX1" y="connsiteY1"/>
                  </a:cxn>
                  <a:cxn ang="0">
                    <a:pos x="connsiteX2" y="connsiteY2"/>
                  </a:cxn>
                  <a:cxn ang="0">
                    <a:pos x="connsiteX3" y="connsiteY3"/>
                  </a:cxn>
                </a:cxnLst>
                <a:rect l="l" t="t" r="r" b="b"/>
                <a:pathLst>
                  <a:path w="21758" h="25363">
                    <a:moveTo>
                      <a:pt x="0" y="25363"/>
                    </a:moveTo>
                    <a:lnTo>
                      <a:pt x="0" y="0"/>
                    </a:lnTo>
                    <a:lnTo>
                      <a:pt x="21758" y="12832"/>
                    </a:lnTo>
                    <a:lnTo>
                      <a:pt x="0" y="25363"/>
                    </a:lnTo>
                    <a:close/>
                  </a:path>
                </a:pathLst>
              </a:custGeom>
              <a:solidFill>
                <a:srgbClr val="FFC000"/>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0" name="Forma libre: forma 159"/>
              <p:cNvSpPr/>
              <p:nvPr/>
            </p:nvSpPr>
            <p:spPr>
              <a:xfrm rot="5400000">
                <a:off x="6079471" y="3665136"/>
                <a:ext cx="22031" cy="25681"/>
              </a:xfrm>
              <a:custGeom>
                <a:avLst/>
                <a:gdLst>
                  <a:gd name="connsiteX0" fmla="*/ 0 w 22031"/>
                  <a:gd name="connsiteY0" fmla="*/ 25681 h 25681"/>
                  <a:gd name="connsiteX1" fmla="*/ 0 w 22031"/>
                  <a:gd name="connsiteY1" fmla="*/ 0 h 25681"/>
                  <a:gd name="connsiteX2" fmla="*/ 22031 w 22031"/>
                  <a:gd name="connsiteY2" fmla="*/ 12993 h 25681"/>
                  <a:gd name="connsiteX3" fmla="*/ 0 w 22031"/>
                  <a:gd name="connsiteY3" fmla="*/ 25681 h 25681"/>
                </a:gdLst>
                <a:ahLst/>
                <a:cxnLst>
                  <a:cxn ang="0">
                    <a:pos x="connsiteX0" y="connsiteY0"/>
                  </a:cxn>
                  <a:cxn ang="0">
                    <a:pos x="connsiteX1" y="connsiteY1"/>
                  </a:cxn>
                  <a:cxn ang="0">
                    <a:pos x="connsiteX2" y="connsiteY2"/>
                  </a:cxn>
                  <a:cxn ang="0">
                    <a:pos x="connsiteX3" y="connsiteY3"/>
                  </a:cxn>
                </a:cxnLst>
                <a:rect l="l" t="t" r="r" b="b"/>
                <a:pathLst>
                  <a:path w="22031" h="25681">
                    <a:moveTo>
                      <a:pt x="0" y="25681"/>
                    </a:moveTo>
                    <a:lnTo>
                      <a:pt x="0" y="0"/>
                    </a:lnTo>
                    <a:lnTo>
                      <a:pt x="22031" y="12993"/>
                    </a:lnTo>
                    <a:lnTo>
                      <a:pt x="0" y="25681"/>
                    </a:lnTo>
                    <a:close/>
                  </a:path>
                </a:pathLst>
              </a:custGeom>
              <a:solidFill>
                <a:srgbClr val="FFC000"/>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1" name="Forma libre: forma 160"/>
              <p:cNvSpPr/>
              <p:nvPr/>
            </p:nvSpPr>
            <p:spPr>
              <a:xfrm rot="5400000">
                <a:off x="6025273" y="3686734"/>
                <a:ext cx="23961" cy="27930"/>
              </a:xfrm>
              <a:custGeom>
                <a:avLst/>
                <a:gdLst>
                  <a:gd name="connsiteX0" fmla="*/ 0 w 23961"/>
                  <a:gd name="connsiteY0" fmla="*/ 13800 h 27930"/>
                  <a:gd name="connsiteX1" fmla="*/ 23961 w 23961"/>
                  <a:gd name="connsiteY1" fmla="*/ 0 h 27930"/>
                  <a:gd name="connsiteX2" fmla="*/ 23961 w 23961"/>
                  <a:gd name="connsiteY2" fmla="*/ 27930 h 27930"/>
                  <a:gd name="connsiteX3" fmla="*/ 0 w 23961"/>
                  <a:gd name="connsiteY3" fmla="*/ 13800 h 27930"/>
                </a:gdLst>
                <a:ahLst/>
                <a:cxnLst>
                  <a:cxn ang="0">
                    <a:pos x="connsiteX0" y="connsiteY0"/>
                  </a:cxn>
                  <a:cxn ang="0">
                    <a:pos x="connsiteX1" y="connsiteY1"/>
                  </a:cxn>
                  <a:cxn ang="0">
                    <a:pos x="connsiteX2" y="connsiteY2"/>
                  </a:cxn>
                  <a:cxn ang="0">
                    <a:pos x="connsiteX3" y="connsiteY3"/>
                  </a:cxn>
                </a:cxnLst>
                <a:rect l="l" t="t" r="r" b="b"/>
                <a:pathLst>
                  <a:path w="23961" h="27930">
                    <a:moveTo>
                      <a:pt x="0" y="13800"/>
                    </a:moveTo>
                    <a:lnTo>
                      <a:pt x="23961" y="0"/>
                    </a:lnTo>
                    <a:lnTo>
                      <a:pt x="23961" y="27930"/>
                    </a:lnTo>
                    <a:lnTo>
                      <a:pt x="0" y="13800"/>
                    </a:lnTo>
                    <a:close/>
                  </a:path>
                </a:pathLst>
              </a:custGeom>
              <a:solidFill>
                <a:srgbClr val="FFC000"/>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2" name="Forma libre: forma 161"/>
              <p:cNvSpPr/>
              <p:nvPr/>
            </p:nvSpPr>
            <p:spPr>
              <a:xfrm rot="5400000">
                <a:off x="6078327" y="3687030"/>
                <a:ext cx="23688" cy="27612"/>
              </a:xfrm>
              <a:custGeom>
                <a:avLst/>
                <a:gdLst>
                  <a:gd name="connsiteX0" fmla="*/ 0 w 23688"/>
                  <a:gd name="connsiteY0" fmla="*/ 13643 h 27612"/>
                  <a:gd name="connsiteX1" fmla="*/ 23688 w 23688"/>
                  <a:gd name="connsiteY1" fmla="*/ 0 h 27612"/>
                  <a:gd name="connsiteX2" fmla="*/ 23688 w 23688"/>
                  <a:gd name="connsiteY2" fmla="*/ 27612 h 27612"/>
                  <a:gd name="connsiteX3" fmla="*/ 0 w 23688"/>
                  <a:gd name="connsiteY3" fmla="*/ 13643 h 27612"/>
                </a:gdLst>
                <a:ahLst/>
                <a:cxnLst>
                  <a:cxn ang="0">
                    <a:pos x="connsiteX0" y="connsiteY0"/>
                  </a:cxn>
                  <a:cxn ang="0">
                    <a:pos x="connsiteX1" y="connsiteY1"/>
                  </a:cxn>
                  <a:cxn ang="0">
                    <a:pos x="connsiteX2" y="connsiteY2"/>
                  </a:cxn>
                  <a:cxn ang="0">
                    <a:pos x="connsiteX3" y="connsiteY3"/>
                  </a:cxn>
                </a:cxnLst>
                <a:rect l="l" t="t" r="r" b="b"/>
                <a:pathLst>
                  <a:path w="23688" h="27612">
                    <a:moveTo>
                      <a:pt x="0" y="13643"/>
                    </a:moveTo>
                    <a:lnTo>
                      <a:pt x="23688" y="0"/>
                    </a:lnTo>
                    <a:lnTo>
                      <a:pt x="23688" y="27612"/>
                    </a:lnTo>
                    <a:lnTo>
                      <a:pt x="0" y="13643"/>
                    </a:lnTo>
                    <a:close/>
                  </a:path>
                </a:pathLst>
              </a:custGeom>
              <a:solidFill>
                <a:srgbClr val="FFC000"/>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3" name="Forma libre: forma 162"/>
              <p:cNvSpPr/>
              <p:nvPr/>
            </p:nvSpPr>
            <p:spPr>
              <a:xfrm rot="5400000">
                <a:off x="6053005" y="3710893"/>
                <a:ext cx="21573" cy="25147"/>
              </a:xfrm>
              <a:custGeom>
                <a:avLst/>
                <a:gdLst>
                  <a:gd name="connsiteX0" fmla="*/ 0 w 21573"/>
                  <a:gd name="connsiteY0" fmla="*/ 25147 h 25147"/>
                  <a:gd name="connsiteX1" fmla="*/ 0 w 21573"/>
                  <a:gd name="connsiteY1" fmla="*/ 0 h 25147"/>
                  <a:gd name="connsiteX2" fmla="*/ 21573 w 21573"/>
                  <a:gd name="connsiteY2" fmla="*/ 12723 h 25147"/>
                  <a:gd name="connsiteX3" fmla="*/ 0 w 21573"/>
                  <a:gd name="connsiteY3" fmla="*/ 25147 h 25147"/>
                </a:gdLst>
                <a:ahLst/>
                <a:cxnLst>
                  <a:cxn ang="0">
                    <a:pos x="connsiteX0" y="connsiteY0"/>
                  </a:cxn>
                  <a:cxn ang="0">
                    <a:pos x="connsiteX1" y="connsiteY1"/>
                  </a:cxn>
                  <a:cxn ang="0">
                    <a:pos x="connsiteX2" y="connsiteY2"/>
                  </a:cxn>
                  <a:cxn ang="0">
                    <a:pos x="connsiteX3" y="connsiteY3"/>
                  </a:cxn>
                </a:cxnLst>
                <a:rect l="l" t="t" r="r" b="b"/>
                <a:pathLst>
                  <a:path w="21573" h="25147">
                    <a:moveTo>
                      <a:pt x="0" y="25147"/>
                    </a:moveTo>
                    <a:lnTo>
                      <a:pt x="0" y="0"/>
                    </a:lnTo>
                    <a:lnTo>
                      <a:pt x="21573" y="12723"/>
                    </a:lnTo>
                    <a:lnTo>
                      <a:pt x="0" y="25147"/>
                    </a:lnTo>
                    <a:close/>
                  </a:path>
                </a:pathLst>
              </a:custGeom>
              <a:solidFill>
                <a:srgbClr val="FFC000"/>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4" name="Forma libre: forma 163"/>
              <p:cNvSpPr/>
              <p:nvPr/>
            </p:nvSpPr>
            <p:spPr>
              <a:xfrm rot="5400000">
                <a:off x="5596702" y="751235"/>
                <a:ext cx="971203" cy="2252403"/>
              </a:xfrm>
              <a:custGeom>
                <a:avLst/>
                <a:gdLst>
                  <a:gd name="connsiteX0" fmla="*/ 0 w 971203"/>
                  <a:gd name="connsiteY0" fmla="*/ 1112506 h 2252403"/>
                  <a:gd name="connsiteX1" fmla="*/ 260700 w 971203"/>
                  <a:gd name="connsiteY1" fmla="*/ 82922 h 2252403"/>
                  <a:gd name="connsiteX2" fmla="*/ 311077 w 971203"/>
                  <a:gd name="connsiteY2" fmla="*/ 0 h 2252403"/>
                  <a:gd name="connsiteX3" fmla="*/ 950588 w 971203"/>
                  <a:gd name="connsiteY3" fmla="*/ 377137 h 2252403"/>
                  <a:gd name="connsiteX4" fmla="*/ 914135 w 971203"/>
                  <a:gd name="connsiteY4" fmla="*/ 437140 h 2252403"/>
                  <a:gd name="connsiteX5" fmla="*/ 743126 w 971203"/>
                  <a:gd name="connsiteY5" fmla="*/ 1112506 h 2252403"/>
                  <a:gd name="connsiteX6" fmla="*/ 914135 w 971203"/>
                  <a:gd name="connsiteY6" fmla="*/ 1787872 h 2252403"/>
                  <a:gd name="connsiteX7" fmla="*/ 971203 w 971203"/>
                  <a:gd name="connsiteY7" fmla="*/ 1881809 h 2252403"/>
                  <a:gd name="connsiteX8" fmla="*/ 327717 w 971203"/>
                  <a:gd name="connsiteY8" fmla="*/ 2252403 h 2252403"/>
                  <a:gd name="connsiteX9" fmla="*/ 260700 w 971203"/>
                  <a:gd name="connsiteY9" fmla="*/ 2142090 h 2252403"/>
                  <a:gd name="connsiteX10" fmla="*/ 0 w 971203"/>
                  <a:gd name="connsiteY10" fmla="*/ 1112506 h 225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203" h="2252403">
                    <a:moveTo>
                      <a:pt x="0" y="1112506"/>
                    </a:moveTo>
                    <a:cubicBezTo>
                      <a:pt x="0" y="739714"/>
                      <a:pt x="94440" y="388979"/>
                      <a:pt x="260700" y="82922"/>
                    </a:cubicBezTo>
                    <a:lnTo>
                      <a:pt x="311077" y="0"/>
                    </a:lnTo>
                    <a:lnTo>
                      <a:pt x="950588" y="377137"/>
                    </a:lnTo>
                    <a:lnTo>
                      <a:pt x="914135" y="437140"/>
                    </a:lnTo>
                    <a:cubicBezTo>
                      <a:pt x="805075" y="637901"/>
                      <a:pt x="743126" y="867969"/>
                      <a:pt x="743126" y="1112506"/>
                    </a:cubicBezTo>
                    <a:cubicBezTo>
                      <a:pt x="743126" y="1357043"/>
                      <a:pt x="805075" y="1587111"/>
                      <a:pt x="914135" y="1787872"/>
                    </a:cubicBezTo>
                    <a:lnTo>
                      <a:pt x="971203" y="1881809"/>
                    </a:lnTo>
                    <a:lnTo>
                      <a:pt x="327717" y="2252403"/>
                    </a:lnTo>
                    <a:lnTo>
                      <a:pt x="260700" y="2142090"/>
                    </a:lnTo>
                    <a:cubicBezTo>
                      <a:pt x="94440" y="1836033"/>
                      <a:pt x="0" y="1485298"/>
                      <a:pt x="0" y="1112506"/>
                    </a:cubicBezTo>
                    <a:close/>
                  </a:path>
                </a:pathLst>
              </a:custGeom>
              <a:solidFill>
                <a:srgbClr val="B2B2B2"/>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rgbClr val="862638"/>
                  </a:solidFill>
                  <a:effectLst/>
                  <a:uLnTx/>
                  <a:uFillTx/>
                  <a:latin typeface="Calibri" panose="020F0502020204030204"/>
                  <a:ea typeface="+mn-ea"/>
                  <a:cs typeface="+mn-cs"/>
                </a:endParaRPr>
              </a:p>
            </p:txBody>
          </p:sp>
          <p:sp>
            <p:nvSpPr>
              <p:cNvPr id="165" name="Forma libre: forma 164"/>
              <p:cNvSpPr/>
              <p:nvPr/>
            </p:nvSpPr>
            <p:spPr>
              <a:xfrm rot="5400000">
                <a:off x="6593066" y="2004031"/>
                <a:ext cx="1940313" cy="1385554"/>
              </a:xfrm>
              <a:custGeom>
                <a:avLst/>
                <a:gdLst>
                  <a:gd name="connsiteX0" fmla="*/ 0 w 1940313"/>
                  <a:gd name="connsiteY0" fmla="*/ 1008417 h 1385554"/>
                  <a:gd name="connsiteX1" fmla="*/ 34078 w 1940313"/>
                  <a:gd name="connsiteY1" fmla="*/ 952323 h 1385554"/>
                  <a:gd name="connsiteX2" fmla="*/ 1825184 w 1940313"/>
                  <a:gd name="connsiteY2" fmla="*/ 0 h 1385554"/>
                  <a:gd name="connsiteX3" fmla="*/ 1940313 w 1940313"/>
                  <a:gd name="connsiteY3" fmla="*/ 5813 h 1385554"/>
                  <a:gd name="connsiteX4" fmla="*/ 1940313 w 1940313"/>
                  <a:gd name="connsiteY4" fmla="*/ 748939 h 1385554"/>
                  <a:gd name="connsiteX5" fmla="*/ 1825184 w 1940313"/>
                  <a:gd name="connsiteY5" fmla="*/ 743126 h 1385554"/>
                  <a:gd name="connsiteX6" fmla="*/ 650290 w 1940313"/>
                  <a:gd name="connsiteY6" fmla="*/ 1367812 h 1385554"/>
                  <a:gd name="connsiteX7" fmla="*/ 639511 w 1940313"/>
                  <a:gd name="connsiteY7" fmla="*/ 1385554 h 1385554"/>
                  <a:gd name="connsiteX8" fmla="*/ 0 w 1940313"/>
                  <a:gd name="connsiteY8" fmla="*/ 1008417 h 138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0313" h="1385554">
                    <a:moveTo>
                      <a:pt x="0" y="1008417"/>
                    </a:moveTo>
                    <a:lnTo>
                      <a:pt x="34078" y="952323"/>
                    </a:lnTo>
                    <a:cubicBezTo>
                      <a:pt x="422246" y="377760"/>
                      <a:pt x="1079600" y="0"/>
                      <a:pt x="1825184" y="0"/>
                    </a:cubicBezTo>
                    <a:lnTo>
                      <a:pt x="1940313" y="5813"/>
                    </a:lnTo>
                    <a:lnTo>
                      <a:pt x="1940313" y="748939"/>
                    </a:lnTo>
                    <a:lnTo>
                      <a:pt x="1825184" y="743126"/>
                    </a:lnTo>
                    <a:cubicBezTo>
                      <a:pt x="1336111" y="743126"/>
                      <a:pt x="904913" y="990921"/>
                      <a:pt x="650290" y="1367812"/>
                    </a:cubicBezTo>
                    <a:lnTo>
                      <a:pt x="639511" y="1385554"/>
                    </a:lnTo>
                    <a:lnTo>
                      <a:pt x="0" y="1008417"/>
                    </a:lnTo>
                    <a:close/>
                  </a:path>
                </a:pathLst>
              </a:custGeom>
              <a:solidFill>
                <a:srgbClr val="B2B2B2"/>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6" name="Forma libre: forma 165"/>
              <p:cNvSpPr/>
              <p:nvPr/>
            </p:nvSpPr>
            <p:spPr>
              <a:xfrm rot="5400000">
                <a:off x="3650429" y="2028867"/>
                <a:ext cx="1923668" cy="1352528"/>
              </a:xfrm>
              <a:custGeom>
                <a:avLst/>
                <a:gdLst>
                  <a:gd name="connsiteX0" fmla="*/ 0 w 1923667"/>
                  <a:gd name="connsiteY0" fmla="*/ 371508 h 1352527"/>
                  <a:gd name="connsiteX1" fmla="*/ 645074 w 1923667"/>
                  <a:gd name="connsiteY1" fmla="*/ 0 h 1352527"/>
                  <a:gd name="connsiteX2" fmla="*/ 715209 w 1923667"/>
                  <a:gd name="connsiteY2" fmla="*/ 93790 h 1352527"/>
                  <a:gd name="connsiteX3" fmla="*/ 1808538 w 1923667"/>
                  <a:gd name="connsiteY3" fmla="*/ 609401 h 1352527"/>
                  <a:gd name="connsiteX4" fmla="*/ 1923667 w 1923667"/>
                  <a:gd name="connsiteY4" fmla="*/ 603587 h 1352527"/>
                  <a:gd name="connsiteX5" fmla="*/ 1923667 w 1923667"/>
                  <a:gd name="connsiteY5" fmla="*/ 1346713 h 1352527"/>
                  <a:gd name="connsiteX6" fmla="*/ 1808538 w 1923667"/>
                  <a:gd name="connsiteY6" fmla="*/ 1352527 h 1352527"/>
                  <a:gd name="connsiteX7" fmla="*/ 17432 w 1923667"/>
                  <a:gd name="connsiteY7" fmla="*/ 400204 h 1352527"/>
                  <a:gd name="connsiteX8" fmla="*/ 0 w 1923667"/>
                  <a:gd name="connsiteY8" fmla="*/ 371508 h 135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667" h="1352527">
                    <a:moveTo>
                      <a:pt x="0" y="371508"/>
                    </a:moveTo>
                    <a:lnTo>
                      <a:pt x="645074" y="0"/>
                    </a:lnTo>
                    <a:lnTo>
                      <a:pt x="715209" y="93790"/>
                    </a:lnTo>
                    <a:cubicBezTo>
                      <a:pt x="975085" y="408687"/>
                      <a:pt x="1368372" y="609401"/>
                      <a:pt x="1808538" y="609401"/>
                    </a:cubicBezTo>
                    <a:lnTo>
                      <a:pt x="1923667" y="603587"/>
                    </a:lnTo>
                    <a:lnTo>
                      <a:pt x="1923667" y="1346713"/>
                    </a:lnTo>
                    <a:lnTo>
                      <a:pt x="1808538" y="1352527"/>
                    </a:lnTo>
                    <a:cubicBezTo>
                      <a:pt x="1062954" y="1352527"/>
                      <a:pt x="405600" y="974767"/>
                      <a:pt x="17432" y="400204"/>
                    </a:cubicBezTo>
                    <a:lnTo>
                      <a:pt x="0" y="371508"/>
                    </a:lnTo>
                    <a:close/>
                  </a:path>
                </a:pathLst>
              </a:custGeom>
              <a:solidFill>
                <a:srgbClr val="B2B2B2"/>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srgbClr val="EAADCF"/>
                  </a:solidFill>
                  <a:effectLst/>
                  <a:uLnTx/>
                  <a:uFillTx/>
                  <a:latin typeface="Calibri" panose="020F0502020204030204"/>
                  <a:ea typeface="+mn-ea"/>
                  <a:cs typeface="+mn-cs"/>
                </a:endParaRPr>
              </a:p>
            </p:txBody>
          </p:sp>
          <p:sp>
            <p:nvSpPr>
              <p:cNvPr id="167" name="Forma libre: forma 166"/>
              <p:cNvSpPr/>
              <p:nvPr/>
            </p:nvSpPr>
            <p:spPr>
              <a:xfrm rot="5400000">
                <a:off x="6041017" y="3663362"/>
                <a:ext cx="45719" cy="52916"/>
              </a:xfrm>
              <a:custGeom>
                <a:avLst/>
                <a:gdLst>
                  <a:gd name="connsiteX0" fmla="*/ 0 w 45719"/>
                  <a:gd name="connsiteY0" fmla="*/ 40084 h 52916"/>
                  <a:gd name="connsiteX1" fmla="*/ 0 w 45719"/>
                  <a:gd name="connsiteY1" fmla="*/ 12688 h 52916"/>
                  <a:gd name="connsiteX2" fmla="*/ 22031 w 45719"/>
                  <a:gd name="connsiteY2" fmla="*/ 0 h 52916"/>
                  <a:gd name="connsiteX3" fmla="*/ 45719 w 45719"/>
                  <a:gd name="connsiteY3" fmla="*/ 13969 h 52916"/>
                  <a:gd name="connsiteX4" fmla="*/ 45719 w 45719"/>
                  <a:gd name="connsiteY4" fmla="*/ 39116 h 52916"/>
                  <a:gd name="connsiteX5" fmla="*/ 21758 w 45719"/>
                  <a:gd name="connsiteY5" fmla="*/ 52916 h 52916"/>
                  <a:gd name="connsiteX6" fmla="*/ 0 w 45719"/>
                  <a:gd name="connsiteY6" fmla="*/ 40084 h 52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19" h="52916">
                    <a:moveTo>
                      <a:pt x="0" y="40084"/>
                    </a:moveTo>
                    <a:lnTo>
                      <a:pt x="0" y="12688"/>
                    </a:lnTo>
                    <a:lnTo>
                      <a:pt x="22031" y="0"/>
                    </a:lnTo>
                    <a:lnTo>
                      <a:pt x="45719" y="13969"/>
                    </a:lnTo>
                    <a:lnTo>
                      <a:pt x="45719" y="39116"/>
                    </a:lnTo>
                    <a:lnTo>
                      <a:pt x="21758" y="52916"/>
                    </a:lnTo>
                    <a:lnTo>
                      <a:pt x="0" y="40084"/>
                    </a:lnTo>
                    <a:close/>
                  </a:path>
                </a:pathLst>
              </a:custGeom>
              <a:solidFill>
                <a:srgbClr val="FFC000"/>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8" name="Forma libre: forma 167"/>
              <p:cNvSpPr/>
              <p:nvPr/>
            </p:nvSpPr>
            <p:spPr>
              <a:xfrm rot="5400000">
                <a:off x="3814738" y="3842066"/>
                <a:ext cx="1707885" cy="1449117"/>
              </a:xfrm>
              <a:custGeom>
                <a:avLst/>
                <a:gdLst>
                  <a:gd name="connsiteX0" fmla="*/ 0 w 1707885"/>
                  <a:gd name="connsiteY0" fmla="*/ 1449116 h 1449116"/>
                  <a:gd name="connsiteX1" fmla="*/ 0 w 1707885"/>
                  <a:gd name="connsiteY1" fmla="*/ 704359 h 1449116"/>
                  <a:gd name="connsiteX2" fmla="*/ 124703 w 1707885"/>
                  <a:gd name="connsiteY2" fmla="*/ 685327 h 1449116"/>
                  <a:gd name="connsiteX3" fmla="*/ 1014046 w 1707885"/>
                  <a:gd name="connsiteY3" fmla="*/ 89427 h 1449116"/>
                  <a:gd name="connsiteX4" fmla="*/ 1068374 w 1707885"/>
                  <a:gd name="connsiteY4" fmla="*/ 0 h 1449116"/>
                  <a:gd name="connsiteX5" fmla="*/ 1707885 w 1707885"/>
                  <a:gd name="connsiteY5" fmla="*/ 377137 h 1449116"/>
                  <a:gd name="connsiteX6" fmla="*/ 1630258 w 1707885"/>
                  <a:gd name="connsiteY6" fmla="*/ 504916 h 1449116"/>
                  <a:gd name="connsiteX7" fmla="*/ 60000 w 1707885"/>
                  <a:gd name="connsiteY7" fmla="*/ 1446087 h 1449116"/>
                  <a:gd name="connsiteX8" fmla="*/ 0 w 1707885"/>
                  <a:gd name="connsiteY8" fmla="*/ 1449116 h 144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7885" h="1449116">
                    <a:moveTo>
                      <a:pt x="0" y="1449116"/>
                    </a:moveTo>
                    <a:lnTo>
                      <a:pt x="0" y="704359"/>
                    </a:lnTo>
                    <a:lnTo>
                      <a:pt x="124703" y="685327"/>
                    </a:lnTo>
                    <a:cubicBezTo>
                      <a:pt x="493643" y="609831"/>
                      <a:pt x="810348" y="390939"/>
                      <a:pt x="1014046" y="89427"/>
                    </a:cubicBezTo>
                    <a:lnTo>
                      <a:pt x="1068374" y="0"/>
                    </a:lnTo>
                    <a:lnTo>
                      <a:pt x="1707885" y="377137"/>
                    </a:lnTo>
                    <a:lnTo>
                      <a:pt x="1630258" y="504916"/>
                    </a:lnTo>
                    <a:cubicBezTo>
                      <a:pt x="1280907" y="1022023"/>
                      <a:pt x="713516" y="1379719"/>
                      <a:pt x="60000" y="1446087"/>
                    </a:cubicBezTo>
                    <a:lnTo>
                      <a:pt x="0" y="1449116"/>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9" name="Forma libre: forma 168"/>
              <p:cNvSpPr/>
              <p:nvPr/>
            </p:nvSpPr>
            <p:spPr>
              <a:xfrm rot="5400000">
                <a:off x="6619909" y="3830858"/>
                <a:ext cx="1746147" cy="1509790"/>
              </a:xfrm>
              <a:custGeom>
                <a:avLst/>
                <a:gdLst>
                  <a:gd name="connsiteX0" fmla="*/ 0 w 1746147"/>
                  <a:gd name="connsiteY0" fmla="*/ 744758 h 1509790"/>
                  <a:gd name="connsiteX1" fmla="*/ 0 w 1746147"/>
                  <a:gd name="connsiteY1" fmla="*/ 0 h 1509790"/>
                  <a:gd name="connsiteX2" fmla="*/ 60000 w 1746147"/>
                  <a:gd name="connsiteY2" fmla="*/ 3030 h 1509790"/>
                  <a:gd name="connsiteX3" fmla="*/ 1738452 w 1746147"/>
                  <a:gd name="connsiteY3" fmla="*/ 1122294 h 1509790"/>
                  <a:gd name="connsiteX4" fmla="*/ 1746147 w 1746147"/>
                  <a:gd name="connsiteY4" fmla="*/ 1138267 h 1509790"/>
                  <a:gd name="connsiteX5" fmla="*/ 1101048 w 1746147"/>
                  <a:gd name="connsiteY5" fmla="*/ 1509790 h 1509790"/>
                  <a:gd name="connsiteX6" fmla="*/ 1085017 w 1746147"/>
                  <a:gd name="connsiteY6" fmla="*/ 1476512 h 1509790"/>
                  <a:gd name="connsiteX7" fmla="*/ 124703 w 1746147"/>
                  <a:gd name="connsiteY7" fmla="*/ 763790 h 1509790"/>
                  <a:gd name="connsiteX8" fmla="*/ 0 w 1746147"/>
                  <a:gd name="connsiteY8" fmla="*/ 744758 h 150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6147" h="1509790">
                    <a:moveTo>
                      <a:pt x="0" y="744758"/>
                    </a:moveTo>
                    <a:lnTo>
                      <a:pt x="0" y="0"/>
                    </a:lnTo>
                    <a:lnTo>
                      <a:pt x="60000" y="3030"/>
                    </a:lnTo>
                    <a:cubicBezTo>
                      <a:pt x="786129" y="76772"/>
                      <a:pt x="1405932" y="510179"/>
                      <a:pt x="1738452" y="1122294"/>
                    </a:cubicBezTo>
                    <a:lnTo>
                      <a:pt x="1746147" y="1138267"/>
                    </a:lnTo>
                    <a:lnTo>
                      <a:pt x="1101048" y="1509790"/>
                    </a:lnTo>
                    <a:lnTo>
                      <a:pt x="1085017" y="1476512"/>
                    </a:lnTo>
                    <a:cubicBezTo>
                      <a:pt x="888709" y="1115141"/>
                      <a:pt x="539760" y="848723"/>
                      <a:pt x="124703" y="763790"/>
                    </a:cubicBezTo>
                    <a:lnTo>
                      <a:pt x="0" y="744758"/>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0" name="Forma libre: forma 169"/>
              <p:cNvSpPr/>
              <p:nvPr/>
            </p:nvSpPr>
            <p:spPr>
              <a:xfrm rot="5400000">
                <a:off x="5607652" y="4251175"/>
                <a:ext cx="908182" cy="2013131"/>
              </a:xfrm>
              <a:custGeom>
                <a:avLst/>
                <a:gdLst>
                  <a:gd name="connsiteX0" fmla="*/ 0 w 908182"/>
                  <a:gd name="connsiteY0" fmla="*/ 1635319 h 2013131"/>
                  <a:gd name="connsiteX1" fmla="*/ 53711 w 908182"/>
                  <a:gd name="connsiteY1" fmla="*/ 1523821 h 2013131"/>
                  <a:gd name="connsiteX2" fmla="*/ 165056 w 908182"/>
                  <a:gd name="connsiteY2" fmla="*/ 972310 h 2013131"/>
                  <a:gd name="connsiteX3" fmla="*/ 53711 w 908182"/>
                  <a:gd name="connsiteY3" fmla="*/ 420799 h 2013131"/>
                  <a:gd name="connsiteX4" fmla="*/ 29974 w 908182"/>
                  <a:gd name="connsiteY4" fmla="*/ 371522 h 2013131"/>
                  <a:gd name="connsiteX5" fmla="*/ 675072 w 908182"/>
                  <a:gd name="connsiteY5" fmla="*/ 0 h 2013131"/>
                  <a:gd name="connsiteX6" fmla="*/ 738438 w 908182"/>
                  <a:gd name="connsiteY6" fmla="*/ 131541 h 2013131"/>
                  <a:gd name="connsiteX7" fmla="*/ 908182 w 908182"/>
                  <a:gd name="connsiteY7" fmla="*/ 972310 h 2013131"/>
                  <a:gd name="connsiteX8" fmla="*/ 647482 w 908182"/>
                  <a:gd name="connsiteY8" fmla="*/ 2001894 h 2013131"/>
                  <a:gd name="connsiteX9" fmla="*/ 640655 w 908182"/>
                  <a:gd name="connsiteY9" fmla="*/ 2013131 h 2013131"/>
                  <a:gd name="connsiteX10" fmla="*/ 0 w 908182"/>
                  <a:gd name="connsiteY10" fmla="*/ 1635319 h 201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8182" h="2013131">
                    <a:moveTo>
                      <a:pt x="0" y="1635319"/>
                    </a:moveTo>
                    <a:lnTo>
                      <a:pt x="53711" y="1523821"/>
                    </a:lnTo>
                    <a:cubicBezTo>
                      <a:pt x="125409" y="1354309"/>
                      <a:pt x="165056" y="1167939"/>
                      <a:pt x="165056" y="972310"/>
                    </a:cubicBezTo>
                    <a:cubicBezTo>
                      <a:pt x="165056" y="776680"/>
                      <a:pt x="125409" y="590311"/>
                      <a:pt x="53711" y="420799"/>
                    </a:cubicBezTo>
                    <a:lnTo>
                      <a:pt x="29974" y="371522"/>
                    </a:lnTo>
                    <a:lnTo>
                      <a:pt x="675072" y="0"/>
                    </a:lnTo>
                    <a:lnTo>
                      <a:pt x="738438" y="131541"/>
                    </a:lnTo>
                    <a:cubicBezTo>
                      <a:pt x="847741" y="389959"/>
                      <a:pt x="908182" y="674076"/>
                      <a:pt x="908182" y="972310"/>
                    </a:cubicBezTo>
                    <a:cubicBezTo>
                      <a:pt x="908182" y="1345102"/>
                      <a:pt x="813742" y="1695837"/>
                      <a:pt x="647482" y="2001894"/>
                    </a:cubicBezTo>
                    <a:lnTo>
                      <a:pt x="640655" y="2013131"/>
                    </a:lnTo>
                    <a:lnTo>
                      <a:pt x="0" y="1635319"/>
                    </a:lnTo>
                    <a:close/>
                  </a:path>
                </a:pathLst>
              </a:custGeom>
              <a:solidFill>
                <a:schemeClr val="accent1">
                  <a:lumMod val="75000"/>
                </a:schemeClr>
              </a:solidFill>
              <a:ln w="12700" cap="flat" cmpd="sng" algn="ctr">
                <a:noFill/>
                <a:prstDash val="solid"/>
                <a:miter lim="800000"/>
              </a:ln>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156" name="Título 2"/>
            <p:cNvSpPr txBox="1">
              <a:spLocks/>
            </p:cNvSpPr>
            <p:nvPr/>
          </p:nvSpPr>
          <p:spPr>
            <a:xfrm>
              <a:off x="5332885" y="2169983"/>
              <a:ext cx="1219200" cy="792361"/>
            </a:xfrm>
            <a:prstGeom prst="rect">
              <a:avLst/>
            </a:prstGeom>
          </p:spPr>
          <p:txBody>
            <a:bodyPr vert="horz" lIns="91440" tIns="45720" rIns="91440" bIns="45720" rtlCol="0" anchor="ctr" anchorCtr="0">
              <a:noAutofit/>
            </a:bodyPr>
            <a:lstStyle>
              <a:lvl1pPr algn="ctr" defTabSz="457200" rtl="0" eaLnBrk="1" latinLnBrk="0" hangingPunct="1">
                <a:spcBef>
                  <a:spcPct val="0"/>
                </a:spcBef>
                <a:buNone/>
                <a:defRPr sz="3600" b="0" kern="1200" cap="none">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b="1" dirty="0"/>
                <a:t>SNA</a:t>
              </a:r>
              <a:r>
                <a:rPr lang="es-MX" sz="3200" b="1" dirty="0"/>
                <a:t> </a:t>
              </a:r>
            </a:p>
          </p:txBody>
        </p:sp>
        <p:sp>
          <p:nvSpPr>
            <p:cNvPr id="206" name="Título 2"/>
            <p:cNvSpPr txBox="1">
              <a:spLocks/>
            </p:cNvSpPr>
            <p:nvPr/>
          </p:nvSpPr>
          <p:spPr>
            <a:xfrm>
              <a:off x="4877767" y="2745152"/>
              <a:ext cx="2178003" cy="792361"/>
            </a:xfrm>
            <a:prstGeom prst="rect">
              <a:avLst/>
            </a:prstGeom>
          </p:spPr>
          <p:txBody>
            <a:bodyPr vert="horz" lIns="91440" tIns="45720" rIns="91440" bIns="45720" rtlCol="0" anchor="ctr" anchorCtr="0">
              <a:noAutofit/>
            </a:bodyPr>
            <a:lstStyle>
              <a:lvl1pPr algn="ctr" defTabSz="457200" rtl="0" eaLnBrk="1" latinLnBrk="0" hangingPunct="1">
                <a:spcBef>
                  <a:spcPct val="0"/>
                </a:spcBef>
                <a:buNone/>
                <a:defRPr sz="3600" b="0" kern="1200" cap="none">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MX" sz="2400" dirty="0">
                  <a:ln w="0"/>
                  <a:effectLst>
                    <a:outerShdw blurRad="38100" dist="19050" dir="2700000" algn="tl" rotWithShape="0">
                      <a:schemeClr val="dk1">
                        <a:alpha val="40000"/>
                      </a:schemeClr>
                    </a:outerShdw>
                  </a:effectLst>
                </a:rPr>
                <a:t>CONARCH</a:t>
              </a:r>
            </a:p>
          </p:txBody>
        </p:sp>
      </p:grpSp>
      <p:sp>
        <p:nvSpPr>
          <p:cNvPr id="211" name="Rectángulo 210"/>
          <p:cNvSpPr/>
          <p:nvPr/>
        </p:nvSpPr>
        <p:spPr>
          <a:xfrm>
            <a:off x="7487022" y="1482510"/>
            <a:ext cx="4387525" cy="2585323"/>
          </a:xfrm>
          <a:prstGeom prst="rect">
            <a:avLst/>
          </a:prstGeom>
        </p:spPr>
        <p:txBody>
          <a:bodyPr wrap="square">
            <a:spAutoFit/>
          </a:bodyPr>
          <a:lstStyle/>
          <a:p>
            <a:r>
              <a:rPr lang="es-MX" b="1" dirty="0"/>
              <a:t>Consejo Nacional de Archivos</a:t>
            </a:r>
            <a:r>
              <a:rPr lang="es-MX" dirty="0"/>
              <a:t>. Es el órgano de coordinación  del SNA, </a:t>
            </a:r>
          </a:p>
          <a:p>
            <a:r>
              <a:rPr lang="es-MX" dirty="0"/>
              <a:t>Integración:</a:t>
            </a:r>
          </a:p>
          <a:p>
            <a:r>
              <a:rPr lang="es-MX" dirty="0"/>
              <a:t>AGN (preside), SEGOB, SFP, Cámara de Diputados, Cámara de Senadores, Poder Judicial de la Federación, INAI, INEGI, ASF, </a:t>
            </a:r>
            <a:r>
              <a:rPr lang="es-MX" dirty="0" err="1"/>
              <a:t>Bancomex</a:t>
            </a:r>
            <a:r>
              <a:rPr lang="es-MX" dirty="0"/>
              <a:t>, los Consejos Locales, Archivos privados, Consejo Técnico y Científico Archivístico. </a:t>
            </a:r>
            <a:r>
              <a:rPr lang="es-MX" dirty="0">
                <a:solidFill>
                  <a:schemeClr val="accent1"/>
                </a:solidFill>
              </a:rPr>
              <a:t>(Art. 65)</a:t>
            </a:r>
          </a:p>
        </p:txBody>
      </p:sp>
      <p:sp>
        <p:nvSpPr>
          <p:cNvPr id="2" name="Marcador de número de diapositiva 3">
            <a:extLst>
              <a:ext uri="{FF2B5EF4-FFF2-40B4-BE49-F238E27FC236}">
                <a16:creationId xmlns:a16="http://schemas.microsoft.com/office/drawing/2014/main" id="{6F79FF09-E766-6DCC-61A1-200ACDAAE077}"/>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22</a:t>
            </a:fld>
            <a:endParaRPr lang="en-US" sz="1400" i="1" dirty="0">
              <a:solidFill>
                <a:schemeClr val="bg1"/>
              </a:solidFill>
            </a:endParaRPr>
          </a:p>
        </p:txBody>
      </p:sp>
    </p:spTree>
    <p:extLst>
      <p:ext uri="{BB962C8B-B14F-4D97-AF65-F5344CB8AC3E}">
        <p14:creationId xmlns:p14="http://schemas.microsoft.com/office/powerpoint/2010/main" val="2577198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MX" sz="2400" b="1" dirty="0"/>
              <a:t>Atribuciones del Consejo Nacional de Archivos</a:t>
            </a:r>
            <a:endParaRPr lang="es-MX" sz="1800" b="1" dirty="0">
              <a:solidFill>
                <a:schemeClr val="accent1"/>
              </a:solidFill>
            </a:endParaRPr>
          </a:p>
        </p:txBody>
      </p:sp>
      <p:sp>
        <p:nvSpPr>
          <p:cNvPr id="4" name="CuadroTexto 3">
            <a:extLst>
              <a:ext uri="{FF2B5EF4-FFF2-40B4-BE49-F238E27FC236}">
                <a16:creationId xmlns:a16="http://schemas.microsoft.com/office/drawing/2014/main" id="{8B2956B6-1B65-3286-8D98-A3844B345945}"/>
              </a:ext>
            </a:extLst>
          </p:cNvPr>
          <p:cNvSpPr txBox="1"/>
          <p:nvPr/>
        </p:nvSpPr>
        <p:spPr>
          <a:xfrm>
            <a:off x="8215686" y="768096"/>
            <a:ext cx="1556468" cy="369332"/>
          </a:xfrm>
          <a:prstGeom prst="rect">
            <a:avLst/>
          </a:prstGeom>
          <a:noFill/>
        </p:spPr>
        <p:txBody>
          <a:bodyPr wrap="square">
            <a:spAutoFit/>
          </a:bodyPr>
          <a:lstStyle/>
          <a:p>
            <a:r>
              <a:rPr lang="es-MX" sz="1800" dirty="0">
                <a:solidFill>
                  <a:schemeClr val="accent1"/>
                </a:solidFill>
              </a:rPr>
              <a:t>Art. 67 </a:t>
            </a:r>
            <a:endParaRPr lang="es-MX" dirty="0"/>
          </a:p>
        </p:txBody>
      </p:sp>
      <p:sp>
        <p:nvSpPr>
          <p:cNvPr id="2" name="Marcador de número de diapositiva 3">
            <a:extLst>
              <a:ext uri="{FF2B5EF4-FFF2-40B4-BE49-F238E27FC236}">
                <a16:creationId xmlns:a16="http://schemas.microsoft.com/office/drawing/2014/main" id="{96441859-4310-7D0E-A7E0-A43F9B24314F}"/>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23</a:t>
            </a:fld>
            <a:endParaRPr lang="en-US" sz="1400" i="1" dirty="0">
              <a:solidFill>
                <a:schemeClr val="bg1"/>
              </a:solidFill>
            </a:endParaRPr>
          </a:p>
        </p:txBody>
      </p:sp>
      <p:grpSp>
        <p:nvGrpSpPr>
          <p:cNvPr id="29" name="Grupo 28">
            <a:extLst>
              <a:ext uri="{FF2B5EF4-FFF2-40B4-BE49-F238E27FC236}">
                <a16:creationId xmlns:a16="http://schemas.microsoft.com/office/drawing/2014/main" id="{45A89D47-E23F-2774-C1F7-4E7C700F3E1F}"/>
              </a:ext>
            </a:extLst>
          </p:cNvPr>
          <p:cNvGrpSpPr/>
          <p:nvPr/>
        </p:nvGrpSpPr>
        <p:grpSpPr>
          <a:xfrm>
            <a:off x="1047141" y="1317017"/>
            <a:ext cx="10082394" cy="573406"/>
            <a:chOff x="1047141" y="1317017"/>
            <a:chExt cx="10082394" cy="573406"/>
          </a:xfrm>
        </p:grpSpPr>
        <p:sp>
          <p:nvSpPr>
            <p:cNvPr id="6" name="Elipse 5" title="Gráficos circulares en segundo plano">
              <a:extLst>
                <a:ext uri="{FF2B5EF4-FFF2-40B4-BE49-F238E27FC236}">
                  <a16:creationId xmlns:a16="http://schemas.microsoft.com/office/drawing/2014/main" id="{F006CE18-6321-6513-BC08-7B8C9E98EF8F}"/>
                </a:ext>
              </a:extLst>
            </p:cNvPr>
            <p:cNvSpPr/>
            <p:nvPr/>
          </p:nvSpPr>
          <p:spPr>
            <a:xfrm>
              <a:off x="1047141" y="1463612"/>
              <a:ext cx="426811" cy="42681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b="1" dirty="0">
                  <a:latin typeface="Arial" panose="020B0604020202020204" pitchFamily="34" charset="0"/>
                  <a:cs typeface="Arial" panose="020B0604020202020204" pitchFamily="34" charset="0"/>
                </a:rPr>
                <a:t>1</a:t>
              </a:r>
            </a:p>
          </p:txBody>
        </p:sp>
        <p:sp>
          <p:nvSpPr>
            <p:cNvPr id="7" name="Rectángulo 6">
              <a:extLst>
                <a:ext uri="{FF2B5EF4-FFF2-40B4-BE49-F238E27FC236}">
                  <a16:creationId xmlns:a16="http://schemas.microsoft.com/office/drawing/2014/main" id="{B98A0C10-68A6-8BB8-0C47-DA3F0A0A6BEA}"/>
                </a:ext>
              </a:extLst>
            </p:cNvPr>
            <p:cNvSpPr/>
            <p:nvPr/>
          </p:nvSpPr>
          <p:spPr>
            <a:xfrm>
              <a:off x="1686343" y="1317017"/>
              <a:ext cx="9443192" cy="553998"/>
            </a:xfrm>
            <a:prstGeom prst="rect">
              <a:avLst/>
            </a:prstGeom>
            <a:solidFill>
              <a:schemeClr val="accent1">
                <a:lumMod val="20000"/>
                <a:lumOff val="80000"/>
              </a:schemeClr>
            </a:solidFill>
          </p:spPr>
          <p:txBody>
            <a:bodyPr wrap="square">
              <a:spAutoFit/>
            </a:bodyPr>
            <a:lstStyle/>
            <a:p>
              <a:pPr lvl="0"/>
              <a:r>
                <a:rPr lang="es-MX" dirty="0"/>
                <a:t>Aprobar y difundir la normativa de gestión documental y administración de archivos…</a:t>
              </a:r>
              <a:endParaRPr lang="es-ES" dirty="0"/>
            </a:p>
            <a:p>
              <a:endParaRPr lang="es-MX" sz="1200" b="1" dirty="0"/>
            </a:p>
          </p:txBody>
        </p:sp>
      </p:grpSp>
      <p:grpSp>
        <p:nvGrpSpPr>
          <p:cNvPr id="26" name="Grupo 25">
            <a:extLst>
              <a:ext uri="{FF2B5EF4-FFF2-40B4-BE49-F238E27FC236}">
                <a16:creationId xmlns:a16="http://schemas.microsoft.com/office/drawing/2014/main" id="{49827699-4EF5-1BC9-BF07-ACB3B91B2E14}"/>
              </a:ext>
            </a:extLst>
          </p:cNvPr>
          <p:cNvGrpSpPr/>
          <p:nvPr/>
        </p:nvGrpSpPr>
        <p:grpSpPr>
          <a:xfrm>
            <a:off x="1047141" y="2108025"/>
            <a:ext cx="10137104" cy="646331"/>
            <a:chOff x="1047141" y="2158825"/>
            <a:chExt cx="10137104" cy="646331"/>
          </a:xfrm>
        </p:grpSpPr>
        <p:sp>
          <p:nvSpPr>
            <p:cNvPr id="9" name="Elipse 8" title="Gráficos circulares en segundo plano">
              <a:extLst>
                <a:ext uri="{FF2B5EF4-FFF2-40B4-BE49-F238E27FC236}">
                  <a16:creationId xmlns:a16="http://schemas.microsoft.com/office/drawing/2014/main" id="{ECBBD797-B975-FC19-5D90-235E480456EF}"/>
                </a:ext>
              </a:extLst>
            </p:cNvPr>
            <p:cNvSpPr/>
            <p:nvPr/>
          </p:nvSpPr>
          <p:spPr>
            <a:xfrm>
              <a:off x="1047141" y="2268585"/>
              <a:ext cx="426811" cy="42681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b="1" dirty="0">
                  <a:latin typeface="Arial" panose="020B0604020202020204" pitchFamily="34" charset="0"/>
                  <a:cs typeface="Arial" panose="020B0604020202020204" pitchFamily="34" charset="0"/>
                </a:rPr>
                <a:t>2</a:t>
              </a:r>
            </a:p>
          </p:txBody>
        </p:sp>
        <p:sp>
          <p:nvSpPr>
            <p:cNvPr id="10" name="Rectángulo 9">
              <a:extLst>
                <a:ext uri="{FF2B5EF4-FFF2-40B4-BE49-F238E27FC236}">
                  <a16:creationId xmlns:a16="http://schemas.microsoft.com/office/drawing/2014/main" id="{CC8D650E-8DB2-E366-89E3-A41F345329CC}"/>
                </a:ext>
              </a:extLst>
            </p:cNvPr>
            <p:cNvSpPr/>
            <p:nvPr/>
          </p:nvSpPr>
          <p:spPr>
            <a:xfrm>
              <a:off x="1631633" y="2158825"/>
              <a:ext cx="9552612" cy="646331"/>
            </a:xfrm>
            <a:prstGeom prst="rect">
              <a:avLst/>
            </a:prstGeom>
            <a:solidFill>
              <a:schemeClr val="accent3">
                <a:lumMod val="20000"/>
                <a:lumOff val="80000"/>
              </a:schemeClr>
            </a:solidFill>
          </p:spPr>
          <p:txBody>
            <a:bodyPr wrap="square">
              <a:spAutoFit/>
            </a:bodyPr>
            <a:lstStyle/>
            <a:p>
              <a:r>
                <a:rPr lang="es-MX" dirty="0"/>
                <a:t>Formular recomendaciones archivísticas para la emisión de normativa para la organización de expedientes judiciales.</a:t>
              </a:r>
            </a:p>
          </p:txBody>
        </p:sp>
      </p:grpSp>
      <p:grpSp>
        <p:nvGrpSpPr>
          <p:cNvPr id="25" name="Grupo 24">
            <a:extLst>
              <a:ext uri="{FF2B5EF4-FFF2-40B4-BE49-F238E27FC236}">
                <a16:creationId xmlns:a16="http://schemas.microsoft.com/office/drawing/2014/main" id="{077226A5-9CBD-88DA-9C8D-C63FF1C81BF8}"/>
              </a:ext>
            </a:extLst>
          </p:cNvPr>
          <p:cNvGrpSpPr/>
          <p:nvPr/>
        </p:nvGrpSpPr>
        <p:grpSpPr>
          <a:xfrm>
            <a:off x="1079412" y="2924702"/>
            <a:ext cx="10104833" cy="426811"/>
            <a:chOff x="1079412" y="2965342"/>
            <a:chExt cx="10104833" cy="426811"/>
          </a:xfrm>
          <a:solidFill>
            <a:schemeClr val="accent1">
              <a:lumMod val="20000"/>
              <a:lumOff val="80000"/>
            </a:schemeClr>
          </a:solidFill>
        </p:grpSpPr>
        <p:sp>
          <p:nvSpPr>
            <p:cNvPr id="8" name="Rectángulo 7">
              <a:extLst>
                <a:ext uri="{FF2B5EF4-FFF2-40B4-BE49-F238E27FC236}">
                  <a16:creationId xmlns:a16="http://schemas.microsoft.com/office/drawing/2014/main" id="{E60BCA3C-AFE7-51FB-2846-9574107ABA4D}"/>
                </a:ext>
              </a:extLst>
            </p:cNvPr>
            <p:cNvSpPr/>
            <p:nvPr/>
          </p:nvSpPr>
          <p:spPr>
            <a:xfrm>
              <a:off x="1631633" y="2994081"/>
              <a:ext cx="9552612" cy="369332"/>
            </a:xfrm>
            <a:prstGeom prst="rect">
              <a:avLst/>
            </a:prstGeom>
            <a:grpFill/>
          </p:spPr>
          <p:txBody>
            <a:bodyPr wrap="square">
              <a:spAutoFit/>
            </a:bodyPr>
            <a:lstStyle/>
            <a:p>
              <a:r>
                <a:rPr lang="es-MX" sz="1800" dirty="0"/>
                <a:t>Emitir recomendaciones para la a</a:t>
              </a:r>
              <a:r>
                <a:rPr lang="es-MX" sz="1800" dirty="0">
                  <a:solidFill>
                    <a:prstClr val="black"/>
                  </a:solidFill>
                </a:rPr>
                <a:t>plicación de la Ley.</a:t>
              </a:r>
              <a:endParaRPr lang="es-MX" sz="900" dirty="0"/>
            </a:p>
          </p:txBody>
        </p:sp>
        <p:sp>
          <p:nvSpPr>
            <p:cNvPr id="11" name="Elipse 10" title="Gráficos circulares en segundo plano">
              <a:extLst>
                <a:ext uri="{FF2B5EF4-FFF2-40B4-BE49-F238E27FC236}">
                  <a16:creationId xmlns:a16="http://schemas.microsoft.com/office/drawing/2014/main" id="{E49E4C89-48BC-1D05-A73B-E4A930F60AC9}"/>
                </a:ext>
              </a:extLst>
            </p:cNvPr>
            <p:cNvSpPr/>
            <p:nvPr/>
          </p:nvSpPr>
          <p:spPr>
            <a:xfrm>
              <a:off x="1079412" y="2965342"/>
              <a:ext cx="426811" cy="42681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b="1" dirty="0">
                  <a:latin typeface="Arial" panose="020B0604020202020204" pitchFamily="34" charset="0"/>
                  <a:cs typeface="Arial" panose="020B0604020202020204" pitchFamily="34" charset="0"/>
                </a:rPr>
                <a:t>3</a:t>
              </a:r>
            </a:p>
          </p:txBody>
        </p:sp>
      </p:grpSp>
      <p:sp>
        <p:nvSpPr>
          <p:cNvPr id="12" name="Rectángulo 11">
            <a:extLst>
              <a:ext uri="{FF2B5EF4-FFF2-40B4-BE49-F238E27FC236}">
                <a16:creationId xmlns:a16="http://schemas.microsoft.com/office/drawing/2014/main" id="{E6E921B0-F8F8-4A0E-AD72-448F33AE61A1}"/>
              </a:ext>
            </a:extLst>
          </p:cNvPr>
          <p:cNvSpPr/>
          <p:nvPr/>
        </p:nvSpPr>
        <p:spPr>
          <a:xfrm>
            <a:off x="1670465" y="5834771"/>
            <a:ext cx="9474948" cy="600164"/>
          </a:xfrm>
          <a:prstGeom prst="rect">
            <a:avLst/>
          </a:prstGeom>
          <a:solidFill>
            <a:schemeClr val="accent6">
              <a:lumMod val="20000"/>
              <a:lumOff val="80000"/>
            </a:schemeClr>
          </a:solidFill>
        </p:spPr>
        <p:txBody>
          <a:bodyPr wrap="square">
            <a:spAutoFit/>
          </a:bodyPr>
          <a:lstStyle/>
          <a:p>
            <a:endParaRPr lang="es-MX" sz="100" dirty="0">
              <a:solidFill>
                <a:prstClr val="black"/>
              </a:solidFill>
            </a:endParaRPr>
          </a:p>
          <a:p>
            <a:r>
              <a:rPr lang="es-MX" sz="1600" dirty="0"/>
              <a:t>Promover estrategias de difusión y divulgación del trabajo archivístico,  del patrimonio documental y del patrimonio documental de la Nación</a:t>
            </a:r>
            <a:r>
              <a:rPr lang="es-MX" sz="1600" dirty="0">
                <a:solidFill>
                  <a:prstClr val="black"/>
                </a:solidFill>
              </a:rPr>
              <a:t>.</a:t>
            </a:r>
          </a:p>
        </p:txBody>
      </p:sp>
      <p:grpSp>
        <p:nvGrpSpPr>
          <p:cNvPr id="34" name="Grupo 33">
            <a:extLst>
              <a:ext uri="{FF2B5EF4-FFF2-40B4-BE49-F238E27FC236}">
                <a16:creationId xmlns:a16="http://schemas.microsoft.com/office/drawing/2014/main" id="{6F676EA3-FD2D-BDB2-437D-1AF2AE92EACD}"/>
              </a:ext>
            </a:extLst>
          </p:cNvPr>
          <p:cNvGrpSpPr/>
          <p:nvPr/>
        </p:nvGrpSpPr>
        <p:grpSpPr>
          <a:xfrm>
            <a:off x="1111311" y="4370310"/>
            <a:ext cx="10072934" cy="861774"/>
            <a:chOff x="1111311" y="4370310"/>
            <a:chExt cx="10072934" cy="861774"/>
          </a:xfrm>
        </p:grpSpPr>
        <p:sp>
          <p:nvSpPr>
            <p:cNvPr id="14" name="Rectángulo 13">
              <a:extLst>
                <a:ext uri="{FF2B5EF4-FFF2-40B4-BE49-F238E27FC236}">
                  <a16:creationId xmlns:a16="http://schemas.microsoft.com/office/drawing/2014/main" id="{3AE2ED9A-2E94-B42F-09CD-1B95B7DFA733}"/>
                </a:ext>
              </a:extLst>
            </p:cNvPr>
            <p:cNvSpPr/>
            <p:nvPr/>
          </p:nvSpPr>
          <p:spPr>
            <a:xfrm>
              <a:off x="1631633" y="4370310"/>
              <a:ext cx="9552612" cy="861774"/>
            </a:xfrm>
            <a:prstGeom prst="rect">
              <a:avLst/>
            </a:prstGeom>
            <a:solidFill>
              <a:schemeClr val="accent1">
                <a:lumMod val="20000"/>
                <a:lumOff val="80000"/>
              </a:schemeClr>
            </a:solidFill>
          </p:spPr>
          <p:txBody>
            <a:bodyPr wrap="square">
              <a:spAutoFit/>
            </a:bodyPr>
            <a:lstStyle/>
            <a:p>
              <a:r>
                <a:rPr lang="es-MX" sz="1600" dirty="0"/>
                <a:t>Aprobar acciones de difusión, divulgación y promoción de los archivos como fuente de información esencial, del valor de los datos abiertos de los documentos de archivo electrónico y como parte de la memoria colectiva</a:t>
              </a:r>
              <a:r>
                <a:rPr lang="es-MX" sz="1800" dirty="0"/>
                <a:t>.</a:t>
              </a:r>
              <a:endParaRPr lang="es-MX" sz="900" dirty="0"/>
            </a:p>
          </p:txBody>
        </p:sp>
        <p:sp>
          <p:nvSpPr>
            <p:cNvPr id="17" name="Elipse 16" title="Gráficos circulares en segundo plano">
              <a:extLst>
                <a:ext uri="{FF2B5EF4-FFF2-40B4-BE49-F238E27FC236}">
                  <a16:creationId xmlns:a16="http://schemas.microsoft.com/office/drawing/2014/main" id="{2C32B050-C6CA-7D6A-584D-B8860577ADC5}"/>
                </a:ext>
              </a:extLst>
            </p:cNvPr>
            <p:cNvSpPr/>
            <p:nvPr/>
          </p:nvSpPr>
          <p:spPr>
            <a:xfrm>
              <a:off x="1111311" y="4580638"/>
              <a:ext cx="426811" cy="42681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b="1" dirty="0">
                  <a:latin typeface="Arial" panose="020B0604020202020204" pitchFamily="34" charset="0"/>
                  <a:cs typeface="Arial" panose="020B0604020202020204" pitchFamily="34" charset="0"/>
                </a:rPr>
                <a:t>5</a:t>
              </a:r>
            </a:p>
          </p:txBody>
        </p:sp>
      </p:grpSp>
      <p:grpSp>
        <p:nvGrpSpPr>
          <p:cNvPr id="23" name="Grupo 22">
            <a:extLst>
              <a:ext uri="{FF2B5EF4-FFF2-40B4-BE49-F238E27FC236}">
                <a16:creationId xmlns:a16="http://schemas.microsoft.com/office/drawing/2014/main" id="{16D419A7-E908-2FCD-A494-646AE624E3E2}"/>
              </a:ext>
            </a:extLst>
          </p:cNvPr>
          <p:cNvGrpSpPr/>
          <p:nvPr/>
        </p:nvGrpSpPr>
        <p:grpSpPr>
          <a:xfrm>
            <a:off x="1079412" y="5326192"/>
            <a:ext cx="10104833" cy="426811"/>
            <a:chOff x="1079412" y="5389990"/>
            <a:chExt cx="10104833" cy="426811"/>
          </a:xfrm>
          <a:solidFill>
            <a:schemeClr val="accent2">
              <a:lumMod val="20000"/>
              <a:lumOff val="80000"/>
            </a:schemeClr>
          </a:solidFill>
        </p:grpSpPr>
        <p:sp>
          <p:nvSpPr>
            <p:cNvPr id="15" name="Rectángulo 14">
              <a:extLst>
                <a:ext uri="{FF2B5EF4-FFF2-40B4-BE49-F238E27FC236}">
                  <a16:creationId xmlns:a16="http://schemas.microsoft.com/office/drawing/2014/main" id="{8DA7E9F2-5069-0E6E-5F98-8F0A34C6D899}"/>
                </a:ext>
              </a:extLst>
            </p:cNvPr>
            <p:cNvSpPr/>
            <p:nvPr/>
          </p:nvSpPr>
          <p:spPr>
            <a:xfrm>
              <a:off x="1631633" y="5418729"/>
              <a:ext cx="9552612" cy="369332"/>
            </a:xfrm>
            <a:prstGeom prst="rect">
              <a:avLst/>
            </a:prstGeom>
            <a:grpFill/>
          </p:spPr>
          <p:txBody>
            <a:bodyPr wrap="square">
              <a:spAutoFit/>
            </a:bodyPr>
            <a:lstStyle/>
            <a:p>
              <a:r>
                <a:rPr lang="es-MX" sz="1800" dirty="0">
                  <a:solidFill>
                    <a:prstClr val="black"/>
                  </a:solidFill>
                </a:rPr>
                <a:t>Aprobar la política nacional de gestión documental y administración de archivos.</a:t>
              </a:r>
            </a:p>
          </p:txBody>
        </p:sp>
        <p:sp>
          <p:nvSpPr>
            <p:cNvPr id="18" name="Elipse 17" title="Gráficos circulares en segundo plano">
              <a:extLst>
                <a:ext uri="{FF2B5EF4-FFF2-40B4-BE49-F238E27FC236}">
                  <a16:creationId xmlns:a16="http://schemas.microsoft.com/office/drawing/2014/main" id="{8F6E62FB-B604-1190-227E-9509E6BBA4FE}"/>
                </a:ext>
              </a:extLst>
            </p:cNvPr>
            <p:cNvSpPr/>
            <p:nvPr/>
          </p:nvSpPr>
          <p:spPr>
            <a:xfrm>
              <a:off x="1079412" y="5389990"/>
              <a:ext cx="426811" cy="42681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b="1" dirty="0">
                  <a:latin typeface="Arial" panose="020B0604020202020204" pitchFamily="34" charset="0"/>
                  <a:cs typeface="Arial" panose="020B0604020202020204" pitchFamily="34" charset="0"/>
                </a:rPr>
                <a:t>6</a:t>
              </a:r>
            </a:p>
          </p:txBody>
        </p:sp>
      </p:grpSp>
      <p:sp>
        <p:nvSpPr>
          <p:cNvPr id="19" name="Elipse 18" title="Gráficos circulares en segundo plano">
            <a:extLst>
              <a:ext uri="{FF2B5EF4-FFF2-40B4-BE49-F238E27FC236}">
                <a16:creationId xmlns:a16="http://schemas.microsoft.com/office/drawing/2014/main" id="{C45A1C5D-4912-BB77-15C7-8AF24C6114C7}"/>
              </a:ext>
            </a:extLst>
          </p:cNvPr>
          <p:cNvSpPr/>
          <p:nvPr/>
        </p:nvSpPr>
        <p:spPr>
          <a:xfrm>
            <a:off x="1079412" y="5921448"/>
            <a:ext cx="426811" cy="42681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b="1" dirty="0">
                <a:latin typeface="Arial" panose="020B0604020202020204" pitchFamily="34" charset="0"/>
                <a:cs typeface="Arial" panose="020B0604020202020204" pitchFamily="34" charset="0"/>
              </a:rPr>
              <a:t>7</a:t>
            </a:r>
          </a:p>
        </p:txBody>
      </p:sp>
      <p:grpSp>
        <p:nvGrpSpPr>
          <p:cNvPr id="24" name="Grupo 23">
            <a:extLst>
              <a:ext uri="{FF2B5EF4-FFF2-40B4-BE49-F238E27FC236}">
                <a16:creationId xmlns:a16="http://schemas.microsoft.com/office/drawing/2014/main" id="{854F886C-DC6A-0EE8-884A-A544FD08EDB7}"/>
              </a:ext>
            </a:extLst>
          </p:cNvPr>
          <p:cNvGrpSpPr/>
          <p:nvPr/>
        </p:nvGrpSpPr>
        <p:grpSpPr>
          <a:xfrm>
            <a:off x="1043640" y="3472370"/>
            <a:ext cx="10156483" cy="784830"/>
            <a:chOff x="1043640" y="3472370"/>
            <a:chExt cx="10156483" cy="784830"/>
          </a:xfrm>
        </p:grpSpPr>
        <p:sp>
          <p:nvSpPr>
            <p:cNvPr id="13" name="Rectángulo 12">
              <a:extLst>
                <a:ext uri="{FF2B5EF4-FFF2-40B4-BE49-F238E27FC236}">
                  <a16:creationId xmlns:a16="http://schemas.microsoft.com/office/drawing/2014/main" id="{4A619332-30B9-43E8-6B85-E86BE52619D0}"/>
                </a:ext>
              </a:extLst>
            </p:cNvPr>
            <p:cNvSpPr/>
            <p:nvPr/>
          </p:nvSpPr>
          <p:spPr>
            <a:xfrm>
              <a:off x="1615755" y="3472370"/>
              <a:ext cx="9584368" cy="784830"/>
            </a:xfrm>
            <a:prstGeom prst="rect">
              <a:avLst/>
            </a:prstGeom>
            <a:solidFill>
              <a:schemeClr val="accent2">
                <a:lumMod val="20000"/>
                <a:lumOff val="80000"/>
              </a:schemeClr>
            </a:solidFill>
          </p:spPr>
          <p:txBody>
            <a:bodyPr wrap="square">
              <a:spAutoFit/>
            </a:bodyPr>
            <a:lstStyle/>
            <a:p>
              <a:r>
                <a:rPr lang="es-MX" dirty="0"/>
                <a:t>Aprobar los lineamientos que establezcan las bases para la creación y uso de </a:t>
              </a:r>
              <a:r>
                <a:rPr lang="es-MX" b="1" dirty="0"/>
                <a:t>sistemas automatizados </a:t>
              </a:r>
              <a:r>
                <a:rPr lang="es-MX" dirty="0"/>
                <a:t>para la gestión documental y administración de archivos…</a:t>
              </a:r>
            </a:p>
            <a:p>
              <a:endParaRPr lang="es-MX" sz="900" dirty="0"/>
            </a:p>
          </p:txBody>
        </p:sp>
        <p:sp>
          <p:nvSpPr>
            <p:cNvPr id="21" name="Elipse 20" title="Gráficos circulares en segundo plano">
              <a:extLst>
                <a:ext uri="{FF2B5EF4-FFF2-40B4-BE49-F238E27FC236}">
                  <a16:creationId xmlns:a16="http://schemas.microsoft.com/office/drawing/2014/main" id="{6FE47517-3DD2-B15A-26B2-A089FA07B60B}"/>
                </a:ext>
              </a:extLst>
            </p:cNvPr>
            <p:cNvSpPr/>
            <p:nvPr/>
          </p:nvSpPr>
          <p:spPr>
            <a:xfrm>
              <a:off x="1043640" y="3651380"/>
              <a:ext cx="426811" cy="426811"/>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b="1" dirty="0">
                  <a:latin typeface="Arial" panose="020B0604020202020204" pitchFamily="34" charset="0"/>
                  <a:cs typeface="Arial" panose="020B0604020202020204" pitchFamily="34" charset="0"/>
                </a:rPr>
                <a:t>4</a:t>
              </a:r>
            </a:p>
          </p:txBody>
        </p:sp>
      </p:grpSp>
    </p:spTree>
    <p:extLst>
      <p:ext uri="{BB962C8B-B14F-4D97-AF65-F5344CB8AC3E}">
        <p14:creationId xmlns:p14="http://schemas.microsoft.com/office/powerpoint/2010/main" val="38462474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a:extLst>
              <a:ext uri="{FF2B5EF4-FFF2-40B4-BE49-F238E27FC236}">
                <a16:creationId xmlns:a16="http://schemas.microsoft.com/office/drawing/2014/main" id="{C0A2FD76-2C88-CD29-9BF2-21E60F8E56E0}"/>
              </a:ext>
            </a:extLst>
          </p:cNvPr>
          <p:cNvGraphicFramePr/>
          <p:nvPr>
            <p:extLst>
              <p:ext uri="{D42A27DB-BD31-4B8C-83A1-F6EECF244321}">
                <p14:modId xmlns:p14="http://schemas.microsoft.com/office/powerpoint/2010/main" val="1835576008"/>
              </p:ext>
            </p:extLst>
          </p:nvPr>
        </p:nvGraphicFramePr>
        <p:xfrm>
          <a:off x="876589" y="1349494"/>
          <a:ext cx="10657184" cy="4510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ítulo 4">
            <a:extLst>
              <a:ext uri="{FF2B5EF4-FFF2-40B4-BE49-F238E27FC236}">
                <a16:creationId xmlns:a16="http://schemas.microsoft.com/office/drawing/2014/main" id="{F6D98697-C782-2461-8AF9-DFA64A9448F6}"/>
              </a:ext>
            </a:extLst>
          </p:cNvPr>
          <p:cNvSpPr>
            <a:spLocks noGrp="1"/>
          </p:cNvSpPr>
          <p:nvPr>
            <p:ph type="title"/>
          </p:nvPr>
        </p:nvSpPr>
        <p:spPr>
          <a:xfrm>
            <a:off x="436211" y="-544039"/>
            <a:ext cx="9403894" cy="1665924"/>
          </a:xfrm>
        </p:spPr>
        <p:txBody>
          <a:bodyPr>
            <a:noAutofit/>
          </a:bodyPr>
          <a:lstStyle/>
          <a:p>
            <a:r>
              <a:rPr lang="es-MX" dirty="0">
                <a:solidFill>
                  <a:schemeClr val="tx1"/>
                </a:solidFill>
              </a:rPr>
              <a:t>La gestión documental, un desafío para los Sujetos Obligados</a:t>
            </a:r>
            <a:endParaRPr lang="es-MX" sz="3200" dirty="0"/>
          </a:p>
        </p:txBody>
      </p:sp>
      <p:sp>
        <p:nvSpPr>
          <p:cNvPr id="14" name="CuadroTexto 13">
            <a:extLst>
              <a:ext uri="{FF2B5EF4-FFF2-40B4-BE49-F238E27FC236}">
                <a16:creationId xmlns:a16="http://schemas.microsoft.com/office/drawing/2014/main" id="{86898CBB-7619-F6F6-B2F3-9174793B964A}"/>
              </a:ext>
            </a:extLst>
          </p:cNvPr>
          <p:cNvSpPr txBox="1"/>
          <p:nvPr/>
        </p:nvSpPr>
        <p:spPr>
          <a:xfrm>
            <a:off x="4925683" y="5328249"/>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400" b="1" dirty="0"/>
              <a:t>Obligaciones</a:t>
            </a:r>
            <a:endParaRPr lang="es-ES" sz="2400" b="1" dirty="0">
              <a:cs typeface="Calibri"/>
            </a:endParaRPr>
          </a:p>
        </p:txBody>
      </p:sp>
      <p:sp>
        <p:nvSpPr>
          <p:cNvPr id="7" name="Marcador de número de diapositiva 3">
            <a:extLst>
              <a:ext uri="{FF2B5EF4-FFF2-40B4-BE49-F238E27FC236}">
                <a16:creationId xmlns:a16="http://schemas.microsoft.com/office/drawing/2014/main" id="{C95C1F57-06D9-3FCD-9A13-84C2DB565BD3}"/>
              </a:ext>
            </a:extLst>
          </p:cNvPr>
          <p:cNvSpPr txBox="1">
            <a:spLocks/>
          </p:cNvSpPr>
          <p:nvPr/>
        </p:nvSpPr>
        <p:spPr>
          <a:xfrm>
            <a:off x="8668694" y="6547866"/>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24</a:t>
            </a:fld>
            <a:endParaRPr lang="en-US" sz="1400" i="1" dirty="0">
              <a:solidFill>
                <a:schemeClr val="bg1"/>
              </a:solidFill>
            </a:endParaRPr>
          </a:p>
        </p:txBody>
      </p:sp>
    </p:spTree>
    <p:extLst>
      <p:ext uri="{BB962C8B-B14F-4D97-AF65-F5344CB8AC3E}">
        <p14:creationId xmlns:p14="http://schemas.microsoft.com/office/powerpoint/2010/main" val="1800862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21207" y="448056"/>
            <a:ext cx="7457184" cy="640080"/>
          </a:xfrm>
        </p:spPr>
        <p:txBody>
          <a:bodyPr rtlCol="0">
            <a:noAutofit/>
          </a:bodyPr>
          <a:lstStyle/>
          <a:p>
            <a:pPr rtl="0"/>
            <a:r>
              <a:rPr lang="es-ES" dirty="0">
                <a:latin typeface="Segoe UI Light" panose="020B0502040204020203" pitchFamily="34" charset="0"/>
                <a:cs typeface="Segoe UI Light" panose="020B0502040204020203" pitchFamily="34" charset="0"/>
              </a:rPr>
              <a:t>Establecer e</a:t>
            </a:r>
            <a:r>
              <a:rPr lang="es-ES" b="1" dirty="0">
                <a:latin typeface="Segoe UI Light" panose="020B0502040204020203" pitchFamily="34" charset="0"/>
                <a:cs typeface="Segoe UI Light" panose="020B0502040204020203" pitchFamily="34" charset="0"/>
              </a:rPr>
              <a:t>l Sistema Institucional de Archivos</a:t>
            </a:r>
          </a:p>
        </p:txBody>
      </p:sp>
      <p:sp>
        <p:nvSpPr>
          <p:cNvPr id="38" name="Marcador de posición de contenido 17"/>
          <p:cNvSpPr txBox="1">
            <a:spLocks/>
          </p:cNvSpPr>
          <p:nvPr/>
        </p:nvSpPr>
        <p:spPr>
          <a:xfrm>
            <a:off x="591324" y="1731359"/>
            <a:ext cx="5048105" cy="387151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Aft>
                <a:spcPts val="600"/>
              </a:spcAft>
              <a:buNone/>
              <a:defRPr/>
            </a:pPr>
            <a:r>
              <a:rPr lang="es-MX" sz="2400" dirty="0">
                <a:latin typeface="Segoe UI" panose="020B0502040204020203" pitchFamily="34" charset="0"/>
                <a:cs typeface="Segoe UI" panose="020B0502040204020203" pitchFamily="34" charset="0"/>
              </a:rPr>
              <a:t>El SIA es el conjunto de registros, procesos, procedimientos, criterios, estructuras, herramientas y funciones que desarrolla cada sujeto obligado y sustenta la actividad archivística, de acuerdo con los procesos de gestión documental</a:t>
            </a:r>
            <a:r>
              <a:rPr lang="es-MX" sz="2000" dirty="0">
                <a:latin typeface="Segoe UI" panose="020B0502040204020203" pitchFamily="34" charset="0"/>
                <a:cs typeface="Segoe UI" panose="020B0502040204020203" pitchFamily="34" charset="0"/>
              </a:rPr>
              <a:t>.</a:t>
            </a:r>
            <a:endParaRPr lang="es-ES" sz="2000" dirty="0">
              <a:latin typeface="Segoe UI" panose="020B0502040204020203" pitchFamily="34" charset="0"/>
              <a:cs typeface="Segoe UI" panose="020B0502040204020203" pitchFamily="34" charset="0"/>
            </a:endParaRPr>
          </a:p>
        </p:txBody>
      </p:sp>
      <p:sp>
        <p:nvSpPr>
          <p:cNvPr id="2" name="Rectángulo 1"/>
          <p:cNvSpPr/>
          <p:nvPr/>
        </p:nvSpPr>
        <p:spPr>
          <a:xfrm>
            <a:off x="8339079" y="694106"/>
            <a:ext cx="1295804" cy="369332"/>
          </a:xfrm>
          <a:prstGeom prst="rect">
            <a:avLst/>
          </a:prstGeom>
        </p:spPr>
        <p:txBody>
          <a:bodyPr wrap="none">
            <a:spAutoFit/>
          </a:bodyPr>
          <a:lstStyle/>
          <a:p>
            <a:r>
              <a:rPr lang="es-MX" dirty="0">
                <a:solidFill>
                  <a:schemeClr val="accent6"/>
                </a:solidFill>
              </a:rPr>
              <a:t>Artículo 20</a:t>
            </a:r>
          </a:p>
        </p:txBody>
      </p:sp>
      <p:sp>
        <p:nvSpPr>
          <p:cNvPr id="6" name="Marcador de número de diapositiva 3"/>
          <p:cNvSpPr>
            <a:spLocks noGrp="1"/>
          </p:cNvSpPr>
          <p:nvPr>
            <p:ph type="sldNum" sz="quarter" idx="4294967295"/>
          </p:nvPr>
        </p:nvSpPr>
        <p:spPr>
          <a:xfrm>
            <a:off x="8785653" y="6565968"/>
            <a:ext cx="3276600" cy="365125"/>
          </a:xfrm>
          <a:prstGeom prst="rect">
            <a:avLst/>
          </a:prstGeom>
        </p:spPr>
        <p:txBody>
          <a:bodyPr/>
          <a:lstStyle/>
          <a:p>
            <a:pPr algn="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lgn="r"/>
              <a:t>25</a:t>
            </a:fld>
            <a:endParaRPr lang="en-US" sz="1400" i="1" dirty="0">
              <a:solidFill>
                <a:schemeClr val="bg1"/>
              </a:solidFill>
            </a:endParaRPr>
          </a:p>
        </p:txBody>
      </p:sp>
      <p:grpSp>
        <p:nvGrpSpPr>
          <p:cNvPr id="9" name="Google Shape;8756;p75"/>
          <p:cNvGrpSpPr>
            <a:grpSpLocks noChangeAspect="1"/>
          </p:cNvGrpSpPr>
          <p:nvPr/>
        </p:nvGrpSpPr>
        <p:grpSpPr>
          <a:xfrm>
            <a:off x="6582449" y="1459399"/>
            <a:ext cx="4406407" cy="4860000"/>
            <a:chOff x="4206459" y="1191441"/>
            <a:chExt cx="712557" cy="785901"/>
          </a:xfrm>
          <a:solidFill>
            <a:schemeClr val="bg2">
              <a:lumMod val="50000"/>
            </a:schemeClr>
          </a:solidFill>
          <a:effectLst>
            <a:outerShdw blurRad="317500" dist="203200" dir="5400000" algn="t" rotWithShape="0">
              <a:prstClr val="black">
                <a:alpha val="40000"/>
              </a:prstClr>
            </a:outerShdw>
          </a:effectLst>
        </p:grpSpPr>
        <p:sp>
          <p:nvSpPr>
            <p:cNvPr id="10" name="Google Shape;8757;p75"/>
            <p:cNvSpPr/>
            <p:nvPr/>
          </p:nvSpPr>
          <p:spPr>
            <a:xfrm>
              <a:off x="4548248" y="1328649"/>
              <a:ext cx="325201" cy="322547"/>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grpFill/>
            <a:ln w="9525" cap="flat" cmpd="sng">
              <a:solidFill>
                <a:srgbClr val="D45B9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8758;p75"/>
            <p:cNvSpPr/>
            <p:nvPr/>
          </p:nvSpPr>
          <p:spPr>
            <a:xfrm>
              <a:off x="4557499" y="1656607"/>
              <a:ext cx="306674" cy="306648"/>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grpFill/>
            <a:ln w="9525" cap="flat" cmpd="sng">
              <a:solidFill>
                <a:srgbClr val="D45B9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 name="Google Shape;8759;p75"/>
            <p:cNvSpPr/>
            <p:nvPr/>
          </p:nvSpPr>
          <p:spPr>
            <a:xfrm>
              <a:off x="4251067" y="1523035"/>
              <a:ext cx="327536" cy="325023"/>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grpFill/>
            <a:ln w="9525" cap="flat" cmpd="sng">
              <a:solidFill>
                <a:srgbClr val="D45B9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8760;p75"/>
            <p:cNvSpPr/>
            <p:nvPr/>
          </p:nvSpPr>
          <p:spPr>
            <a:xfrm>
              <a:off x="4277366" y="1220917"/>
              <a:ext cx="292242" cy="292217"/>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grpFill/>
            <a:ln w="9525" cap="flat" cmpd="sng">
              <a:solidFill>
                <a:srgbClr val="D45B9F"/>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4" name="Google Shape;8761;p75"/>
            <p:cNvGrpSpPr/>
            <p:nvPr/>
          </p:nvGrpSpPr>
          <p:grpSpPr>
            <a:xfrm>
              <a:off x="4644280" y="1290523"/>
              <a:ext cx="143716" cy="29463"/>
              <a:chOff x="4644280" y="1290523"/>
              <a:chExt cx="143716" cy="29463"/>
            </a:xfrm>
            <a:grpFill/>
          </p:grpSpPr>
          <p:sp>
            <p:nvSpPr>
              <p:cNvPr id="45" name="Google Shape;8762;p75"/>
              <p:cNvSpPr/>
              <p:nvPr/>
            </p:nvSpPr>
            <p:spPr>
              <a:xfrm>
                <a:off x="4736292" y="1294223"/>
                <a:ext cx="51704" cy="25762"/>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6" name="Google Shape;8763;p75"/>
              <p:cNvSpPr/>
              <p:nvPr/>
            </p:nvSpPr>
            <p:spPr>
              <a:xfrm>
                <a:off x="4700066" y="1290523"/>
                <a:ext cx="32206" cy="7988"/>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7" name="Google Shape;8764;p75"/>
              <p:cNvSpPr/>
              <p:nvPr/>
            </p:nvSpPr>
            <p:spPr>
              <a:xfrm>
                <a:off x="4644280" y="1300641"/>
                <a:ext cx="20225" cy="13283"/>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8" name="Google Shape;8765;p75"/>
              <p:cNvSpPr/>
              <p:nvPr/>
            </p:nvSpPr>
            <p:spPr>
              <a:xfrm>
                <a:off x="4667822" y="1291888"/>
                <a:ext cx="27779" cy="11433"/>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15" name="Google Shape;8766;p75"/>
            <p:cNvGrpSpPr/>
            <p:nvPr/>
          </p:nvGrpSpPr>
          <p:grpSpPr>
            <a:xfrm>
              <a:off x="4356567" y="1191441"/>
              <a:ext cx="143690" cy="29488"/>
              <a:chOff x="4356567" y="1191441"/>
              <a:chExt cx="143690" cy="29488"/>
            </a:xfrm>
            <a:grpFill/>
          </p:grpSpPr>
          <p:sp>
            <p:nvSpPr>
              <p:cNvPr id="41" name="Google Shape;8767;p75"/>
              <p:cNvSpPr/>
              <p:nvPr/>
            </p:nvSpPr>
            <p:spPr>
              <a:xfrm>
                <a:off x="4448554" y="1195154"/>
                <a:ext cx="51704" cy="25775"/>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2" name="Google Shape;8768;p75"/>
              <p:cNvSpPr/>
              <p:nvPr/>
            </p:nvSpPr>
            <p:spPr>
              <a:xfrm>
                <a:off x="4412341" y="1191441"/>
                <a:ext cx="32206" cy="8013"/>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3" name="Google Shape;8769;p75"/>
              <p:cNvSpPr/>
              <p:nvPr/>
            </p:nvSpPr>
            <p:spPr>
              <a:xfrm>
                <a:off x="4356567" y="1201573"/>
                <a:ext cx="20212" cy="1327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4" name="Google Shape;8770;p75"/>
              <p:cNvSpPr/>
              <p:nvPr/>
            </p:nvSpPr>
            <p:spPr>
              <a:xfrm>
                <a:off x="4380084" y="1192832"/>
                <a:ext cx="27779" cy="11433"/>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16" name="Google Shape;8771;p75"/>
            <p:cNvGrpSpPr/>
            <p:nvPr/>
          </p:nvGrpSpPr>
          <p:grpSpPr>
            <a:xfrm>
              <a:off x="4339009" y="1863727"/>
              <a:ext cx="143703" cy="29476"/>
              <a:chOff x="4339009" y="1863727"/>
              <a:chExt cx="143703" cy="29476"/>
            </a:xfrm>
            <a:grpFill/>
          </p:grpSpPr>
          <p:sp>
            <p:nvSpPr>
              <p:cNvPr id="36" name="Google Shape;8772;p75"/>
              <p:cNvSpPr/>
              <p:nvPr/>
            </p:nvSpPr>
            <p:spPr>
              <a:xfrm>
                <a:off x="4339009" y="1863727"/>
                <a:ext cx="51691" cy="25762"/>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7" name="Google Shape;8773;p75"/>
              <p:cNvSpPr/>
              <p:nvPr/>
            </p:nvSpPr>
            <p:spPr>
              <a:xfrm>
                <a:off x="4394732" y="1885202"/>
                <a:ext cx="32193" cy="8001"/>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9" name="Google Shape;8774;p75"/>
              <p:cNvSpPr/>
              <p:nvPr/>
            </p:nvSpPr>
            <p:spPr>
              <a:xfrm>
                <a:off x="4462488" y="1869814"/>
                <a:ext cx="20225" cy="13258"/>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0" name="Google Shape;8775;p75"/>
              <p:cNvSpPr/>
              <p:nvPr/>
            </p:nvSpPr>
            <p:spPr>
              <a:xfrm>
                <a:off x="4431392" y="1880392"/>
                <a:ext cx="27804" cy="11433"/>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17" name="Google Shape;8776;p75"/>
            <p:cNvGrpSpPr/>
            <p:nvPr/>
          </p:nvGrpSpPr>
          <p:grpSpPr>
            <a:xfrm>
              <a:off x="4206459" y="1607315"/>
              <a:ext cx="29539" cy="142899"/>
              <a:chOff x="4206459" y="1607315"/>
              <a:chExt cx="29539" cy="142899"/>
            </a:xfrm>
            <a:grpFill/>
          </p:grpSpPr>
          <p:sp>
            <p:nvSpPr>
              <p:cNvPr id="32" name="Google Shape;8777;p75"/>
              <p:cNvSpPr/>
              <p:nvPr/>
            </p:nvSpPr>
            <p:spPr>
              <a:xfrm>
                <a:off x="4209840" y="1607315"/>
                <a:ext cx="26158" cy="50989"/>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3" name="Google Shape;8778;p75"/>
              <p:cNvSpPr/>
              <p:nvPr/>
            </p:nvSpPr>
            <p:spPr>
              <a:xfrm>
                <a:off x="4206459" y="1662910"/>
                <a:ext cx="8230" cy="3178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4" name="Google Shape;8779;p75"/>
              <p:cNvSpPr/>
              <p:nvPr/>
            </p:nvSpPr>
            <p:spPr>
              <a:xfrm>
                <a:off x="4216194" y="1730768"/>
                <a:ext cx="14227" cy="19446"/>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5" name="Google Shape;8780;p75"/>
              <p:cNvSpPr/>
              <p:nvPr/>
            </p:nvSpPr>
            <p:spPr>
              <a:xfrm>
                <a:off x="4207607" y="1699506"/>
                <a:ext cx="12045" cy="27153"/>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8" name="Google Shape;8781;p75"/>
            <p:cNvSpPr/>
            <p:nvPr/>
          </p:nvSpPr>
          <p:spPr>
            <a:xfrm>
              <a:off x="4250519" y="1416170"/>
              <a:ext cx="26783" cy="52303"/>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 name="Google Shape;8782;p75"/>
            <p:cNvSpPr/>
            <p:nvPr/>
          </p:nvSpPr>
          <p:spPr>
            <a:xfrm>
              <a:off x="4276166" y="1471370"/>
              <a:ext cx="24359" cy="2529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0" name="Google Shape;8783;p75"/>
            <p:cNvSpPr/>
            <p:nvPr/>
          </p:nvSpPr>
          <p:spPr>
            <a:xfrm>
              <a:off x="4330231" y="1513121"/>
              <a:ext cx="21462" cy="10986"/>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 name="Google Shape;8784;p75"/>
            <p:cNvSpPr/>
            <p:nvPr/>
          </p:nvSpPr>
          <p:spPr>
            <a:xfrm>
              <a:off x="4302005" y="1497298"/>
              <a:ext cx="25469" cy="17647"/>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22" name="Google Shape;8785;p75"/>
            <p:cNvGrpSpPr/>
            <p:nvPr/>
          </p:nvGrpSpPr>
          <p:grpSpPr>
            <a:xfrm>
              <a:off x="4889463" y="1423737"/>
              <a:ext cx="29552" cy="142899"/>
              <a:chOff x="4889463" y="1423737"/>
              <a:chExt cx="29552" cy="142899"/>
            </a:xfrm>
            <a:grpFill/>
          </p:grpSpPr>
          <p:sp>
            <p:nvSpPr>
              <p:cNvPr id="28" name="Google Shape;8786;p75"/>
              <p:cNvSpPr/>
              <p:nvPr/>
            </p:nvSpPr>
            <p:spPr>
              <a:xfrm>
                <a:off x="4889463" y="1515647"/>
                <a:ext cx="26158" cy="50989"/>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 name="Google Shape;8787;p75"/>
              <p:cNvSpPr/>
              <p:nvPr/>
            </p:nvSpPr>
            <p:spPr>
              <a:xfrm>
                <a:off x="4910772" y="1479256"/>
                <a:ext cx="8243" cy="3178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 name="Google Shape;8788;p75"/>
              <p:cNvSpPr/>
              <p:nvPr/>
            </p:nvSpPr>
            <p:spPr>
              <a:xfrm>
                <a:off x="4895052" y="1423737"/>
                <a:ext cx="14215" cy="19446"/>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1" name="Google Shape;8789;p75"/>
              <p:cNvSpPr/>
              <p:nvPr/>
            </p:nvSpPr>
            <p:spPr>
              <a:xfrm>
                <a:off x="4905783" y="1447292"/>
                <a:ext cx="12071" cy="27153"/>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23" name="Google Shape;8790;p75"/>
            <p:cNvGrpSpPr/>
            <p:nvPr/>
          </p:nvGrpSpPr>
          <p:grpSpPr>
            <a:xfrm>
              <a:off x="4771663" y="1876896"/>
              <a:ext cx="108651" cy="100447"/>
              <a:chOff x="4771663" y="1876896"/>
              <a:chExt cx="108651" cy="100447"/>
            </a:xfrm>
            <a:grpFill/>
          </p:grpSpPr>
          <p:sp>
            <p:nvSpPr>
              <p:cNvPr id="24" name="Google Shape;8791;p75"/>
              <p:cNvSpPr/>
              <p:nvPr/>
            </p:nvSpPr>
            <p:spPr>
              <a:xfrm>
                <a:off x="4771663" y="1951210"/>
                <a:ext cx="53184" cy="26132"/>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5" name="Google Shape;8792;p75"/>
              <p:cNvSpPr/>
              <p:nvPr/>
            </p:nvSpPr>
            <p:spPr>
              <a:xfrm>
                <a:off x="4826850" y="1927897"/>
                <a:ext cx="26081" cy="23529"/>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8793;p75"/>
              <p:cNvSpPr/>
              <p:nvPr/>
            </p:nvSpPr>
            <p:spPr>
              <a:xfrm>
                <a:off x="4868600" y="1876896"/>
                <a:ext cx="11714" cy="20531"/>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7" name="Google Shape;8794;p75"/>
              <p:cNvSpPr/>
              <p:nvPr/>
            </p:nvSpPr>
            <p:spPr>
              <a:xfrm>
                <a:off x="4852804" y="1901038"/>
                <a:ext cx="18528" cy="24589"/>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grpFill/>
              <a:ln>
                <a:solidFill>
                  <a:srgbClr val="D45B9F"/>
                </a:solid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Tree>
    <p:extLst>
      <p:ext uri="{BB962C8B-B14F-4D97-AF65-F5344CB8AC3E}">
        <p14:creationId xmlns:p14="http://schemas.microsoft.com/office/powerpoint/2010/main" val="3698228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41610" y="376767"/>
            <a:ext cx="7457184" cy="640080"/>
          </a:xfrm>
        </p:spPr>
        <p:txBody>
          <a:bodyPr rtlCol="0">
            <a:noAutofit/>
          </a:bodyPr>
          <a:lstStyle/>
          <a:p>
            <a:pPr rtl="0"/>
            <a:r>
              <a:rPr lang="es-ES" b="1" dirty="0">
                <a:latin typeface="Segoe UI Light" panose="020B0502040204020203" pitchFamily="34" charset="0"/>
                <a:cs typeface="Segoe UI Light" panose="020B0502040204020203" pitchFamily="34" charset="0"/>
              </a:rPr>
              <a:t>El Sistema Institucional de Archivos</a:t>
            </a:r>
          </a:p>
        </p:txBody>
      </p:sp>
      <p:sp>
        <p:nvSpPr>
          <p:cNvPr id="38" name="Marcador de posición de contenido 17"/>
          <p:cNvSpPr txBox="1">
            <a:spLocks/>
          </p:cNvSpPr>
          <p:nvPr/>
        </p:nvSpPr>
        <p:spPr>
          <a:xfrm>
            <a:off x="657532" y="1619445"/>
            <a:ext cx="9580967" cy="95376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Aft>
                <a:spcPts val="600"/>
              </a:spcAft>
              <a:buNone/>
              <a:defRPr/>
            </a:pPr>
            <a:r>
              <a:rPr lang="es-MX" sz="2000" dirty="0">
                <a:latin typeface="Segoe UI" panose="020B0502040204020203" pitchFamily="34" charset="0"/>
                <a:cs typeface="Segoe UI" panose="020B0502040204020203" pitchFamily="34" charset="0"/>
              </a:rPr>
              <a:t>El Sistema Institucional de Archivos es el conjunto de… </a:t>
            </a:r>
            <a:r>
              <a:rPr lang="es-MX" sz="2400" b="1" dirty="0">
                <a:solidFill>
                  <a:schemeClr val="accent6"/>
                </a:solidFill>
                <a:latin typeface="Segoe UI" panose="020B0502040204020203" pitchFamily="34" charset="0"/>
                <a:cs typeface="Segoe UI" panose="020B0502040204020203" pitchFamily="34" charset="0"/>
              </a:rPr>
              <a:t>registros…</a:t>
            </a:r>
            <a:endParaRPr lang="es-ES" sz="2000" b="1" dirty="0">
              <a:solidFill>
                <a:schemeClr val="accent6"/>
              </a:solidFill>
              <a:latin typeface="Segoe UI" panose="020B0502040204020203" pitchFamily="34" charset="0"/>
              <a:cs typeface="Segoe UI" panose="020B0502040204020203" pitchFamily="34" charset="0"/>
            </a:endParaRPr>
          </a:p>
        </p:txBody>
      </p:sp>
      <p:grpSp>
        <p:nvGrpSpPr>
          <p:cNvPr id="11" name="Grupo 10"/>
          <p:cNvGrpSpPr>
            <a:grpSpLocks/>
          </p:cNvGrpSpPr>
          <p:nvPr/>
        </p:nvGrpSpPr>
        <p:grpSpPr>
          <a:xfrm>
            <a:off x="1084188" y="2570688"/>
            <a:ext cx="1260000" cy="1260001"/>
            <a:chOff x="5731516" y="2457312"/>
            <a:chExt cx="1440000" cy="1440000"/>
          </a:xfrm>
          <a:solidFill>
            <a:schemeClr val="accent1">
              <a:lumMod val="60000"/>
              <a:lumOff val="40000"/>
            </a:schemeClr>
          </a:solidFill>
        </p:grpSpPr>
        <p:sp>
          <p:nvSpPr>
            <p:cNvPr id="43" name="Elipse 42"/>
            <p:cNvSpPr>
              <a:spLocks noChangeAspect="1"/>
            </p:cNvSpPr>
            <p:nvPr/>
          </p:nvSpPr>
          <p:spPr>
            <a:xfrm>
              <a:off x="5731516" y="2457312"/>
              <a:ext cx="1440000" cy="1440000"/>
            </a:xfrm>
            <a:prstGeom prst="ellipse">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4" name="Imagen 43"/>
            <p:cNvPicPr>
              <a:picLocks noChangeAspect="1"/>
            </p:cNvPicPr>
            <p:nvPr/>
          </p:nvPicPr>
          <p:blipFill>
            <a:blip r:embed="rId3"/>
            <a:stretch>
              <a:fillRect/>
            </a:stretch>
          </p:blipFill>
          <p:spPr>
            <a:xfrm>
              <a:off x="5813703" y="2541193"/>
              <a:ext cx="1275624" cy="1224000"/>
            </a:xfrm>
            <a:prstGeom prst="rect">
              <a:avLst/>
            </a:prstGeom>
            <a:noFill/>
            <a:effectLst>
              <a:outerShdw blurRad="50800" dist="38100" dir="5400000" algn="t" rotWithShape="0">
                <a:prstClr val="black">
                  <a:alpha val="40000"/>
                </a:prstClr>
              </a:outerShdw>
            </a:effectLst>
          </p:spPr>
        </p:pic>
      </p:grpSp>
      <p:grpSp>
        <p:nvGrpSpPr>
          <p:cNvPr id="16" name="Grupo 15"/>
          <p:cNvGrpSpPr/>
          <p:nvPr/>
        </p:nvGrpSpPr>
        <p:grpSpPr>
          <a:xfrm>
            <a:off x="6512202" y="2570688"/>
            <a:ext cx="1260000" cy="1260001"/>
            <a:chOff x="1873329" y="4183556"/>
            <a:chExt cx="1172966" cy="1260000"/>
          </a:xfrm>
          <a:solidFill>
            <a:schemeClr val="accent1">
              <a:lumMod val="60000"/>
              <a:lumOff val="40000"/>
            </a:schemeClr>
          </a:solidFill>
          <a:effectLst>
            <a:outerShdw blurRad="50800" dist="38100" dir="5400000" algn="t" rotWithShape="0">
              <a:prstClr val="black">
                <a:alpha val="40000"/>
              </a:prstClr>
            </a:outerShdw>
          </a:effectLst>
        </p:grpSpPr>
        <p:grpSp>
          <p:nvGrpSpPr>
            <p:cNvPr id="37" name="Grupo 36"/>
            <p:cNvGrpSpPr/>
            <p:nvPr/>
          </p:nvGrpSpPr>
          <p:grpSpPr>
            <a:xfrm>
              <a:off x="1873329" y="4183556"/>
              <a:ext cx="1172966" cy="1260000"/>
              <a:chOff x="1873329" y="4183556"/>
              <a:chExt cx="1172966" cy="1260000"/>
            </a:xfrm>
            <a:grpFill/>
          </p:grpSpPr>
          <p:sp>
            <p:nvSpPr>
              <p:cNvPr id="41" name="Elipse 40"/>
              <p:cNvSpPr>
                <a:spLocks noChangeAspect="1"/>
              </p:cNvSpPr>
              <p:nvPr/>
            </p:nvSpPr>
            <p:spPr>
              <a:xfrm>
                <a:off x="1873329" y="4183556"/>
                <a:ext cx="1172966" cy="12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2" name="Imagen 41"/>
              <p:cNvPicPr>
                <a:picLocks noChangeAspect="1"/>
              </p:cNvPicPr>
              <p:nvPr/>
            </p:nvPicPr>
            <p:blipFill>
              <a:blip r:embed="rId4">
                <a:duotone>
                  <a:prstClr val="black"/>
                  <a:schemeClr val="accent6">
                    <a:tint val="45000"/>
                    <a:satMod val="400000"/>
                  </a:schemeClr>
                </a:duotone>
              </a:blip>
              <a:stretch>
                <a:fillRect/>
              </a:stretch>
            </p:blipFill>
            <p:spPr>
              <a:xfrm>
                <a:off x="1978433" y="4481354"/>
                <a:ext cx="680900" cy="459498"/>
              </a:xfrm>
              <a:prstGeom prst="rect">
                <a:avLst/>
              </a:prstGeom>
              <a:grpFill/>
            </p:spPr>
          </p:pic>
        </p:grpSp>
        <p:pic>
          <p:nvPicPr>
            <p:cNvPr id="39" name="Imagen 38"/>
            <p:cNvPicPr>
              <a:picLocks noChangeAspect="1"/>
            </p:cNvPicPr>
            <p:nvPr/>
          </p:nvPicPr>
          <p:blipFill>
            <a:blip r:embed="rId4"/>
            <a:stretch>
              <a:fillRect/>
            </a:stretch>
          </p:blipFill>
          <p:spPr>
            <a:xfrm>
              <a:off x="2130833" y="4633754"/>
              <a:ext cx="680900" cy="459498"/>
            </a:xfrm>
            <a:prstGeom prst="rect">
              <a:avLst/>
            </a:prstGeom>
            <a:grpFill/>
          </p:spPr>
        </p:pic>
        <p:pic>
          <p:nvPicPr>
            <p:cNvPr id="40" name="Imagen 39"/>
            <p:cNvPicPr>
              <a:picLocks noChangeAspect="1"/>
            </p:cNvPicPr>
            <p:nvPr/>
          </p:nvPicPr>
          <p:blipFill>
            <a:blip r:embed="rId4">
              <a:lum bright="70000" contrast="-70000"/>
            </a:blip>
            <a:stretch>
              <a:fillRect/>
            </a:stretch>
          </p:blipFill>
          <p:spPr>
            <a:xfrm>
              <a:off x="2228611" y="4786154"/>
              <a:ext cx="680900" cy="459498"/>
            </a:xfrm>
            <a:prstGeom prst="rect">
              <a:avLst/>
            </a:prstGeom>
            <a:grpFill/>
          </p:spPr>
        </p:pic>
      </p:grpSp>
      <p:grpSp>
        <p:nvGrpSpPr>
          <p:cNvPr id="17" name="Grupo 16"/>
          <p:cNvGrpSpPr/>
          <p:nvPr/>
        </p:nvGrpSpPr>
        <p:grpSpPr>
          <a:xfrm>
            <a:off x="8478292" y="2570688"/>
            <a:ext cx="3340691" cy="1260001"/>
            <a:chOff x="5721868" y="1530834"/>
            <a:chExt cx="3340691" cy="1260000"/>
          </a:xfrm>
          <a:solidFill>
            <a:schemeClr val="accent1">
              <a:lumMod val="60000"/>
              <a:lumOff val="40000"/>
            </a:schemeClr>
          </a:solidFill>
          <a:effectLst>
            <a:outerShdw blurRad="50800" dist="38100" dir="5400000" algn="t" rotWithShape="0">
              <a:prstClr val="black">
                <a:alpha val="40000"/>
              </a:prstClr>
            </a:outerShdw>
          </a:effectLst>
        </p:grpSpPr>
        <p:grpSp>
          <p:nvGrpSpPr>
            <p:cNvPr id="19" name="Grupo 18"/>
            <p:cNvGrpSpPr/>
            <p:nvPr/>
          </p:nvGrpSpPr>
          <p:grpSpPr>
            <a:xfrm>
              <a:off x="7802559" y="1530834"/>
              <a:ext cx="1260000" cy="1260000"/>
              <a:chOff x="5545361" y="4819837"/>
              <a:chExt cx="1260000" cy="1260000"/>
            </a:xfrm>
            <a:grpFill/>
          </p:grpSpPr>
          <p:grpSp>
            <p:nvGrpSpPr>
              <p:cNvPr id="32" name="Grupo 31"/>
              <p:cNvGrpSpPr/>
              <p:nvPr/>
            </p:nvGrpSpPr>
            <p:grpSpPr>
              <a:xfrm>
                <a:off x="5545361" y="4819837"/>
                <a:ext cx="1260000" cy="1260000"/>
                <a:chOff x="1730095" y="4150699"/>
                <a:chExt cx="1260000" cy="1260000"/>
              </a:xfrm>
              <a:grpFill/>
            </p:grpSpPr>
            <p:sp>
              <p:nvSpPr>
                <p:cNvPr id="35" name="Elipse 34"/>
                <p:cNvSpPr>
                  <a:spLocks noChangeAspect="1"/>
                </p:cNvSpPr>
                <p:nvPr/>
              </p:nvSpPr>
              <p:spPr>
                <a:xfrm>
                  <a:off x="1730095" y="4150699"/>
                  <a:ext cx="1260000" cy="12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6" name="Imagen 35"/>
                <p:cNvPicPr>
                  <a:picLocks noChangeAspect="1"/>
                </p:cNvPicPr>
                <p:nvPr/>
              </p:nvPicPr>
              <p:blipFill>
                <a:blip r:embed="rId4">
                  <a:duotone>
                    <a:prstClr val="black"/>
                    <a:schemeClr val="accent1">
                      <a:tint val="45000"/>
                      <a:satMod val="400000"/>
                    </a:schemeClr>
                  </a:duotone>
                </a:blip>
                <a:stretch>
                  <a:fillRect/>
                </a:stretch>
              </p:blipFill>
              <p:spPr>
                <a:xfrm>
                  <a:off x="1978433" y="4481354"/>
                  <a:ext cx="680900" cy="459498"/>
                </a:xfrm>
                <a:prstGeom prst="rect">
                  <a:avLst/>
                </a:prstGeom>
                <a:grpFill/>
              </p:spPr>
            </p:pic>
          </p:grpSp>
          <p:pic>
            <p:nvPicPr>
              <p:cNvPr id="33" name="Imagen 32"/>
              <p:cNvPicPr>
                <a:picLocks noChangeAspect="1"/>
              </p:cNvPicPr>
              <p:nvPr/>
            </p:nvPicPr>
            <p:blipFill>
              <a:blip r:embed="rId4"/>
              <a:stretch>
                <a:fillRect/>
              </a:stretch>
            </p:blipFill>
            <p:spPr>
              <a:xfrm>
                <a:off x="5886391" y="5245652"/>
                <a:ext cx="788000" cy="531773"/>
              </a:xfrm>
              <a:prstGeom prst="rect">
                <a:avLst/>
              </a:prstGeom>
              <a:grpFill/>
            </p:spPr>
          </p:pic>
          <p:pic>
            <p:nvPicPr>
              <p:cNvPr id="34" name="Imagen 33"/>
              <p:cNvPicPr>
                <a:picLocks noChangeAspect="1"/>
              </p:cNvPicPr>
              <p:nvPr/>
            </p:nvPicPr>
            <p:blipFill>
              <a:blip r:embed="rId5">
                <a:lum bright="70000" contrast="-70000"/>
              </a:blip>
              <a:stretch>
                <a:fillRect/>
              </a:stretch>
            </p:blipFill>
            <p:spPr>
              <a:xfrm>
                <a:off x="6069271" y="5439550"/>
                <a:ext cx="676715" cy="463336"/>
              </a:xfrm>
              <a:prstGeom prst="rect">
                <a:avLst/>
              </a:prstGeom>
              <a:noFill/>
              <a:ln>
                <a:noFill/>
              </a:ln>
            </p:spPr>
          </p:pic>
        </p:grpSp>
        <p:grpSp>
          <p:nvGrpSpPr>
            <p:cNvPr id="20" name="Grupo 19"/>
            <p:cNvGrpSpPr/>
            <p:nvPr/>
          </p:nvGrpSpPr>
          <p:grpSpPr>
            <a:xfrm>
              <a:off x="6745986" y="1530834"/>
              <a:ext cx="1260000" cy="1260000"/>
              <a:chOff x="5593907" y="4819837"/>
              <a:chExt cx="1260000" cy="1260000"/>
            </a:xfrm>
            <a:grpFill/>
          </p:grpSpPr>
          <p:grpSp>
            <p:nvGrpSpPr>
              <p:cNvPr id="27" name="Grupo 26"/>
              <p:cNvGrpSpPr/>
              <p:nvPr/>
            </p:nvGrpSpPr>
            <p:grpSpPr>
              <a:xfrm>
                <a:off x="5593907" y="4819837"/>
                <a:ext cx="1260000" cy="1260000"/>
                <a:chOff x="1778641" y="4150699"/>
                <a:chExt cx="1260000" cy="1260000"/>
              </a:xfrm>
              <a:grpFill/>
            </p:grpSpPr>
            <p:sp>
              <p:nvSpPr>
                <p:cNvPr id="30" name="Elipse 29"/>
                <p:cNvSpPr>
                  <a:spLocks noChangeAspect="1"/>
                </p:cNvSpPr>
                <p:nvPr/>
              </p:nvSpPr>
              <p:spPr>
                <a:xfrm>
                  <a:off x="1778641" y="4150699"/>
                  <a:ext cx="1260000" cy="12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Imagen 30"/>
                <p:cNvPicPr>
                  <a:picLocks noChangeAspect="1"/>
                </p:cNvPicPr>
                <p:nvPr/>
              </p:nvPicPr>
              <p:blipFill>
                <a:blip r:embed="rId4">
                  <a:duotone>
                    <a:prstClr val="black"/>
                    <a:schemeClr val="accent1">
                      <a:tint val="45000"/>
                      <a:satMod val="400000"/>
                    </a:schemeClr>
                  </a:duotone>
                </a:blip>
                <a:stretch>
                  <a:fillRect/>
                </a:stretch>
              </p:blipFill>
              <p:spPr>
                <a:xfrm>
                  <a:off x="1978433" y="4481354"/>
                  <a:ext cx="680900" cy="459498"/>
                </a:xfrm>
                <a:prstGeom prst="rect">
                  <a:avLst/>
                </a:prstGeom>
                <a:grpFill/>
              </p:spPr>
            </p:pic>
          </p:grpSp>
          <p:pic>
            <p:nvPicPr>
              <p:cNvPr id="28" name="Imagen 27"/>
              <p:cNvPicPr>
                <a:picLocks noChangeAspect="1"/>
              </p:cNvPicPr>
              <p:nvPr/>
            </p:nvPicPr>
            <p:blipFill>
              <a:blip r:embed="rId4"/>
              <a:stretch>
                <a:fillRect/>
              </a:stretch>
            </p:blipFill>
            <p:spPr>
              <a:xfrm>
                <a:off x="5886391" y="5245652"/>
                <a:ext cx="788000" cy="531773"/>
              </a:xfrm>
              <a:prstGeom prst="rect">
                <a:avLst/>
              </a:prstGeom>
              <a:grpFill/>
            </p:spPr>
          </p:pic>
          <p:pic>
            <p:nvPicPr>
              <p:cNvPr id="29" name="Imagen 28"/>
              <p:cNvPicPr>
                <a:picLocks noChangeAspect="1"/>
              </p:cNvPicPr>
              <p:nvPr/>
            </p:nvPicPr>
            <p:blipFill>
              <a:blip r:embed="rId5">
                <a:lum bright="70000" contrast="-70000"/>
              </a:blip>
              <a:stretch>
                <a:fillRect/>
              </a:stretch>
            </p:blipFill>
            <p:spPr>
              <a:xfrm>
                <a:off x="6069271" y="5439550"/>
                <a:ext cx="676715" cy="463336"/>
              </a:xfrm>
              <a:prstGeom prst="rect">
                <a:avLst/>
              </a:prstGeom>
              <a:noFill/>
            </p:spPr>
          </p:pic>
        </p:grpSp>
        <p:grpSp>
          <p:nvGrpSpPr>
            <p:cNvPr id="21" name="Grupo 20"/>
            <p:cNvGrpSpPr/>
            <p:nvPr/>
          </p:nvGrpSpPr>
          <p:grpSpPr>
            <a:xfrm>
              <a:off x="5721868" y="1530834"/>
              <a:ext cx="1260000" cy="1260000"/>
              <a:chOff x="5645226" y="4819837"/>
              <a:chExt cx="1260000" cy="1260000"/>
            </a:xfrm>
            <a:grpFill/>
          </p:grpSpPr>
          <p:grpSp>
            <p:nvGrpSpPr>
              <p:cNvPr id="22" name="Grupo 21"/>
              <p:cNvGrpSpPr/>
              <p:nvPr/>
            </p:nvGrpSpPr>
            <p:grpSpPr>
              <a:xfrm>
                <a:off x="5645226" y="4819837"/>
                <a:ext cx="1260000" cy="1260000"/>
                <a:chOff x="1829960" y="4150699"/>
                <a:chExt cx="1260000" cy="1260000"/>
              </a:xfrm>
              <a:grpFill/>
            </p:grpSpPr>
            <p:sp>
              <p:nvSpPr>
                <p:cNvPr id="25" name="Elipse 24"/>
                <p:cNvSpPr>
                  <a:spLocks noChangeAspect="1"/>
                </p:cNvSpPr>
                <p:nvPr/>
              </p:nvSpPr>
              <p:spPr>
                <a:xfrm>
                  <a:off x="1829960" y="4150699"/>
                  <a:ext cx="1260000" cy="12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Imagen 25"/>
                <p:cNvPicPr>
                  <a:picLocks noChangeAspect="1"/>
                </p:cNvPicPr>
                <p:nvPr/>
              </p:nvPicPr>
              <p:blipFill>
                <a:blip r:embed="rId4"/>
                <a:stretch>
                  <a:fillRect/>
                </a:stretch>
              </p:blipFill>
              <p:spPr>
                <a:xfrm>
                  <a:off x="1978433" y="4481354"/>
                  <a:ext cx="680900" cy="459498"/>
                </a:xfrm>
                <a:prstGeom prst="rect">
                  <a:avLst/>
                </a:prstGeom>
                <a:solidFill>
                  <a:srgbClr val="276F8B"/>
                </a:solidFill>
              </p:spPr>
            </p:pic>
          </p:grpSp>
          <p:pic>
            <p:nvPicPr>
              <p:cNvPr id="23" name="Imagen 22"/>
              <p:cNvPicPr>
                <a:picLocks noChangeAspect="1"/>
              </p:cNvPicPr>
              <p:nvPr/>
            </p:nvPicPr>
            <p:blipFill>
              <a:blip r:embed="rId4">
                <a:duotone>
                  <a:prstClr val="black"/>
                  <a:schemeClr val="accent6">
                    <a:tint val="45000"/>
                    <a:satMod val="400000"/>
                  </a:schemeClr>
                </a:duotone>
              </a:blip>
              <a:stretch>
                <a:fillRect/>
              </a:stretch>
            </p:blipFill>
            <p:spPr>
              <a:xfrm>
                <a:off x="5886391" y="5245652"/>
                <a:ext cx="788000" cy="531773"/>
              </a:xfrm>
              <a:prstGeom prst="rect">
                <a:avLst/>
              </a:prstGeom>
              <a:grpFill/>
            </p:spPr>
          </p:pic>
          <p:pic>
            <p:nvPicPr>
              <p:cNvPr id="24" name="Imagen 23"/>
              <p:cNvPicPr>
                <a:picLocks noChangeAspect="1"/>
              </p:cNvPicPr>
              <p:nvPr/>
            </p:nvPicPr>
            <p:blipFill>
              <a:blip r:embed="rId5">
                <a:lum bright="70000" contrast="-70000"/>
              </a:blip>
              <a:stretch>
                <a:fillRect/>
              </a:stretch>
            </p:blipFill>
            <p:spPr>
              <a:xfrm>
                <a:off x="6069271" y="5439550"/>
                <a:ext cx="676715" cy="463336"/>
              </a:xfrm>
              <a:prstGeom prst="rect">
                <a:avLst/>
              </a:prstGeom>
              <a:grpFill/>
            </p:spPr>
          </p:pic>
        </p:grpSp>
      </p:grpSp>
      <p:grpSp>
        <p:nvGrpSpPr>
          <p:cNvPr id="5" name="Grupo 4"/>
          <p:cNvGrpSpPr/>
          <p:nvPr/>
        </p:nvGrpSpPr>
        <p:grpSpPr>
          <a:xfrm>
            <a:off x="3786194" y="2570688"/>
            <a:ext cx="1260000" cy="1260001"/>
            <a:chOff x="3519960" y="2283271"/>
            <a:chExt cx="1260000" cy="1260000"/>
          </a:xfrm>
          <a:solidFill>
            <a:schemeClr val="accent1">
              <a:lumMod val="60000"/>
              <a:lumOff val="40000"/>
            </a:schemeClr>
          </a:solidFill>
          <a:effectLst>
            <a:outerShdw blurRad="228600" dist="152400" dir="2700000" algn="tl" rotWithShape="0">
              <a:prstClr val="black">
                <a:alpha val="40000"/>
              </a:prstClr>
            </a:outerShdw>
          </a:effectLst>
        </p:grpSpPr>
        <p:sp>
          <p:nvSpPr>
            <p:cNvPr id="45" name="Elipse 44"/>
            <p:cNvSpPr>
              <a:spLocks/>
            </p:cNvSpPr>
            <p:nvPr/>
          </p:nvSpPr>
          <p:spPr>
            <a:xfrm>
              <a:off x="3519960" y="2283271"/>
              <a:ext cx="1260000" cy="1260000"/>
            </a:xfrm>
            <a:prstGeom prst="ellipse">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Imagen 45"/>
            <p:cNvPicPr>
              <a:picLocks noChangeAspect="1"/>
            </p:cNvPicPr>
            <p:nvPr/>
          </p:nvPicPr>
          <p:blipFill>
            <a:blip r:embed="rId4">
              <a:lum bright="70000" contrast="-70000"/>
            </a:blip>
            <a:stretch>
              <a:fillRect/>
            </a:stretch>
          </p:blipFill>
          <p:spPr>
            <a:xfrm>
              <a:off x="3652419" y="2608472"/>
              <a:ext cx="1044123" cy="699746"/>
            </a:xfrm>
            <a:prstGeom prst="rect">
              <a:avLst/>
            </a:prstGeom>
            <a:noFill/>
          </p:spPr>
        </p:pic>
      </p:grpSp>
      <p:sp>
        <p:nvSpPr>
          <p:cNvPr id="48" name="Rectángulo 47"/>
          <p:cNvSpPr/>
          <p:nvPr/>
        </p:nvSpPr>
        <p:spPr>
          <a:xfrm>
            <a:off x="6096000" y="4080700"/>
            <a:ext cx="2092405" cy="2308324"/>
          </a:xfrm>
          <a:prstGeom prst="rect">
            <a:avLst/>
          </a:prstGeom>
          <a:solidFill>
            <a:srgbClr val="1A0F49">
              <a:lumMod val="10000"/>
              <a:lumOff val="9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s-ES" sz="1600" b="1" i="0" u="none" strike="noStrike" kern="0" cap="none" spc="0" normalizeH="0" baseline="0" noProof="0" dirty="0">
                <a:ln>
                  <a:noFill/>
                </a:ln>
                <a:solidFill>
                  <a:srgbClr val="D45B9F"/>
                </a:solidFill>
                <a:effectLst/>
                <a:uLnTx/>
                <a:uFillTx/>
                <a:ea typeface="Times New Roman" panose="02020603050405020304" pitchFamily="18" charset="0"/>
                <a:cs typeface="Arial" panose="020B0604020202020204" pitchFamily="34" charset="0"/>
              </a:rPr>
              <a:t>Serie</a:t>
            </a:r>
            <a:r>
              <a:rPr kumimoji="0" lang="es-ES" sz="1600" b="0" i="0" u="none" strike="noStrike" kern="0" cap="none" spc="0" normalizeH="0" baseline="0" noProof="0" dirty="0">
                <a:ln>
                  <a:noFill/>
                </a:ln>
                <a:solidFill>
                  <a:srgbClr val="D45B9F"/>
                </a:solidFill>
                <a:effectLst/>
                <a:uLnTx/>
                <a:uFillTx/>
                <a:ea typeface="Times New Roman" panose="02020603050405020304" pitchFamily="18" charset="0"/>
                <a:cs typeface="Arial" panose="020B0604020202020204" pitchFamily="34" charset="0"/>
              </a:rPr>
              <a:t>. </a:t>
            </a:r>
            <a:r>
              <a:rPr kumimoji="0" lang="es-ES" sz="1600" b="0" i="0" u="none" strike="noStrike" kern="0" cap="none" spc="0" normalizeH="0" baseline="0" noProof="0" dirty="0">
                <a:ln>
                  <a:noFill/>
                </a:ln>
                <a:solidFill>
                  <a:prstClr val="black"/>
                </a:solidFill>
                <a:effectLst/>
                <a:uLnTx/>
                <a:uFillTx/>
                <a:ea typeface="Times New Roman" panose="02020603050405020304" pitchFamily="18" charset="0"/>
                <a:cs typeface="Arial" panose="020B0604020202020204" pitchFamily="34" charset="0"/>
              </a:rPr>
              <a:t>Conjunto  de  documentos  producidos  por  un  organismo,</a:t>
            </a:r>
            <a:r>
              <a:rPr kumimoji="0" lang="es-ES" sz="1600" i="0" u="none" strike="noStrike" kern="0" cap="none" spc="0" normalizeH="0" baseline="0" noProof="0" dirty="0">
                <a:ln>
                  <a:noFill/>
                </a:ln>
                <a:solidFill>
                  <a:prstClr val="black"/>
                </a:solidFill>
                <a:effectLst/>
                <a:uLnTx/>
                <a:uFillTx/>
                <a:ea typeface="Times New Roman" panose="02020603050405020304" pitchFamily="18" charset="0"/>
                <a:cs typeface="Arial" panose="020B0604020202020204" pitchFamily="34" charset="0"/>
              </a:rPr>
              <a:t> en el ejercicio de una competencia concreta o en el desarrollo de una  determinada </a:t>
            </a:r>
            <a:r>
              <a:rPr kumimoji="0" lang="es-ES" sz="1600" b="0" i="0" u="none" strike="noStrike" kern="0" cap="none" spc="0" normalizeH="0" baseline="0" noProof="0" dirty="0">
                <a:ln>
                  <a:noFill/>
                </a:ln>
                <a:solidFill>
                  <a:prstClr val="black"/>
                </a:solidFill>
                <a:effectLst/>
                <a:uLnTx/>
                <a:uFillTx/>
                <a:ea typeface="Times New Roman" panose="02020603050405020304" pitchFamily="18" charset="0"/>
                <a:cs typeface="Arial" panose="020B0604020202020204" pitchFamily="34" charset="0"/>
              </a:rPr>
              <a:t>función.</a:t>
            </a:r>
          </a:p>
        </p:txBody>
      </p:sp>
      <p:sp>
        <p:nvSpPr>
          <p:cNvPr id="49" name="Rectángulo 48"/>
          <p:cNvSpPr/>
          <p:nvPr/>
        </p:nvSpPr>
        <p:spPr>
          <a:xfrm>
            <a:off x="8991318" y="4696253"/>
            <a:ext cx="2408201" cy="1077218"/>
          </a:xfrm>
          <a:prstGeom prst="rect">
            <a:avLst/>
          </a:prstGeom>
          <a:solidFill>
            <a:srgbClr val="CCCCFF"/>
          </a:solidFill>
          <a:effectLst>
            <a:outerShdw blurRad="50800" dist="38100" dir="5400000" algn="t" rotWithShape="0">
              <a:prstClr val="black">
                <a:alpha val="40000"/>
              </a:prstClr>
            </a:outerShdw>
          </a:effectLst>
        </p:spPr>
        <p:txBody>
          <a:bodyPr wrap="square">
            <a:spAutoFit/>
          </a:bodyPr>
          <a:lstStyle/>
          <a:p>
            <a:pPr lvl="0" eaLnBrk="0" fontAlgn="base" hangingPunct="0">
              <a:spcBef>
                <a:spcPct val="0"/>
              </a:spcBef>
              <a:spcAft>
                <a:spcPct val="0"/>
              </a:spcAft>
            </a:pPr>
            <a:r>
              <a:rPr lang="es-MX" sz="1600" b="1" dirty="0">
                <a:solidFill>
                  <a:srgbClr val="D45B9F"/>
                </a:solidFill>
              </a:rPr>
              <a:t>Fondo</a:t>
            </a:r>
            <a:r>
              <a:rPr lang="es-MX" sz="1600" dirty="0"/>
              <a:t>: Conjunto de documentos </a:t>
            </a:r>
            <a:r>
              <a:rPr lang="es-MX" sz="1600" kern="0" dirty="0">
                <a:solidFill>
                  <a:prstClr val="black"/>
                </a:solidFill>
                <a:cs typeface="Arial" panose="020B0604020202020204" pitchFamily="34" charset="0"/>
              </a:rPr>
              <a:t>producidos</a:t>
            </a:r>
            <a:r>
              <a:rPr lang="es-MX" sz="1600" dirty="0"/>
              <a:t> </a:t>
            </a:r>
            <a:r>
              <a:rPr lang="es-MX" sz="1600" kern="0" dirty="0">
                <a:solidFill>
                  <a:prstClr val="black"/>
                </a:solidFill>
                <a:cs typeface="Arial" panose="020B0604020202020204" pitchFamily="34" charset="0"/>
              </a:rPr>
              <a:t>orgánicamente</a:t>
            </a:r>
            <a:r>
              <a:rPr lang="es-MX" sz="1600" dirty="0"/>
              <a:t> por un SO…</a:t>
            </a:r>
          </a:p>
        </p:txBody>
      </p:sp>
      <p:sp>
        <p:nvSpPr>
          <p:cNvPr id="50" name="Rectángulo 49"/>
          <p:cNvSpPr/>
          <p:nvPr/>
        </p:nvSpPr>
        <p:spPr>
          <a:xfrm>
            <a:off x="654268" y="3972978"/>
            <a:ext cx="2119840" cy="2308324"/>
          </a:xfrm>
          <a:prstGeom prst="rect">
            <a:avLst/>
          </a:prstGeom>
          <a:solidFill>
            <a:schemeClr val="tx2">
              <a:lumMod val="20000"/>
              <a:lumOff val="80000"/>
            </a:schemeClr>
          </a:solidFill>
          <a:effectLst>
            <a:outerShdw blurRad="50800" dist="38100" dir="5400000" algn="t" rotWithShape="0">
              <a:prstClr val="black">
                <a:alpha val="40000"/>
              </a:prstClr>
            </a:outerShdw>
          </a:effectLst>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srgbClr val="D45B9F"/>
                </a:solidFill>
                <a:effectLst/>
                <a:uLnTx/>
                <a:uFillTx/>
                <a:ea typeface="+mn-ea"/>
                <a:cs typeface="Arial" panose="020B0604020202020204" pitchFamily="34" charset="0"/>
              </a:rPr>
              <a:t>Documento</a:t>
            </a:r>
            <a:r>
              <a:rPr kumimoji="0" lang="es-MX" sz="1400" b="1" i="0" u="none" strike="noStrike" kern="0" cap="none" spc="0" normalizeH="0" noProof="0" dirty="0">
                <a:ln>
                  <a:noFill/>
                </a:ln>
                <a:solidFill>
                  <a:srgbClr val="D45B9F"/>
                </a:solidFill>
                <a:effectLst/>
                <a:uLnTx/>
                <a:uFillTx/>
                <a:ea typeface="+mn-ea"/>
                <a:cs typeface="Arial" panose="020B0604020202020204" pitchFamily="34" charset="0"/>
              </a:rPr>
              <a:t> de archivo</a:t>
            </a:r>
            <a:r>
              <a:rPr kumimoji="0" lang="es-MX" sz="1400" b="0" i="0" u="none" strike="noStrike" kern="0" cap="none" spc="0" normalizeH="0" noProof="0" dirty="0">
                <a:ln>
                  <a:noFill/>
                </a:ln>
                <a:solidFill>
                  <a:srgbClr val="D45B9F"/>
                </a:solidFill>
                <a:effectLst/>
                <a:uLnTx/>
                <a:uFillTx/>
                <a:ea typeface="+mn-ea"/>
                <a:cs typeface="Arial" panose="020B0604020202020204" pitchFamily="34" charset="0"/>
              </a:rPr>
              <a:t>. </a:t>
            </a:r>
            <a:r>
              <a:rPr lang="es-MX" sz="1400" kern="0" dirty="0">
                <a:solidFill>
                  <a:prstClr val="black"/>
                </a:solidFill>
                <a:cs typeface="Arial" panose="020B0604020202020204" pitchFamily="34" charset="0"/>
              </a:rPr>
              <a:t>El </a:t>
            </a:r>
            <a:r>
              <a:rPr kumimoji="0" lang="es-MX" sz="1400" b="0" i="0" u="none" strike="noStrike" kern="0" cap="none" spc="0" normalizeH="0" baseline="0" noProof="0" dirty="0">
                <a:ln>
                  <a:noFill/>
                </a:ln>
                <a:solidFill>
                  <a:prstClr val="black"/>
                </a:solidFill>
                <a:effectLst/>
                <a:uLnTx/>
                <a:uFillTx/>
                <a:ea typeface="+mn-ea"/>
                <a:cs typeface="Arial" panose="020B0604020202020204" pitchFamily="34" charset="0"/>
              </a:rPr>
              <a:t>registra un hecho, acto, administrativo, jurídico, fiscal o contable producido o recibido en el ejercicio de las facultades o funciones de los S.O., con independencia de su soporte…</a:t>
            </a:r>
            <a:r>
              <a:rPr kumimoji="0" lang="es-MX" sz="1800" b="0" i="0" u="none" strike="noStrike" kern="0" cap="none" spc="0" normalizeH="0" baseline="0" noProof="0" dirty="0">
                <a:ln>
                  <a:noFill/>
                </a:ln>
                <a:solidFill>
                  <a:prstClr val="black"/>
                </a:solidFill>
                <a:effectLst/>
                <a:uLnTx/>
                <a:uFillTx/>
                <a:latin typeface="Gill Sans MT" panose="020B0502020104020203" pitchFamily="34" charset="0"/>
                <a:ea typeface="+mn-ea"/>
                <a:cs typeface="Arial" panose="020B0604020202020204" pitchFamily="34" charset="0"/>
              </a:rPr>
              <a:t> </a:t>
            </a:r>
            <a:endParaRPr kumimoji="0" lang="es-MX" sz="2400" b="0" i="0" u="none" strike="noStrike" kern="0" cap="none" spc="0" normalizeH="0" baseline="0" noProof="0" dirty="0">
              <a:ln>
                <a:noFill/>
              </a:ln>
              <a:solidFill>
                <a:prstClr val="black"/>
              </a:solidFill>
              <a:effectLst/>
              <a:uLnTx/>
              <a:uFillTx/>
              <a:latin typeface="Gill Sans MT" panose="020B0502020104020203" pitchFamily="34" charset="0"/>
              <a:ea typeface="+mn-ea"/>
              <a:cs typeface="Arial" panose="020B0604020202020204" pitchFamily="34" charset="0"/>
            </a:endParaRPr>
          </a:p>
        </p:txBody>
      </p:sp>
      <p:sp>
        <p:nvSpPr>
          <p:cNvPr id="47" name="Rectángulo 46"/>
          <p:cNvSpPr/>
          <p:nvPr/>
        </p:nvSpPr>
        <p:spPr>
          <a:xfrm>
            <a:off x="541610" y="1265555"/>
            <a:ext cx="1171603" cy="338554"/>
          </a:xfrm>
          <a:prstGeom prst="rect">
            <a:avLst/>
          </a:prstGeom>
        </p:spPr>
        <p:txBody>
          <a:bodyPr wrap="none">
            <a:spAutoFit/>
          </a:bodyPr>
          <a:lstStyle/>
          <a:p>
            <a:r>
              <a:rPr lang="es-MX" sz="1600" dirty="0">
                <a:solidFill>
                  <a:schemeClr val="accent6"/>
                </a:solidFill>
              </a:rPr>
              <a:t>Artículo 21</a:t>
            </a:r>
          </a:p>
        </p:txBody>
      </p:sp>
      <p:sp>
        <p:nvSpPr>
          <p:cNvPr id="51"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26</a:t>
            </a:fld>
            <a:endParaRPr lang="en-US" sz="1400" i="1" dirty="0">
              <a:solidFill>
                <a:schemeClr val="bg1"/>
              </a:solidFill>
            </a:endParaRPr>
          </a:p>
        </p:txBody>
      </p:sp>
      <p:sp>
        <p:nvSpPr>
          <p:cNvPr id="52" name="Rectángulo 51"/>
          <p:cNvSpPr/>
          <p:nvPr/>
        </p:nvSpPr>
        <p:spPr>
          <a:xfrm>
            <a:off x="3327948" y="4080700"/>
            <a:ext cx="2092405" cy="2308324"/>
          </a:xfrm>
          <a:prstGeom prst="rect">
            <a:avLst/>
          </a:prstGeom>
          <a:solidFill>
            <a:srgbClr val="1A0F49">
              <a:lumMod val="10000"/>
              <a:lumOff val="90000"/>
            </a:srgbClr>
          </a:solidFill>
          <a:effectLst>
            <a:outerShdw blurRad="50800" dist="38100" dir="5400000" algn="t" rotWithShape="0">
              <a:prstClr val="black">
                <a:alpha val="40000"/>
              </a:prstClr>
            </a:outerShdw>
          </a:effectLst>
        </p:spPr>
        <p:txBody>
          <a:bodyPr wrap="square">
            <a:spAutoFit/>
          </a:bodyPr>
          <a:lstStyle/>
          <a:p>
            <a:pPr lvl="0" eaLnBrk="0" fontAlgn="base" hangingPunct="0">
              <a:spcBef>
                <a:spcPct val="0"/>
              </a:spcBef>
              <a:spcAft>
                <a:spcPct val="0"/>
              </a:spcAft>
              <a:defRPr/>
            </a:pPr>
            <a:r>
              <a:rPr lang="es-MX" sz="1600" b="1" dirty="0">
                <a:solidFill>
                  <a:srgbClr val="D45B9F"/>
                </a:solidFill>
              </a:rPr>
              <a:t>Expediente</a:t>
            </a:r>
            <a:r>
              <a:rPr lang="es-MX" sz="1600" dirty="0">
                <a:solidFill>
                  <a:srgbClr val="D45B9F"/>
                </a:solidFill>
              </a:rPr>
              <a:t>: </a:t>
            </a:r>
            <a:r>
              <a:rPr lang="es-MX" sz="1600" dirty="0"/>
              <a:t>Unidad documental compuesta por documentos de archivo, ordenados y relacionados por un mismo asunto, actividad o trámite de los SO;</a:t>
            </a:r>
            <a:r>
              <a:rPr kumimoji="0" lang="es-ES" sz="1600" b="0" i="0" u="none" strike="noStrike" kern="0" cap="none" spc="0" normalizeH="0" baseline="0" noProof="0" dirty="0">
                <a:ln>
                  <a:noFill/>
                </a:ln>
                <a:effectLst/>
                <a:uLnTx/>
                <a:uFillTx/>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3098929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El Sistema Institucional de Archivos</a:t>
            </a:r>
          </a:p>
        </p:txBody>
      </p:sp>
      <p:grpSp>
        <p:nvGrpSpPr>
          <p:cNvPr id="27" name="Grupo 26"/>
          <p:cNvGrpSpPr/>
          <p:nvPr/>
        </p:nvGrpSpPr>
        <p:grpSpPr>
          <a:xfrm>
            <a:off x="2016344" y="2264153"/>
            <a:ext cx="9303657" cy="2902857"/>
            <a:chOff x="2177143" y="2032000"/>
            <a:chExt cx="9303657" cy="2902857"/>
          </a:xfrm>
        </p:grpSpPr>
        <p:grpSp>
          <p:nvGrpSpPr>
            <p:cNvPr id="6" name="Google Shape;8202;p73"/>
            <p:cNvGrpSpPr/>
            <p:nvPr/>
          </p:nvGrpSpPr>
          <p:grpSpPr>
            <a:xfrm>
              <a:off x="2177143" y="2032000"/>
              <a:ext cx="9303657" cy="2902857"/>
              <a:chOff x="5194708" y="3484366"/>
              <a:chExt cx="3148148" cy="987304"/>
            </a:xfrm>
          </p:grpSpPr>
          <p:grpSp>
            <p:nvGrpSpPr>
              <p:cNvPr id="7" name="Google Shape;8203;p73"/>
              <p:cNvGrpSpPr/>
              <p:nvPr/>
            </p:nvGrpSpPr>
            <p:grpSpPr>
              <a:xfrm>
                <a:off x="7531521" y="3484366"/>
                <a:ext cx="811335" cy="987304"/>
                <a:chOff x="3379425" y="1617275"/>
                <a:chExt cx="1090650" cy="1327200"/>
              </a:xfrm>
            </p:grpSpPr>
            <p:sp>
              <p:nvSpPr>
                <p:cNvPr id="20" name="Google Shape;8204;p73"/>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1" name="Google Shape;8205;p73"/>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2" name="Google Shape;8206;p73"/>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8" name="Google Shape;8207;p73"/>
              <p:cNvGrpSpPr/>
              <p:nvPr/>
            </p:nvGrpSpPr>
            <p:grpSpPr>
              <a:xfrm>
                <a:off x="6752546" y="3484366"/>
                <a:ext cx="811428" cy="987304"/>
                <a:chOff x="2332275" y="1617275"/>
                <a:chExt cx="1090775" cy="1327200"/>
              </a:xfrm>
            </p:grpSpPr>
            <p:sp>
              <p:nvSpPr>
                <p:cNvPr id="17" name="Google Shape;8208;p73"/>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8" name="Google Shape;8209;p73"/>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9" name="Google Shape;8210;p73"/>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9" name="Google Shape;8211;p73"/>
              <p:cNvGrpSpPr/>
              <p:nvPr/>
            </p:nvGrpSpPr>
            <p:grpSpPr>
              <a:xfrm>
                <a:off x="5973664" y="3484366"/>
                <a:ext cx="811335" cy="987304"/>
                <a:chOff x="1285250" y="1617275"/>
                <a:chExt cx="1090650" cy="1327200"/>
              </a:xfrm>
            </p:grpSpPr>
            <p:sp>
              <p:nvSpPr>
                <p:cNvPr id="14" name="Google Shape;8212;p73"/>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noFill/>
                <a:ln w="19050" cap="flat" cmpd="sng">
                  <a:solidFill>
                    <a:srgbClr val="445D73"/>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8213;p73"/>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8214;p73"/>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nvGrpSpPr>
              <p:cNvPr id="10" name="Google Shape;8215;p73"/>
              <p:cNvGrpSpPr/>
              <p:nvPr/>
            </p:nvGrpSpPr>
            <p:grpSpPr>
              <a:xfrm>
                <a:off x="5194708" y="3484366"/>
                <a:ext cx="811409" cy="987304"/>
                <a:chOff x="238125" y="1617275"/>
                <a:chExt cx="1090750" cy="1327200"/>
              </a:xfrm>
            </p:grpSpPr>
            <p:sp>
              <p:nvSpPr>
                <p:cNvPr id="11" name="Google Shape;8216;p73"/>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noFill/>
                <a:ln w="19050" cap="flat" cmpd="sng">
                  <a:solidFill>
                    <a:srgbClr val="869FB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 name="Google Shape;8217;p73"/>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 name="Google Shape;8218;p73"/>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23" name="CuadroTexto 22"/>
            <p:cNvSpPr txBox="1"/>
            <p:nvPr/>
          </p:nvSpPr>
          <p:spPr>
            <a:xfrm>
              <a:off x="2315090" y="2901543"/>
              <a:ext cx="2163592" cy="646331"/>
            </a:xfrm>
            <a:prstGeom prst="rect">
              <a:avLst/>
            </a:prstGeom>
            <a:noFill/>
          </p:spPr>
          <p:txBody>
            <a:bodyPr wrap="square" rtlCol="0">
              <a:spAutoFit/>
            </a:bodyPr>
            <a:lstStyle/>
            <a:p>
              <a:pPr algn="ctr"/>
              <a:r>
                <a:rPr lang="es-MX" dirty="0"/>
                <a:t>Leyes y </a:t>
              </a:r>
            </a:p>
            <a:p>
              <a:pPr algn="ctr"/>
              <a:r>
                <a:rPr lang="es-MX" dirty="0"/>
                <a:t>legislación</a:t>
              </a:r>
            </a:p>
          </p:txBody>
        </p:sp>
        <p:sp>
          <p:nvSpPr>
            <p:cNvPr id="24" name="CuadroTexto 23"/>
            <p:cNvSpPr txBox="1"/>
            <p:nvPr/>
          </p:nvSpPr>
          <p:spPr>
            <a:xfrm>
              <a:off x="4713030" y="2819182"/>
              <a:ext cx="2163592" cy="646331"/>
            </a:xfrm>
            <a:prstGeom prst="rect">
              <a:avLst/>
            </a:prstGeom>
            <a:noFill/>
          </p:spPr>
          <p:txBody>
            <a:bodyPr wrap="square" rtlCol="0">
              <a:spAutoFit/>
            </a:bodyPr>
            <a:lstStyle/>
            <a:p>
              <a:pPr algn="ctr"/>
              <a:r>
                <a:rPr lang="es-MX" dirty="0"/>
                <a:t>Normas y reglamentos</a:t>
              </a:r>
            </a:p>
          </p:txBody>
        </p:sp>
        <p:sp>
          <p:nvSpPr>
            <p:cNvPr id="25" name="CuadroTexto 24"/>
            <p:cNvSpPr txBox="1"/>
            <p:nvPr/>
          </p:nvSpPr>
          <p:spPr>
            <a:xfrm>
              <a:off x="6945733" y="2957681"/>
              <a:ext cx="2163592" cy="646331"/>
            </a:xfrm>
            <a:prstGeom prst="rect">
              <a:avLst/>
            </a:prstGeom>
            <a:noFill/>
          </p:spPr>
          <p:txBody>
            <a:bodyPr wrap="square" rtlCol="0">
              <a:spAutoFit/>
            </a:bodyPr>
            <a:lstStyle/>
            <a:p>
              <a:pPr algn="ctr"/>
              <a:r>
                <a:rPr lang="es-MX" dirty="0"/>
                <a:t>Normas </a:t>
              </a:r>
            </a:p>
            <a:p>
              <a:pPr algn="ctr"/>
              <a:r>
                <a:rPr lang="es-MX" dirty="0"/>
                <a:t>técnicas</a:t>
              </a:r>
            </a:p>
          </p:txBody>
        </p:sp>
        <p:sp>
          <p:nvSpPr>
            <p:cNvPr id="26" name="CuadroTexto 25"/>
            <p:cNvSpPr txBox="1"/>
            <p:nvPr/>
          </p:nvSpPr>
          <p:spPr>
            <a:xfrm>
              <a:off x="9178160" y="3040042"/>
              <a:ext cx="2163592" cy="369332"/>
            </a:xfrm>
            <a:prstGeom prst="rect">
              <a:avLst/>
            </a:prstGeom>
            <a:noFill/>
          </p:spPr>
          <p:txBody>
            <a:bodyPr wrap="square" rtlCol="0">
              <a:spAutoFit/>
            </a:bodyPr>
            <a:lstStyle/>
            <a:p>
              <a:pPr algn="ctr"/>
              <a:r>
                <a:rPr lang="es-MX" dirty="0"/>
                <a:t>Políticas</a:t>
              </a:r>
            </a:p>
          </p:txBody>
        </p:sp>
      </p:grpSp>
      <p:sp>
        <p:nvSpPr>
          <p:cNvPr id="28" name="Marcador de posición de contenido 17"/>
          <p:cNvSpPr txBox="1">
            <a:spLocks/>
          </p:cNvSpPr>
          <p:nvPr/>
        </p:nvSpPr>
        <p:spPr>
          <a:xfrm>
            <a:off x="541610" y="1524708"/>
            <a:ext cx="10146710" cy="387151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Aft>
                <a:spcPts val="600"/>
              </a:spcAft>
              <a:buNone/>
              <a:defRPr/>
            </a:pPr>
            <a:r>
              <a:rPr lang="es-MX" sz="2000" dirty="0">
                <a:latin typeface="Segoe UI" panose="020B0502040204020203" pitchFamily="34" charset="0"/>
                <a:cs typeface="Segoe UI" panose="020B0502040204020203" pitchFamily="34" charset="0"/>
              </a:rPr>
              <a:t>El Sistema Institucional de Archivos es el conjunto de </a:t>
            </a:r>
            <a:r>
              <a:rPr lang="es-MX" sz="2000" b="1" dirty="0">
                <a:solidFill>
                  <a:schemeClr val="accent6"/>
                </a:solidFill>
                <a:latin typeface="Segoe UI" panose="020B0502040204020203" pitchFamily="34" charset="0"/>
                <a:cs typeface="Segoe UI" panose="020B0502040204020203" pitchFamily="34" charset="0"/>
              </a:rPr>
              <a:t>criterios,</a:t>
            </a:r>
            <a:r>
              <a:rPr lang="es-MX" sz="2000" dirty="0">
                <a:solidFill>
                  <a:schemeClr val="accent6"/>
                </a:solidFill>
                <a:latin typeface="Segoe UI" panose="020B0502040204020203" pitchFamily="34" charset="0"/>
                <a:cs typeface="Segoe UI" panose="020B0502040204020203" pitchFamily="34" charset="0"/>
              </a:rPr>
              <a:t> </a:t>
            </a:r>
            <a:r>
              <a:rPr lang="es-MX" sz="2000" b="1" dirty="0">
                <a:solidFill>
                  <a:schemeClr val="accent6"/>
                </a:solidFill>
                <a:latin typeface="Segoe UI" panose="020B0502040204020203" pitchFamily="34" charset="0"/>
                <a:cs typeface="Segoe UI" panose="020B0502040204020203" pitchFamily="34" charset="0"/>
              </a:rPr>
              <a:t>procedimientos</a:t>
            </a:r>
            <a:endParaRPr lang="es-ES" sz="2000" b="1" dirty="0">
              <a:solidFill>
                <a:schemeClr val="accent6"/>
              </a:solidFill>
              <a:latin typeface="Segoe UI" panose="020B0502040204020203" pitchFamily="34" charset="0"/>
              <a:cs typeface="Segoe UI" panose="020B0502040204020203" pitchFamily="34" charset="0"/>
            </a:endParaRPr>
          </a:p>
        </p:txBody>
      </p:sp>
      <p:pic>
        <p:nvPicPr>
          <p:cNvPr id="29" name="Imagen 28"/>
          <p:cNvPicPr>
            <a:picLocks noChangeAspect="1"/>
          </p:cNvPicPr>
          <p:nvPr/>
        </p:nvPicPr>
        <p:blipFill>
          <a:blip r:embed="rId2"/>
          <a:stretch>
            <a:fillRect/>
          </a:stretch>
        </p:blipFill>
        <p:spPr>
          <a:xfrm>
            <a:off x="6096000" y="5382798"/>
            <a:ext cx="884999" cy="900000"/>
          </a:xfrm>
          <a:prstGeom prst="rect">
            <a:avLst/>
          </a:prstGeom>
        </p:spPr>
      </p:pic>
      <p:sp>
        <p:nvSpPr>
          <p:cNvPr id="30" name="Rectángulo 29"/>
          <p:cNvSpPr/>
          <p:nvPr/>
        </p:nvSpPr>
        <p:spPr>
          <a:xfrm>
            <a:off x="9459741" y="6030967"/>
            <a:ext cx="3031917" cy="400110"/>
          </a:xfrm>
          <a:prstGeom prst="rect">
            <a:avLst/>
          </a:prstGeom>
          <a:noFill/>
          <a:effectLst>
            <a:glow rad="63500">
              <a:schemeClr val="accent2">
                <a:alpha val="40000"/>
              </a:schemeClr>
            </a:glow>
            <a:outerShdw blurRad="50800" dist="101600" dir="5400000" algn="ctr" rotWithShape="0">
              <a:schemeClr val="bg2">
                <a:lumMod val="90000"/>
              </a:schemeClr>
            </a:outerShdw>
          </a:effectLst>
        </p:spPr>
        <p:txBody>
          <a:bodyPr wrap="square" lIns="91440" tIns="45720" rIns="91440" bIns="45720">
            <a:spAutoFit/>
          </a:bodyPr>
          <a:lstStyle/>
          <a:p>
            <a:pPr algn="ctr" eaLnBrk="1" fontAlgn="auto" hangingPunct="1">
              <a:spcBef>
                <a:spcPts val="0"/>
              </a:spcBef>
              <a:spcAft>
                <a:spcPts val="0"/>
              </a:spcAft>
            </a:pPr>
            <a:r>
              <a:rPr lang="es-ES" sz="2000" b="1" dirty="0">
                <a:ln w="12700">
                  <a:solidFill>
                    <a:srgbClr val="4EA6DC">
                      <a:lumMod val="50000"/>
                    </a:srgbClr>
                  </a:solidFill>
                  <a:prstDash val="solid"/>
                </a:ln>
                <a:solidFill>
                  <a:schemeClr val="accent2"/>
                </a:solidFill>
                <a:effectLst>
                  <a:innerShdw blurRad="177800">
                    <a:srgbClr val="4EA6DC">
                      <a:lumMod val="50000"/>
                    </a:srgbClr>
                  </a:innerShdw>
                </a:effectLst>
                <a:latin typeface="Calibri" panose="020F0502020204030204"/>
                <a:cs typeface="+mn-cs"/>
              </a:rPr>
              <a:t>Manuales…</a:t>
            </a:r>
            <a:endParaRPr lang="es-ES" sz="2000" dirty="0">
              <a:ln w="0"/>
              <a:solidFill>
                <a:schemeClr val="tx2">
                  <a:lumMod val="40000"/>
                  <a:lumOff val="60000"/>
                </a:schemeClr>
              </a:solidFill>
              <a:latin typeface="Calibri" panose="020F0502020204030204"/>
              <a:cs typeface="+mn-cs"/>
            </a:endParaRPr>
          </a:p>
        </p:txBody>
      </p:sp>
      <p:sp>
        <p:nvSpPr>
          <p:cNvPr id="34" name="Rectángulo 33"/>
          <p:cNvSpPr/>
          <p:nvPr/>
        </p:nvSpPr>
        <p:spPr>
          <a:xfrm>
            <a:off x="9203357" y="5717601"/>
            <a:ext cx="2076283" cy="400110"/>
          </a:xfrm>
          <a:prstGeom prst="rect">
            <a:avLst/>
          </a:prstGeom>
          <a:noFill/>
          <a:effectLst>
            <a:glow rad="63500">
              <a:schemeClr val="accent2">
                <a:alpha val="40000"/>
              </a:schemeClr>
            </a:glow>
            <a:outerShdw blurRad="50800" dist="101600" dir="5400000" algn="ctr" rotWithShape="0">
              <a:schemeClr val="bg2">
                <a:lumMod val="90000"/>
              </a:schemeClr>
            </a:outerShdw>
          </a:effectLst>
        </p:spPr>
        <p:txBody>
          <a:bodyPr wrap="square" lIns="91440" tIns="45720" rIns="91440" bIns="45720">
            <a:spAutoFit/>
          </a:bodyPr>
          <a:lstStyle/>
          <a:p>
            <a:pPr algn="ctr" eaLnBrk="1" fontAlgn="auto" hangingPunct="1">
              <a:spcBef>
                <a:spcPts val="0"/>
              </a:spcBef>
              <a:spcAft>
                <a:spcPts val="0"/>
              </a:spcAft>
            </a:pPr>
            <a:r>
              <a:rPr lang="es-ES" sz="2000" b="1" dirty="0">
                <a:ln w="12700">
                  <a:solidFill>
                    <a:srgbClr val="4EA6DC">
                      <a:lumMod val="50000"/>
                    </a:srgbClr>
                  </a:solidFill>
                  <a:prstDash val="solid"/>
                </a:ln>
                <a:solidFill>
                  <a:schemeClr val="accent2"/>
                </a:solidFill>
                <a:effectLst>
                  <a:innerShdw blurRad="177800">
                    <a:srgbClr val="4EA6DC">
                      <a:lumMod val="50000"/>
                    </a:srgbClr>
                  </a:innerShdw>
                </a:effectLst>
                <a:latin typeface="Calibri" panose="020F0502020204030204"/>
                <a:cs typeface="+mn-cs"/>
              </a:rPr>
              <a:t>Lineamientos</a:t>
            </a:r>
            <a:endParaRPr lang="es-ES" sz="2000" dirty="0">
              <a:ln w="0"/>
              <a:solidFill>
                <a:schemeClr val="tx2">
                  <a:lumMod val="40000"/>
                  <a:lumOff val="60000"/>
                </a:schemeClr>
              </a:solidFill>
              <a:latin typeface="Calibri" panose="020F0502020204030204"/>
              <a:cs typeface="+mn-cs"/>
            </a:endParaRPr>
          </a:p>
        </p:txBody>
      </p:sp>
      <p:sp>
        <p:nvSpPr>
          <p:cNvPr id="35" name="Rectángulo 34"/>
          <p:cNvSpPr/>
          <p:nvPr/>
        </p:nvSpPr>
        <p:spPr>
          <a:xfrm>
            <a:off x="7870636" y="749582"/>
            <a:ext cx="1171603" cy="338554"/>
          </a:xfrm>
          <a:prstGeom prst="rect">
            <a:avLst/>
          </a:prstGeom>
        </p:spPr>
        <p:txBody>
          <a:bodyPr wrap="none">
            <a:spAutoFit/>
          </a:bodyPr>
          <a:lstStyle/>
          <a:p>
            <a:r>
              <a:rPr lang="es-MX" sz="1600" dirty="0">
                <a:solidFill>
                  <a:schemeClr val="accent6"/>
                </a:solidFill>
              </a:rPr>
              <a:t>Artículo 21</a:t>
            </a:r>
          </a:p>
        </p:txBody>
      </p:sp>
      <p:sp>
        <p:nvSpPr>
          <p:cNvPr id="36"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27</a:t>
            </a:fld>
            <a:endParaRPr lang="en-US" sz="1400" i="1" dirty="0">
              <a:solidFill>
                <a:schemeClr val="bg1"/>
              </a:solidFill>
            </a:endParaRPr>
          </a:p>
        </p:txBody>
      </p:sp>
    </p:spTree>
    <p:extLst>
      <p:ext uri="{BB962C8B-B14F-4D97-AF65-F5344CB8AC3E}">
        <p14:creationId xmlns:p14="http://schemas.microsoft.com/office/powerpoint/2010/main" val="2449043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21207" y="448056"/>
            <a:ext cx="7457184" cy="640080"/>
          </a:xfrm>
        </p:spPr>
        <p:txBody>
          <a:bodyPr rtlCol="0">
            <a:noAutofit/>
          </a:bodyPr>
          <a:lstStyle/>
          <a:p>
            <a:pPr rtl="0"/>
            <a:r>
              <a:rPr lang="es-ES" b="1" dirty="0">
                <a:latin typeface="Segoe UI Light" panose="020B0502040204020203" pitchFamily="34" charset="0"/>
                <a:cs typeface="Segoe UI Light" panose="020B0502040204020203" pitchFamily="34" charset="0"/>
              </a:rPr>
              <a:t>El Sistema Institucional de Archivos</a:t>
            </a:r>
          </a:p>
        </p:txBody>
      </p:sp>
      <p:sp>
        <p:nvSpPr>
          <p:cNvPr id="38" name="Marcador de posición de contenido 17"/>
          <p:cNvSpPr txBox="1">
            <a:spLocks/>
          </p:cNvSpPr>
          <p:nvPr/>
        </p:nvSpPr>
        <p:spPr>
          <a:xfrm>
            <a:off x="521206" y="1901371"/>
            <a:ext cx="4528313" cy="2867479"/>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Aft>
                <a:spcPts val="600"/>
              </a:spcAft>
              <a:buNone/>
              <a:defRPr/>
            </a:pPr>
            <a:r>
              <a:rPr lang="es-MX" sz="2000" dirty="0">
                <a:latin typeface="Segoe UI" panose="020B0502040204020203" pitchFamily="34" charset="0"/>
                <a:cs typeface="Segoe UI" panose="020B0502040204020203" pitchFamily="34" charset="0"/>
              </a:rPr>
              <a:t>El SIA es el conjunto de registros, procesos, procedimientos, criterios, </a:t>
            </a:r>
            <a:r>
              <a:rPr lang="es-MX" sz="2000" b="1" dirty="0">
                <a:solidFill>
                  <a:schemeClr val="accent6"/>
                </a:solidFill>
                <a:latin typeface="Segoe UI" panose="020B0502040204020203" pitchFamily="34" charset="0"/>
                <a:cs typeface="Segoe UI" panose="020B0502040204020203" pitchFamily="34" charset="0"/>
              </a:rPr>
              <a:t>estructuras</a:t>
            </a:r>
            <a:r>
              <a:rPr lang="es-MX" sz="2000" dirty="0">
                <a:latin typeface="Segoe UI" panose="020B0502040204020203" pitchFamily="34" charset="0"/>
                <a:cs typeface="Segoe UI" panose="020B0502040204020203" pitchFamily="34" charset="0"/>
              </a:rPr>
              <a:t>, herramientas y funciones que desarrolla cada sujeto obligado y sustenta la actividad archivística, de acuerdo con los procesos de gestión documental</a:t>
            </a:r>
            <a:endParaRPr lang="es-ES" sz="2000" dirty="0">
              <a:latin typeface="Segoe UI" panose="020B0502040204020203" pitchFamily="34" charset="0"/>
              <a:cs typeface="Segoe UI" panose="020B0502040204020203" pitchFamily="34" charset="0"/>
            </a:endParaRPr>
          </a:p>
        </p:txBody>
      </p:sp>
      <p:grpSp>
        <p:nvGrpSpPr>
          <p:cNvPr id="5" name="Grupo 4"/>
          <p:cNvGrpSpPr/>
          <p:nvPr/>
        </p:nvGrpSpPr>
        <p:grpSpPr>
          <a:xfrm>
            <a:off x="5977794" y="2431711"/>
            <a:ext cx="5615717" cy="1030515"/>
            <a:chOff x="5348224" y="2405964"/>
            <a:chExt cx="5615717" cy="1030515"/>
          </a:xfrm>
        </p:grpSpPr>
        <p:sp>
          <p:nvSpPr>
            <p:cNvPr id="2" name="Rectángulo: esquinas redondeadas 1"/>
            <p:cNvSpPr/>
            <p:nvPr/>
          </p:nvSpPr>
          <p:spPr>
            <a:xfrm>
              <a:off x="5348224" y="2405964"/>
              <a:ext cx="1190171" cy="1030515"/>
            </a:xfrm>
            <a:prstGeom prst="roundRect">
              <a:avLst/>
            </a:prstGeom>
            <a:solidFill>
              <a:schemeClr val="tx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400" dirty="0">
                <a:solidFill>
                  <a:schemeClr val="bg1"/>
                </a:solidFill>
              </a:endParaRPr>
            </a:p>
            <a:p>
              <a:pPr algn="ctr"/>
              <a:endParaRPr lang="es-MX" sz="1400" b="1" dirty="0">
                <a:solidFill>
                  <a:schemeClr val="bg1"/>
                </a:solidFill>
              </a:endParaRPr>
            </a:p>
            <a:p>
              <a:pPr algn="ctr"/>
              <a:r>
                <a:rPr lang="es-MX" sz="1400" b="1" dirty="0">
                  <a:solidFill>
                    <a:schemeClr val="bg1"/>
                  </a:solidFill>
                </a:rPr>
                <a:t>Oficina Correspondencia</a:t>
              </a:r>
              <a:r>
                <a:rPr lang="es-MX" dirty="0"/>
                <a:t>		</a:t>
              </a:r>
            </a:p>
          </p:txBody>
        </p:sp>
        <p:sp>
          <p:nvSpPr>
            <p:cNvPr id="11" name="Rectángulo: esquinas redondeadas 10"/>
            <p:cNvSpPr/>
            <p:nvPr/>
          </p:nvSpPr>
          <p:spPr>
            <a:xfrm>
              <a:off x="6858167" y="2405964"/>
              <a:ext cx="1190171" cy="1030515"/>
            </a:xfrm>
            <a:prstGeom prst="roundRect">
              <a:avLst/>
            </a:prstGeom>
            <a:solidFill>
              <a:srgbClr val="D45B9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t>Archivo de trámit</a:t>
              </a:r>
              <a:r>
                <a:rPr lang="es-MX" sz="1600" b="1" dirty="0"/>
                <a:t>e	</a:t>
              </a:r>
            </a:p>
          </p:txBody>
        </p:sp>
        <p:sp>
          <p:nvSpPr>
            <p:cNvPr id="12" name="Rectángulo: esquinas redondeadas 11"/>
            <p:cNvSpPr/>
            <p:nvPr/>
          </p:nvSpPr>
          <p:spPr>
            <a:xfrm>
              <a:off x="8340400" y="2405964"/>
              <a:ext cx="1190171" cy="1030515"/>
            </a:xfrm>
            <a:prstGeom prst="roundRect">
              <a:avLst/>
            </a:prstGeom>
            <a:solidFill>
              <a:srgbClr val="7DBBB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t>Archivo de Concentración</a:t>
              </a:r>
            </a:p>
          </p:txBody>
        </p:sp>
        <p:sp>
          <p:nvSpPr>
            <p:cNvPr id="13" name="Rectángulo: esquinas redondeadas 12"/>
            <p:cNvSpPr/>
            <p:nvPr/>
          </p:nvSpPr>
          <p:spPr>
            <a:xfrm>
              <a:off x="9773770" y="2405964"/>
              <a:ext cx="1190171" cy="1030515"/>
            </a:xfrm>
            <a:prstGeom prst="roundRect">
              <a:avLst/>
            </a:prstGeom>
            <a:solidFill>
              <a:schemeClr val="accent6">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bg1"/>
                  </a:solidFill>
                </a:rPr>
                <a:t>Archivo Histórico</a:t>
              </a:r>
            </a:p>
          </p:txBody>
        </p:sp>
      </p:grpSp>
      <p:sp>
        <p:nvSpPr>
          <p:cNvPr id="15" name="Rectángulo 14"/>
          <p:cNvSpPr/>
          <p:nvPr/>
        </p:nvSpPr>
        <p:spPr>
          <a:xfrm>
            <a:off x="6572879" y="673695"/>
            <a:ext cx="1251753" cy="338554"/>
          </a:xfrm>
          <a:prstGeom prst="rect">
            <a:avLst/>
          </a:prstGeom>
        </p:spPr>
        <p:txBody>
          <a:bodyPr wrap="none">
            <a:spAutoFit/>
          </a:bodyPr>
          <a:lstStyle/>
          <a:p>
            <a:r>
              <a:rPr lang="es-MX" sz="1600" b="1" dirty="0">
                <a:solidFill>
                  <a:schemeClr val="accent6"/>
                </a:solidFill>
              </a:rPr>
              <a:t>Artículo 21</a:t>
            </a:r>
          </a:p>
        </p:txBody>
      </p:sp>
      <p:sp>
        <p:nvSpPr>
          <p:cNvPr id="16"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400" i="1" dirty="0" err="1">
                <a:solidFill>
                  <a:schemeClr val="bg1"/>
                </a:solidFill>
              </a:rPr>
              <a:t>Introducción</a:t>
            </a:r>
            <a:r>
              <a:rPr lang="en-US" sz="1400" i="1" dirty="0">
                <a:solidFill>
                  <a:schemeClr val="bg1"/>
                </a:solidFill>
              </a:rPr>
              <a:t> a la LGA , </a:t>
            </a:r>
            <a:fld id="{D57F1E4F-1CFF-5643-939E-217C01CDF565}" type="slidenum">
              <a:rPr lang="en-US" sz="1400" i="1" smtClean="0">
                <a:solidFill>
                  <a:schemeClr val="bg1"/>
                </a:solidFill>
              </a:rPr>
              <a:pPr/>
              <a:t>28</a:t>
            </a:fld>
            <a:endParaRPr lang="en-US" sz="1400" i="1" dirty="0">
              <a:solidFill>
                <a:schemeClr val="bg1"/>
              </a:solidFill>
            </a:endParaRPr>
          </a:p>
        </p:txBody>
      </p:sp>
      <p:sp>
        <p:nvSpPr>
          <p:cNvPr id="4" name="Marcador de posición de contenido 17">
            <a:extLst>
              <a:ext uri="{FF2B5EF4-FFF2-40B4-BE49-F238E27FC236}">
                <a16:creationId xmlns:a16="http://schemas.microsoft.com/office/drawing/2014/main" id="{B3AEA04A-9A5A-94BE-A332-BF2C521F0F32}"/>
              </a:ext>
            </a:extLst>
          </p:cNvPr>
          <p:cNvSpPr txBox="1">
            <a:spLocks/>
          </p:cNvSpPr>
          <p:nvPr/>
        </p:nvSpPr>
        <p:spPr>
          <a:xfrm>
            <a:off x="6624801" y="4053977"/>
            <a:ext cx="4321704" cy="64008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00000"/>
              </a:lnSpc>
              <a:spcAft>
                <a:spcPts val="600"/>
              </a:spcAft>
              <a:buNone/>
              <a:defRPr/>
            </a:pPr>
            <a:r>
              <a:rPr lang="es-MX" sz="2000" dirty="0">
                <a:latin typeface="Segoe UI" panose="020B0502040204020203" pitchFamily="34" charset="0"/>
                <a:cs typeface="Segoe UI" panose="020B0502040204020203" pitchFamily="34" charset="0"/>
              </a:rPr>
              <a:t>Los subsistemas de archivo</a:t>
            </a:r>
            <a:endParaRPr lang="es-ES" sz="2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045626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21207" y="448056"/>
            <a:ext cx="7457184" cy="640080"/>
          </a:xfrm>
        </p:spPr>
        <p:txBody>
          <a:bodyPr rtlCol="0">
            <a:noAutofit/>
          </a:bodyPr>
          <a:lstStyle/>
          <a:p>
            <a:pPr rtl="0"/>
            <a:r>
              <a:rPr lang="es-ES" b="1" dirty="0">
                <a:latin typeface="Segoe UI Light" panose="020B0502040204020203" pitchFamily="34" charset="0"/>
                <a:cs typeface="Segoe UI Light" panose="020B0502040204020203" pitchFamily="34" charset="0"/>
              </a:rPr>
              <a:t>El Sistema Institucional de Archivos</a:t>
            </a:r>
          </a:p>
        </p:txBody>
      </p:sp>
      <p:sp>
        <p:nvSpPr>
          <p:cNvPr id="38" name="Marcador de posición de contenido 17"/>
          <p:cNvSpPr txBox="1">
            <a:spLocks/>
          </p:cNvSpPr>
          <p:nvPr/>
        </p:nvSpPr>
        <p:spPr>
          <a:xfrm>
            <a:off x="687482" y="1364041"/>
            <a:ext cx="4321704" cy="387151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Aft>
                <a:spcPts val="600"/>
              </a:spcAft>
              <a:buNone/>
              <a:defRPr/>
            </a:pPr>
            <a:r>
              <a:rPr lang="es-MX" sz="2000" dirty="0">
                <a:latin typeface="Segoe UI" panose="020B0502040204020203" pitchFamily="34" charset="0"/>
                <a:cs typeface="Segoe UI" panose="020B0502040204020203" pitchFamily="34" charset="0"/>
              </a:rPr>
              <a:t>El Sistema Institucional de Archivos es el conjunto de </a:t>
            </a:r>
            <a:r>
              <a:rPr lang="es-MX" sz="2000" b="1" dirty="0">
                <a:solidFill>
                  <a:schemeClr val="accent6"/>
                </a:solidFill>
                <a:latin typeface="Segoe UI" panose="020B0502040204020203" pitchFamily="34" charset="0"/>
                <a:cs typeface="Segoe UI" panose="020B0502040204020203" pitchFamily="34" charset="0"/>
              </a:rPr>
              <a:t>herramientas…</a:t>
            </a:r>
            <a:endParaRPr lang="es-ES" sz="2000" b="1" dirty="0">
              <a:solidFill>
                <a:schemeClr val="accent6"/>
              </a:solidFill>
              <a:latin typeface="Segoe UI" panose="020B0502040204020203" pitchFamily="34" charset="0"/>
              <a:cs typeface="Segoe UI" panose="020B0502040204020203" pitchFamily="34" charset="0"/>
            </a:endParaRPr>
          </a:p>
        </p:txBody>
      </p:sp>
      <p:grpSp>
        <p:nvGrpSpPr>
          <p:cNvPr id="52" name="Grupo 51"/>
          <p:cNvGrpSpPr/>
          <p:nvPr/>
        </p:nvGrpSpPr>
        <p:grpSpPr>
          <a:xfrm>
            <a:off x="3039131" y="4020729"/>
            <a:ext cx="7620992" cy="1080586"/>
            <a:chOff x="3574851" y="4846398"/>
            <a:chExt cx="7620992" cy="929442"/>
          </a:xfrm>
        </p:grpSpPr>
        <p:sp>
          <p:nvSpPr>
            <p:cNvPr id="7" name="Google Shape;308;p45"/>
            <p:cNvSpPr txBox="1">
              <a:spLocks/>
            </p:cNvSpPr>
            <p:nvPr/>
          </p:nvSpPr>
          <p:spPr>
            <a:xfrm>
              <a:off x="3574851" y="4850947"/>
              <a:ext cx="2372520" cy="924892"/>
            </a:xfrm>
            <a:prstGeom prst="rect">
              <a:avLst/>
            </a:prstGeom>
            <a:solidFill>
              <a:srgbClr val="D45B9F"/>
            </a:solidFill>
            <a:ln>
              <a:noFill/>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313131"/>
                </a:buClr>
                <a:buSzPts val="3300"/>
                <a:buFont typeface="Poppins SemiBold"/>
                <a:buNone/>
                <a:tabLst/>
                <a:defRPr/>
              </a:pPr>
              <a:r>
                <a:rPr kumimoji="0" lang="es-MX" sz="2000" b="0" i="0" u="none" strike="noStrike" kern="0" cap="none" spc="0" normalizeH="0" baseline="0" noProof="0" dirty="0">
                  <a:ln>
                    <a:noFill/>
                  </a:ln>
                  <a:solidFill>
                    <a:schemeClr val="bg1"/>
                  </a:solidFill>
                  <a:effectLst/>
                  <a:uLnTx/>
                  <a:uFillTx/>
                  <a:latin typeface="Poppins SemiBold"/>
                  <a:sym typeface="Poppins SemiBold"/>
                </a:rPr>
                <a:t>Capacitación</a:t>
              </a:r>
            </a:p>
            <a:p>
              <a:pPr marL="0" marR="0" lvl="0" indent="0" algn="ctr" defTabSz="914400" rtl="0" eaLnBrk="1" fontAlgn="auto" latinLnBrk="0" hangingPunct="1">
                <a:lnSpc>
                  <a:spcPct val="100000"/>
                </a:lnSpc>
                <a:spcBef>
                  <a:spcPts val="0"/>
                </a:spcBef>
                <a:spcAft>
                  <a:spcPts val="0"/>
                </a:spcAft>
                <a:buClr>
                  <a:srgbClr val="313131"/>
                </a:buClr>
                <a:buSzPts val="3300"/>
                <a:buFont typeface="Poppins SemiBold"/>
                <a:buNone/>
                <a:tabLst/>
                <a:defRPr/>
              </a:pPr>
              <a:r>
                <a:rPr lang="es-MX" sz="2000" kern="0" dirty="0">
                  <a:solidFill>
                    <a:schemeClr val="bg1"/>
                  </a:solidFill>
                </a:rPr>
                <a:t>del personal de archivos</a:t>
              </a:r>
              <a:endParaRPr kumimoji="0" lang="es-MX" sz="2000" b="0" i="0" u="none" strike="noStrike" kern="0" cap="none" spc="0" normalizeH="0" baseline="0" noProof="0" dirty="0">
                <a:ln>
                  <a:noFill/>
                </a:ln>
                <a:solidFill>
                  <a:schemeClr val="bg1"/>
                </a:solidFill>
                <a:effectLst/>
                <a:uLnTx/>
                <a:uFillTx/>
                <a:latin typeface="Poppins SemiBold"/>
                <a:sym typeface="Poppins SemiBold"/>
              </a:endParaRPr>
            </a:p>
          </p:txBody>
        </p:sp>
        <p:sp>
          <p:nvSpPr>
            <p:cNvPr id="13" name="Google Shape;314;p45"/>
            <p:cNvSpPr txBox="1">
              <a:spLocks/>
            </p:cNvSpPr>
            <p:nvPr/>
          </p:nvSpPr>
          <p:spPr>
            <a:xfrm>
              <a:off x="6120015" y="4846398"/>
              <a:ext cx="2531974" cy="929442"/>
            </a:xfrm>
            <a:prstGeom prst="rect">
              <a:avLst/>
            </a:prstGeom>
            <a:solidFill>
              <a:schemeClr val="accent5"/>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313131"/>
                </a:buClr>
                <a:buSzPts val="3300"/>
                <a:buFont typeface="Poppins SemiBold"/>
                <a:buNone/>
                <a:tabLst/>
                <a:defRPr/>
              </a:pPr>
              <a:r>
                <a:rPr lang="es-MX" sz="2000" kern="0" dirty="0">
                  <a:solidFill>
                    <a:schemeClr val="bg1"/>
                  </a:solidFill>
                </a:rPr>
                <a:t>Instrumentos de control y consulta</a:t>
              </a:r>
              <a:endParaRPr kumimoji="0" lang="es-MX" sz="2000" i="0" u="none" strike="noStrike" kern="0" cap="none" spc="0" normalizeH="0" baseline="0" noProof="0" dirty="0">
                <a:ln>
                  <a:noFill/>
                </a:ln>
                <a:solidFill>
                  <a:schemeClr val="bg1"/>
                </a:solidFill>
                <a:effectLst/>
                <a:uLnTx/>
                <a:uFillTx/>
                <a:sym typeface="Poppins SemiBold"/>
              </a:endParaRPr>
            </a:p>
          </p:txBody>
        </p:sp>
        <p:sp>
          <p:nvSpPr>
            <p:cNvPr id="15" name="Google Shape;316;p45"/>
            <p:cNvSpPr txBox="1">
              <a:spLocks/>
            </p:cNvSpPr>
            <p:nvPr/>
          </p:nvSpPr>
          <p:spPr>
            <a:xfrm>
              <a:off x="8823323" y="4864095"/>
              <a:ext cx="2372520" cy="911745"/>
            </a:xfrm>
            <a:prstGeom prst="rect">
              <a:avLst/>
            </a:prstGeom>
            <a:solidFill>
              <a:schemeClr val="accent6">
                <a:lumMod val="75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300"/>
                <a:buFont typeface="Poppins SemiBold"/>
                <a:buNone/>
                <a:defRPr sz="33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313131"/>
                </a:buClr>
                <a:buSzPts val="3300"/>
                <a:buFont typeface="Poppins SemiBold"/>
                <a:buNone/>
                <a:tabLst/>
                <a:defRPr/>
              </a:pPr>
              <a:r>
                <a:rPr lang="es-MX" sz="2000" kern="0" dirty="0">
                  <a:solidFill>
                    <a:schemeClr val="bg1"/>
                  </a:solidFill>
                </a:rPr>
                <a:t>Sistema automatizado de GD</a:t>
              </a:r>
              <a:endParaRPr kumimoji="0" lang="es-MX" sz="2000" b="0" i="0" u="none" strike="noStrike" kern="0" cap="none" spc="0" normalizeH="0" baseline="0" noProof="0" dirty="0">
                <a:ln>
                  <a:noFill/>
                </a:ln>
                <a:solidFill>
                  <a:schemeClr val="bg1"/>
                </a:solidFill>
                <a:effectLst/>
                <a:uLnTx/>
                <a:uFillTx/>
                <a:sym typeface="Poppins SemiBold"/>
              </a:endParaRPr>
            </a:p>
          </p:txBody>
        </p:sp>
      </p:grpSp>
      <p:grpSp>
        <p:nvGrpSpPr>
          <p:cNvPr id="3" name="Grupo 2">
            <a:extLst>
              <a:ext uri="{FF2B5EF4-FFF2-40B4-BE49-F238E27FC236}">
                <a16:creationId xmlns:a16="http://schemas.microsoft.com/office/drawing/2014/main" id="{7B149128-56F6-63E5-A0DF-271CAC76ABFD}"/>
              </a:ext>
            </a:extLst>
          </p:cNvPr>
          <p:cNvGrpSpPr/>
          <p:nvPr/>
        </p:nvGrpSpPr>
        <p:grpSpPr>
          <a:xfrm>
            <a:off x="4039569" y="2343283"/>
            <a:ext cx="5621425" cy="1260000"/>
            <a:chOff x="4016402" y="2362573"/>
            <a:chExt cx="5621425" cy="1260000"/>
          </a:xfrm>
        </p:grpSpPr>
        <p:sp>
          <p:nvSpPr>
            <p:cNvPr id="6" name="Google Shape;307;p45"/>
            <p:cNvSpPr>
              <a:spLocks noChangeAspect="1"/>
            </p:cNvSpPr>
            <p:nvPr/>
          </p:nvSpPr>
          <p:spPr>
            <a:xfrm>
              <a:off x="4016402" y="2362573"/>
              <a:ext cx="1260000" cy="1260000"/>
            </a:xfrm>
            <a:prstGeom prst="rect">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11;p45"/>
            <p:cNvSpPr>
              <a:spLocks noChangeAspect="1"/>
            </p:cNvSpPr>
            <p:nvPr/>
          </p:nvSpPr>
          <p:spPr>
            <a:xfrm>
              <a:off x="5500227" y="2362573"/>
              <a:ext cx="1260000" cy="1260000"/>
            </a:xfrm>
            <a:prstGeom prst="rect">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12;p45"/>
            <p:cNvSpPr>
              <a:spLocks noChangeAspect="1"/>
            </p:cNvSpPr>
            <p:nvPr/>
          </p:nvSpPr>
          <p:spPr>
            <a:xfrm>
              <a:off x="6939027" y="2362573"/>
              <a:ext cx="1260000" cy="1260000"/>
            </a:xfrm>
            <a:prstGeom prst="rect">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313;p45"/>
            <p:cNvSpPr>
              <a:spLocks noChangeAspect="1"/>
            </p:cNvSpPr>
            <p:nvPr/>
          </p:nvSpPr>
          <p:spPr>
            <a:xfrm>
              <a:off x="8377827" y="2362573"/>
              <a:ext cx="1260000" cy="1260000"/>
            </a:xfrm>
            <a:prstGeom prst="rect">
              <a:avLst/>
            </a:prstGeom>
            <a:ln>
              <a:headEnd type="none" w="sm" len="sm"/>
              <a:tailEnd type="none" w="sm" len="sm"/>
            </a:ln>
          </p:spPr>
          <p:style>
            <a:lnRef idx="2">
              <a:schemeClr val="accent6"/>
            </a:lnRef>
            <a:fillRef idx="1">
              <a:schemeClr val="lt1"/>
            </a:fillRef>
            <a:effectRef idx="0">
              <a:schemeClr val="accent6"/>
            </a:effectRef>
            <a:fontRef idx="minor">
              <a:schemeClr val="dk1"/>
            </a:fontRef>
          </p:style>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19" name="Google Shape;320;p45"/>
            <p:cNvCxnSpPr>
              <a:stCxn id="6" idx="3"/>
              <a:endCxn id="10" idx="1"/>
            </p:cNvCxnSpPr>
            <p:nvPr/>
          </p:nvCxnSpPr>
          <p:spPr>
            <a:xfrm>
              <a:off x="5276402" y="2992573"/>
              <a:ext cx="223825" cy="0"/>
            </a:xfrm>
            <a:prstGeom prst="straightConnector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cxnSp>
        <p:cxnSp>
          <p:nvCxnSpPr>
            <p:cNvPr id="20" name="Google Shape;321;p45"/>
            <p:cNvCxnSpPr>
              <a:stCxn id="10" idx="3"/>
              <a:endCxn id="11" idx="1"/>
            </p:cNvCxnSpPr>
            <p:nvPr/>
          </p:nvCxnSpPr>
          <p:spPr>
            <a:xfrm>
              <a:off x="6760227" y="2992573"/>
              <a:ext cx="178800" cy="0"/>
            </a:xfrm>
            <a:prstGeom prst="straightConnector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cxnSp>
        <p:cxnSp>
          <p:nvCxnSpPr>
            <p:cNvPr id="21" name="Google Shape;322;p45"/>
            <p:cNvCxnSpPr>
              <a:stCxn id="11" idx="3"/>
              <a:endCxn id="12" idx="1"/>
            </p:cNvCxnSpPr>
            <p:nvPr/>
          </p:nvCxnSpPr>
          <p:spPr>
            <a:xfrm>
              <a:off x="8199027" y="2992573"/>
              <a:ext cx="178800" cy="0"/>
            </a:xfrm>
            <a:prstGeom prst="straightConnector1">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cxnSp>
        <p:pic>
          <p:nvPicPr>
            <p:cNvPr id="49" name="Imagen 48"/>
            <p:cNvPicPr>
              <a:picLocks noChangeAspect="1"/>
            </p:cNvPicPr>
            <p:nvPr/>
          </p:nvPicPr>
          <p:blipFill>
            <a:blip r:embed="rId3"/>
            <a:stretch>
              <a:fillRect/>
            </a:stretch>
          </p:blipFill>
          <p:spPr>
            <a:xfrm>
              <a:off x="4244983" y="2516680"/>
              <a:ext cx="865707" cy="859611"/>
            </a:xfrm>
            <a:prstGeom prst="rect">
              <a:avLst/>
            </a:prstGeom>
          </p:spPr>
          <p:style>
            <a:lnRef idx="2">
              <a:schemeClr val="accent6"/>
            </a:lnRef>
            <a:fillRef idx="1">
              <a:schemeClr val="lt1"/>
            </a:fillRef>
            <a:effectRef idx="0">
              <a:schemeClr val="accent6"/>
            </a:effectRef>
            <a:fontRef idx="minor">
              <a:schemeClr val="dk1"/>
            </a:fontRef>
          </p:style>
        </p:pic>
        <p:pic>
          <p:nvPicPr>
            <p:cNvPr id="25" name="Imagen 24"/>
            <p:cNvPicPr>
              <a:picLocks noChangeAspect="1"/>
            </p:cNvPicPr>
            <p:nvPr/>
          </p:nvPicPr>
          <p:blipFill>
            <a:blip r:embed="rId4"/>
            <a:stretch>
              <a:fillRect/>
            </a:stretch>
          </p:blipFill>
          <p:spPr>
            <a:xfrm>
              <a:off x="5691320" y="2577266"/>
              <a:ext cx="891405" cy="891405"/>
            </a:xfrm>
            <a:prstGeom prst="rect">
              <a:avLst/>
            </a:prstGeom>
          </p:spPr>
        </p:pic>
        <p:pic>
          <p:nvPicPr>
            <p:cNvPr id="50" name="Imagen 49"/>
            <p:cNvPicPr>
              <a:picLocks noChangeAspect="1"/>
            </p:cNvPicPr>
            <p:nvPr/>
          </p:nvPicPr>
          <p:blipFill>
            <a:blip r:embed="rId5"/>
            <a:stretch>
              <a:fillRect/>
            </a:stretch>
          </p:blipFill>
          <p:spPr>
            <a:xfrm>
              <a:off x="7113883" y="2516681"/>
              <a:ext cx="906343" cy="890982"/>
            </a:xfrm>
            <a:prstGeom prst="rect">
              <a:avLst/>
            </a:prstGeom>
          </p:spPr>
        </p:pic>
        <p:pic>
          <p:nvPicPr>
            <p:cNvPr id="51" name="Imagen 50"/>
            <p:cNvPicPr>
              <a:picLocks noChangeAspect="1"/>
            </p:cNvPicPr>
            <p:nvPr/>
          </p:nvPicPr>
          <p:blipFill>
            <a:blip r:embed="rId6"/>
            <a:stretch>
              <a:fillRect/>
            </a:stretch>
          </p:blipFill>
          <p:spPr>
            <a:xfrm>
              <a:off x="8772138" y="2601759"/>
              <a:ext cx="711250" cy="721559"/>
            </a:xfrm>
            <a:prstGeom prst="rect">
              <a:avLst/>
            </a:prstGeom>
          </p:spPr>
        </p:pic>
      </p:grpSp>
      <p:pic>
        <p:nvPicPr>
          <p:cNvPr id="2" name="Imagen 1"/>
          <p:cNvPicPr>
            <a:picLocks noChangeAspect="1"/>
          </p:cNvPicPr>
          <p:nvPr/>
        </p:nvPicPr>
        <p:blipFill>
          <a:blip r:embed="rId7"/>
          <a:stretch>
            <a:fillRect/>
          </a:stretch>
        </p:blipFill>
        <p:spPr>
          <a:xfrm>
            <a:off x="4039569" y="5309503"/>
            <a:ext cx="504000" cy="504000"/>
          </a:xfrm>
          <a:prstGeom prst="rect">
            <a:avLst/>
          </a:prstGeom>
        </p:spPr>
      </p:pic>
      <p:pic>
        <p:nvPicPr>
          <p:cNvPr id="22" name="Imagen 21"/>
          <p:cNvPicPr>
            <a:picLocks noChangeAspect="1"/>
          </p:cNvPicPr>
          <p:nvPr/>
        </p:nvPicPr>
        <p:blipFill>
          <a:blip r:embed="rId7"/>
          <a:stretch>
            <a:fillRect/>
          </a:stretch>
        </p:blipFill>
        <p:spPr>
          <a:xfrm>
            <a:off x="6633050" y="5347596"/>
            <a:ext cx="504000" cy="465907"/>
          </a:xfrm>
          <a:prstGeom prst="rect">
            <a:avLst/>
          </a:prstGeom>
        </p:spPr>
      </p:pic>
      <p:pic>
        <p:nvPicPr>
          <p:cNvPr id="23" name="Imagen 22"/>
          <p:cNvPicPr>
            <a:picLocks noChangeAspect="1"/>
          </p:cNvPicPr>
          <p:nvPr/>
        </p:nvPicPr>
        <p:blipFill>
          <a:blip r:embed="rId7"/>
          <a:stretch>
            <a:fillRect/>
          </a:stretch>
        </p:blipFill>
        <p:spPr>
          <a:xfrm>
            <a:off x="9266005" y="5347596"/>
            <a:ext cx="504000" cy="504000"/>
          </a:xfrm>
          <a:prstGeom prst="rect">
            <a:avLst/>
          </a:prstGeom>
        </p:spPr>
      </p:pic>
      <p:sp>
        <p:nvSpPr>
          <p:cNvPr id="26" name="Rectángulo 25"/>
          <p:cNvSpPr/>
          <p:nvPr/>
        </p:nvSpPr>
        <p:spPr>
          <a:xfrm>
            <a:off x="8142984" y="749582"/>
            <a:ext cx="1171603" cy="338554"/>
          </a:xfrm>
          <a:prstGeom prst="rect">
            <a:avLst/>
          </a:prstGeom>
        </p:spPr>
        <p:txBody>
          <a:bodyPr wrap="none">
            <a:spAutoFit/>
          </a:bodyPr>
          <a:lstStyle/>
          <a:p>
            <a:r>
              <a:rPr lang="es-MX" sz="1600" dirty="0">
                <a:solidFill>
                  <a:schemeClr val="accent6"/>
                </a:solidFill>
              </a:rPr>
              <a:t>Artículo 21</a:t>
            </a:r>
          </a:p>
        </p:txBody>
      </p:sp>
      <p:sp>
        <p:nvSpPr>
          <p:cNvPr id="27"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29</a:t>
            </a:fld>
            <a:endParaRPr lang="en-US" sz="1400" i="1" dirty="0">
              <a:solidFill>
                <a:schemeClr val="bg1"/>
              </a:solidFill>
            </a:endParaRPr>
          </a:p>
        </p:txBody>
      </p:sp>
    </p:spTree>
    <p:extLst>
      <p:ext uri="{BB962C8B-B14F-4D97-AF65-F5344CB8AC3E}">
        <p14:creationId xmlns:p14="http://schemas.microsoft.com/office/powerpoint/2010/main" val="2492302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El equilibrio entre la accesibilidad y el secretismo</a:t>
            </a:r>
          </a:p>
        </p:txBody>
      </p:sp>
      <p:graphicFrame>
        <p:nvGraphicFramePr>
          <p:cNvPr id="6" name="Marcador de contenido 5">
            <a:extLst>
              <a:ext uri="{FF2B5EF4-FFF2-40B4-BE49-F238E27FC236}">
                <a16:creationId xmlns:a16="http://schemas.microsoft.com/office/drawing/2014/main" id="{1047BABF-1781-F080-D939-188CF3F79073}"/>
              </a:ext>
            </a:extLst>
          </p:cNvPr>
          <p:cNvGraphicFramePr>
            <a:graphicFrameLocks noGrp="1"/>
          </p:cNvGraphicFramePr>
          <p:nvPr>
            <p:ph sz="quarter" idx="10"/>
            <p:extLst>
              <p:ext uri="{D42A27DB-BD31-4B8C-83A1-F6EECF244321}">
                <p14:modId xmlns:p14="http://schemas.microsoft.com/office/powerpoint/2010/main" val="496580566"/>
              </p:ext>
            </p:extLst>
          </p:nvPr>
        </p:nvGraphicFramePr>
        <p:xfrm>
          <a:off x="2571750" y="1474470"/>
          <a:ext cx="8412480" cy="4935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Marcador de número de diapositiva 3">
            <a:extLst>
              <a:ext uri="{FF2B5EF4-FFF2-40B4-BE49-F238E27FC236}">
                <a16:creationId xmlns:a16="http://schemas.microsoft.com/office/drawing/2014/main" id="{71CC6055-B8BE-4D25-801A-10BC5E3D8507}"/>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3</a:t>
            </a:fld>
            <a:endParaRPr lang="en-US" sz="1400" i="1" dirty="0">
              <a:solidFill>
                <a:schemeClr val="bg1"/>
              </a:solidFill>
            </a:endParaRPr>
          </a:p>
        </p:txBody>
      </p:sp>
    </p:spTree>
    <p:extLst>
      <p:ext uri="{BB962C8B-B14F-4D97-AF65-F5344CB8AC3E}">
        <p14:creationId xmlns:p14="http://schemas.microsoft.com/office/powerpoint/2010/main" val="19070966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21207" y="448056"/>
            <a:ext cx="7457184" cy="640080"/>
          </a:xfrm>
        </p:spPr>
        <p:txBody>
          <a:bodyPr rtlCol="0">
            <a:noAutofit/>
          </a:bodyPr>
          <a:lstStyle/>
          <a:p>
            <a:pPr rtl="0"/>
            <a:r>
              <a:rPr lang="es-ES" b="1" dirty="0">
                <a:latin typeface="Segoe UI Light" panose="020B0502040204020203" pitchFamily="34" charset="0"/>
                <a:cs typeface="Segoe UI Light" panose="020B0502040204020203" pitchFamily="34" charset="0"/>
              </a:rPr>
              <a:t>El Sistema Institucional de Archivos</a:t>
            </a:r>
          </a:p>
        </p:txBody>
      </p:sp>
      <p:sp>
        <p:nvSpPr>
          <p:cNvPr id="78" name="Marcador de posición de contenido 17"/>
          <p:cNvSpPr txBox="1">
            <a:spLocks/>
          </p:cNvSpPr>
          <p:nvPr/>
        </p:nvSpPr>
        <p:spPr>
          <a:xfrm>
            <a:off x="474107" y="1929517"/>
            <a:ext cx="4016613" cy="387151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Aft>
                <a:spcPts val="600"/>
              </a:spcAft>
              <a:buNone/>
              <a:defRPr/>
            </a:pPr>
            <a:r>
              <a:rPr lang="es-MX" sz="1800" dirty="0">
                <a:latin typeface="Segoe UI" panose="020B0502040204020203" pitchFamily="34" charset="0"/>
                <a:cs typeface="Segoe UI" panose="020B0502040204020203" pitchFamily="34" charset="0"/>
              </a:rPr>
              <a:t>El SIA es el conjunto de registros, </a:t>
            </a:r>
            <a:r>
              <a:rPr lang="es-MX" sz="1800" dirty="0">
                <a:solidFill>
                  <a:schemeClr val="tx1"/>
                </a:solidFill>
                <a:latin typeface="Segoe UI" panose="020B0502040204020203" pitchFamily="34" charset="0"/>
                <a:cs typeface="Segoe UI" panose="020B0502040204020203" pitchFamily="34" charset="0"/>
              </a:rPr>
              <a:t>procesos</a:t>
            </a:r>
            <a:r>
              <a:rPr lang="es-MX" sz="1800" b="1" dirty="0">
                <a:solidFill>
                  <a:schemeClr val="accent6"/>
                </a:solidFill>
                <a:latin typeface="Segoe UI" panose="020B0502040204020203" pitchFamily="34" charset="0"/>
                <a:cs typeface="Segoe UI" panose="020B0502040204020203" pitchFamily="34" charset="0"/>
              </a:rPr>
              <a:t>, </a:t>
            </a:r>
            <a:r>
              <a:rPr lang="es-MX" sz="1800" dirty="0">
                <a:solidFill>
                  <a:schemeClr val="tx1"/>
                </a:solidFill>
                <a:latin typeface="Segoe UI" panose="020B0502040204020203" pitchFamily="34" charset="0"/>
                <a:cs typeface="Segoe UI" panose="020B0502040204020203" pitchFamily="34" charset="0"/>
              </a:rPr>
              <a:t>procedimientos, criterios, estructuras, herramientas y funciones que desarrolla cada sujeto obligado y sustenta la actividad archivística, de acuerdo con los </a:t>
            </a:r>
            <a:r>
              <a:rPr lang="es-MX" sz="1800" b="1" dirty="0">
                <a:solidFill>
                  <a:schemeClr val="accent6"/>
                </a:solidFill>
                <a:latin typeface="Segoe UI" panose="020B0502040204020203" pitchFamily="34" charset="0"/>
                <a:cs typeface="Segoe UI" panose="020B0502040204020203" pitchFamily="34" charset="0"/>
              </a:rPr>
              <a:t>procesos de gestión documental</a:t>
            </a:r>
            <a:r>
              <a:rPr lang="es-MX" sz="2000" b="1" dirty="0">
                <a:solidFill>
                  <a:schemeClr val="tx1"/>
                </a:solidFill>
                <a:latin typeface="Segoe UI" panose="020B0502040204020203" pitchFamily="34" charset="0"/>
                <a:cs typeface="Segoe UI" panose="020B0502040204020203" pitchFamily="34" charset="0"/>
              </a:rPr>
              <a:t>.</a:t>
            </a:r>
            <a:endParaRPr lang="es-ES" sz="2000" b="1" dirty="0">
              <a:solidFill>
                <a:schemeClr val="tx1"/>
              </a:solidFill>
              <a:latin typeface="Segoe UI" panose="020B0502040204020203" pitchFamily="34" charset="0"/>
              <a:cs typeface="Segoe UI" panose="020B0502040204020203" pitchFamily="34" charset="0"/>
            </a:endParaRPr>
          </a:p>
        </p:txBody>
      </p:sp>
      <p:sp>
        <p:nvSpPr>
          <p:cNvPr id="22" name="Rectángulo 21"/>
          <p:cNvSpPr/>
          <p:nvPr/>
        </p:nvSpPr>
        <p:spPr>
          <a:xfrm>
            <a:off x="521207" y="1355707"/>
            <a:ext cx="1171603" cy="338554"/>
          </a:xfrm>
          <a:prstGeom prst="rect">
            <a:avLst/>
          </a:prstGeom>
        </p:spPr>
        <p:txBody>
          <a:bodyPr wrap="none">
            <a:spAutoFit/>
          </a:bodyPr>
          <a:lstStyle/>
          <a:p>
            <a:r>
              <a:rPr lang="es-MX" sz="1600" dirty="0">
                <a:solidFill>
                  <a:schemeClr val="accent6"/>
                </a:solidFill>
              </a:rPr>
              <a:t>Artículo 21</a:t>
            </a:r>
          </a:p>
        </p:txBody>
      </p:sp>
      <p:sp>
        <p:nvSpPr>
          <p:cNvPr id="21" name="Marcador de número de diapositiva 3"/>
          <p:cNvSpPr>
            <a:spLocks noGrp="1"/>
          </p:cNvSpPr>
          <p:nvPr>
            <p:ph type="sldNum" sz="quarter" idx="4294967295"/>
          </p:nvPr>
        </p:nvSpPr>
        <p:spPr>
          <a:xfrm>
            <a:off x="8785653" y="6565968"/>
            <a:ext cx="3276600" cy="365125"/>
          </a:xfrm>
          <a:prstGeom prst="rect">
            <a:avLst/>
          </a:prstGeom>
        </p:spPr>
        <p:txBody>
          <a:bodyPr/>
          <a:lstStyle/>
          <a:p>
            <a:pPr algn="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lgn="r"/>
              <a:t>30</a:t>
            </a:fld>
            <a:endParaRPr lang="en-US" sz="1400" i="1" dirty="0">
              <a:solidFill>
                <a:schemeClr val="bg1"/>
              </a:solidFill>
            </a:endParaRPr>
          </a:p>
        </p:txBody>
      </p:sp>
      <p:sp>
        <p:nvSpPr>
          <p:cNvPr id="6" name="Rectángulo 5">
            <a:extLst>
              <a:ext uri="{FF2B5EF4-FFF2-40B4-BE49-F238E27FC236}">
                <a16:creationId xmlns:a16="http://schemas.microsoft.com/office/drawing/2014/main" id="{51849A78-A121-6151-D756-26D1FBEB1439}"/>
              </a:ext>
            </a:extLst>
          </p:cNvPr>
          <p:cNvSpPr/>
          <p:nvPr/>
        </p:nvSpPr>
        <p:spPr>
          <a:xfrm>
            <a:off x="847673" y="5228750"/>
            <a:ext cx="10170592" cy="615553"/>
          </a:xfrm>
          <a:prstGeom prst="rect">
            <a:avLst/>
          </a:prstGeom>
        </p:spPr>
        <p:txBody>
          <a:bodyPr wrap="square">
            <a:spAutoFit/>
          </a:bodyPr>
          <a:lstStyle/>
          <a:p>
            <a:pPr algn="just" defTabSz="457200"/>
            <a:r>
              <a:rPr lang="es-MX" b="1" dirty="0">
                <a:solidFill>
                  <a:schemeClr val="accent6"/>
                </a:solidFill>
                <a:cs typeface="Calibri" panose="020F0502020204030204" pitchFamily="34" charset="0"/>
              </a:rPr>
              <a:t>Gestión documental: </a:t>
            </a:r>
            <a:r>
              <a:rPr lang="es-MX" dirty="0">
                <a:solidFill>
                  <a:prstClr val="black"/>
                </a:solidFill>
                <a:cs typeface="Calibri" panose="020F0502020204030204" pitchFamily="34" charset="0"/>
              </a:rPr>
              <a:t>Tratamiento integral de la documentación a lo largo de su ciclo vital </a:t>
            </a:r>
          </a:p>
          <a:p>
            <a:pPr algn="just" defTabSz="457200"/>
            <a:r>
              <a:rPr lang="es-MX" sz="1600" dirty="0">
                <a:solidFill>
                  <a:prstClr val="black"/>
                </a:solidFill>
              </a:rPr>
              <a:t>Artículo 3, frac. XXXIV.</a:t>
            </a:r>
            <a:endParaRPr lang="es-MX" sz="1600" dirty="0">
              <a:solidFill>
                <a:prstClr val="black"/>
              </a:solidFill>
              <a:cs typeface="Calibri" panose="020F0502020204030204" pitchFamily="34" charset="0"/>
            </a:endParaRPr>
          </a:p>
        </p:txBody>
      </p:sp>
      <p:grpSp>
        <p:nvGrpSpPr>
          <p:cNvPr id="2" name="Grupo 1">
            <a:extLst>
              <a:ext uri="{FF2B5EF4-FFF2-40B4-BE49-F238E27FC236}">
                <a16:creationId xmlns:a16="http://schemas.microsoft.com/office/drawing/2014/main" id="{A82DCAAB-E4B9-8B49-EFEE-EC31DFC7572A}"/>
              </a:ext>
            </a:extLst>
          </p:cNvPr>
          <p:cNvGrpSpPr/>
          <p:nvPr/>
        </p:nvGrpSpPr>
        <p:grpSpPr>
          <a:xfrm>
            <a:off x="5664721" y="1694261"/>
            <a:ext cx="5750744" cy="2697214"/>
            <a:chOff x="2857513" y="1973476"/>
            <a:chExt cx="5750744" cy="2697214"/>
          </a:xfrm>
        </p:grpSpPr>
        <p:grpSp>
          <p:nvGrpSpPr>
            <p:cNvPr id="4" name="Grupo 3">
              <a:extLst>
                <a:ext uri="{FF2B5EF4-FFF2-40B4-BE49-F238E27FC236}">
                  <a16:creationId xmlns:a16="http://schemas.microsoft.com/office/drawing/2014/main" id="{46A9641E-794F-E080-24FA-DAFFFDCAF4AE}"/>
                </a:ext>
              </a:extLst>
            </p:cNvPr>
            <p:cNvGrpSpPr/>
            <p:nvPr/>
          </p:nvGrpSpPr>
          <p:grpSpPr>
            <a:xfrm>
              <a:off x="2857513" y="1973476"/>
              <a:ext cx="2766645" cy="720000"/>
              <a:chOff x="2927999" y="1331873"/>
              <a:chExt cx="2989436" cy="738180"/>
            </a:xfrm>
          </p:grpSpPr>
          <p:sp>
            <p:nvSpPr>
              <p:cNvPr id="28" name="Rectángulo 27">
                <a:extLst>
                  <a:ext uri="{FF2B5EF4-FFF2-40B4-BE49-F238E27FC236}">
                    <a16:creationId xmlns:a16="http://schemas.microsoft.com/office/drawing/2014/main" id="{D18E07B7-A95C-8AB9-31CA-F100DA4F2DA1}"/>
                  </a:ext>
                </a:extLst>
              </p:cNvPr>
              <p:cNvSpPr/>
              <p:nvPr/>
            </p:nvSpPr>
            <p:spPr>
              <a:xfrm>
                <a:off x="3000011" y="1331873"/>
                <a:ext cx="2917424" cy="7381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2000" b="0" i="0" u="none" strike="noStrike" kern="1200" cap="none" spc="0" normalizeH="0" baseline="0" noProof="0" dirty="0">
                  <a:ln>
                    <a:noFill/>
                  </a:ln>
                  <a:noFill/>
                  <a:effectLst/>
                  <a:uLnTx/>
                  <a:uFillTx/>
                  <a:latin typeface="Gill Sans MT" panose="020B0502020104020203"/>
                  <a:ea typeface="+mn-ea"/>
                  <a:cs typeface="Calibri" panose="020F0502020204030204" pitchFamily="34" charset="0"/>
                </a:endParaRPr>
              </a:p>
            </p:txBody>
          </p:sp>
          <p:sp>
            <p:nvSpPr>
              <p:cNvPr id="29" name="Rectángulo 28">
                <a:extLst>
                  <a:ext uri="{FF2B5EF4-FFF2-40B4-BE49-F238E27FC236}">
                    <a16:creationId xmlns:a16="http://schemas.microsoft.com/office/drawing/2014/main" id="{3D2C8F38-A204-22A5-1CB8-713E9A7C8F1D}"/>
                  </a:ext>
                </a:extLst>
              </p:cNvPr>
              <p:cNvSpPr/>
              <p:nvPr/>
            </p:nvSpPr>
            <p:spPr>
              <a:xfrm>
                <a:off x="2927999" y="1340963"/>
                <a:ext cx="564036"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a:ea typeface="+mn-ea"/>
                    <a:cs typeface="+mn-cs"/>
                  </a:rPr>
                  <a:t>1</a:t>
                </a:r>
              </a:p>
            </p:txBody>
          </p:sp>
        </p:grpSp>
        <p:grpSp>
          <p:nvGrpSpPr>
            <p:cNvPr id="5" name="Grupo 4">
              <a:extLst>
                <a:ext uri="{FF2B5EF4-FFF2-40B4-BE49-F238E27FC236}">
                  <a16:creationId xmlns:a16="http://schemas.microsoft.com/office/drawing/2014/main" id="{1A5AB3EC-6DC5-5BE7-2701-9671BE6AC695}"/>
                </a:ext>
              </a:extLst>
            </p:cNvPr>
            <p:cNvGrpSpPr/>
            <p:nvPr/>
          </p:nvGrpSpPr>
          <p:grpSpPr>
            <a:xfrm>
              <a:off x="5870455" y="2000522"/>
              <a:ext cx="2700000" cy="720000"/>
              <a:chOff x="6866383" y="1377201"/>
              <a:chExt cx="2976963" cy="720000"/>
            </a:xfrm>
          </p:grpSpPr>
          <p:grpSp>
            <p:nvGrpSpPr>
              <p:cNvPr id="24" name="Grupo 23">
                <a:extLst>
                  <a:ext uri="{FF2B5EF4-FFF2-40B4-BE49-F238E27FC236}">
                    <a16:creationId xmlns:a16="http://schemas.microsoft.com/office/drawing/2014/main" id="{124D7EE9-2596-2848-7740-C91B2C3B3A65}"/>
                  </a:ext>
                </a:extLst>
              </p:cNvPr>
              <p:cNvGrpSpPr/>
              <p:nvPr/>
            </p:nvGrpSpPr>
            <p:grpSpPr>
              <a:xfrm>
                <a:off x="6866383" y="1377201"/>
                <a:ext cx="2976963" cy="720000"/>
                <a:chOff x="7084662" y="2537333"/>
                <a:chExt cx="2652203" cy="720000"/>
              </a:xfrm>
            </p:grpSpPr>
            <p:sp>
              <p:nvSpPr>
                <p:cNvPr id="26" name="Rectángulo 25">
                  <a:extLst>
                    <a:ext uri="{FF2B5EF4-FFF2-40B4-BE49-F238E27FC236}">
                      <a16:creationId xmlns:a16="http://schemas.microsoft.com/office/drawing/2014/main" id="{A82133FE-775B-F6F6-32DB-1D2CF63AD71E}"/>
                    </a:ext>
                  </a:extLst>
                </p:cNvPr>
                <p:cNvSpPr/>
                <p:nvPr/>
              </p:nvSpPr>
              <p:spPr>
                <a:xfrm>
                  <a:off x="7084662" y="2537333"/>
                  <a:ext cx="2652203"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27" name="Rectángulo 26">
                  <a:extLst>
                    <a:ext uri="{FF2B5EF4-FFF2-40B4-BE49-F238E27FC236}">
                      <a16:creationId xmlns:a16="http://schemas.microsoft.com/office/drawing/2014/main" id="{9218D5ED-23F1-37A2-EC78-D6838A1D1400}"/>
                    </a:ext>
                  </a:extLst>
                </p:cNvPr>
                <p:cNvSpPr/>
                <p:nvPr/>
              </p:nvSpPr>
              <p:spPr>
                <a:xfrm>
                  <a:off x="7084662" y="2537333"/>
                  <a:ext cx="51276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a:ea typeface="+mn-ea"/>
                      <a:cs typeface="+mn-cs"/>
                    </a:rPr>
                    <a:t>2</a:t>
                  </a:r>
                </a:p>
              </p:txBody>
            </p:sp>
          </p:grpSp>
          <p:sp>
            <p:nvSpPr>
              <p:cNvPr id="25" name="Rectángulo 24">
                <a:extLst>
                  <a:ext uri="{FF2B5EF4-FFF2-40B4-BE49-F238E27FC236}">
                    <a16:creationId xmlns:a16="http://schemas.microsoft.com/office/drawing/2014/main" id="{418BA79D-A44E-DD13-2DFC-75C1A49F0A93}"/>
                  </a:ext>
                </a:extLst>
              </p:cNvPr>
              <p:cNvSpPr/>
              <p:nvPr/>
            </p:nvSpPr>
            <p:spPr>
              <a:xfrm>
                <a:off x="7578919" y="1485246"/>
                <a:ext cx="1824128"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Gill Sans MT" panose="020B0502020104020203"/>
                    <a:ea typeface="+mn-ea"/>
                    <a:cs typeface="Arial" panose="020B0604020202020204" pitchFamily="34" charset="0"/>
                  </a:rPr>
                  <a:t>Organización</a:t>
                </a:r>
              </a:p>
            </p:txBody>
          </p:sp>
        </p:grpSp>
        <p:grpSp>
          <p:nvGrpSpPr>
            <p:cNvPr id="7" name="Grupo 6">
              <a:extLst>
                <a:ext uri="{FF2B5EF4-FFF2-40B4-BE49-F238E27FC236}">
                  <a16:creationId xmlns:a16="http://schemas.microsoft.com/office/drawing/2014/main" id="{54E26FAC-A1A8-9C6C-48A1-0F2CA7276A57}"/>
                </a:ext>
              </a:extLst>
            </p:cNvPr>
            <p:cNvGrpSpPr/>
            <p:nvPr/>
          </p:nvGrpSpPr>
          <p:grpSpPr>
            <a:xfrm>
              <a:off x="2858555" y="2986215"/>
              <a:ext cx="2765602" cy="720001"/>
              <a:chOff x="2905145" y="2460418"/>
              <a:chExt cx="3049295" cy="735422"/>
            </a:xfrm>
          </p:grpSpPr>
          <p:sp>
            <p:nvSpPr>
              <p:cNvPr id="19" name="Rectángulo 18">
                <a:extLst>
                  <a:ext uri="{FF2B5EF4-FFF2-40B4-BE49-F238E27FC236}">
                    <a16:creationId xmlns:a16="http://schemas.microsoft.com/office/drawing/2014/main" id="{D3109096-0982-9F3C-8BF6-F6E1A48F68C0}"/>
                  </a:ext>
                </a:extLst>
              </p:cNvPr>
              <p:cNvSpPr/>
              <p:nvPr/>
            </p:nvSpPr>
            <p:spPr>
              <a:xfrm>
                <a:off x="2905145" y="2460419"/>
                <a:ext cx="2976964" cy="7354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Rectángulo 19">
                <a:extLst>
                  <a:ext uri="{FF2B5EF4-FFF2-40B4-BE49-F238E27FC236}">
                    <a16:creationId xmlns:a16="http://schemas.microsoft.com/office/drawing/2014/main" id="{BD26A4B7-4615-2ADD-7863-146F85E59DA8}"/>
                  </a:ext>
                </a:extLst>
              </p:cNvPr>
              <p:cNvSpPr/>
              <p:nvPr/>
            </p:nvSpPr>
            <p:spPr>
              <a:xfrm>
                <a:off x="2911988" y="2460418"/>
                <a:ext cx="575546" cy="7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a:ea typeface="+mn-ea"/>
                    <a:cs typeface="+mn-cs"/>
                  </a:rPr>
                  <a:t>3</a:t>
                </a:r>
              </a:p>
            </p:txBody>
          </p:sp>
          <p:sp>
            <p:nvSpPr>
              <p:cNvPr id="23" name="Rectángulo 22">
                <a:extLst>
                  <a:ext uri="{FF2B5EF4-FFF2-40B4-BE49-F238E27FC236}">
                    <a16:creationId xmlns:a16="http://schemas.microsoft.com/office/drawing/2014/main" id="{16FA1B90-9163-8C30-CE41-40A0AE9B9880}"/>
                  </a:ext>
                </a:extLst>
              </p:cNvPr>
              <p:cNvSpPr/>
              <p:nvPr/>
            </p:nvSpPr>
            <p:spPr>
              <a:xfrm>
                <a:off x="3609024" y="2616076"/>
                <a:ext cx="2345416" cy="40868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Gill Sans MT" panose="020B0502020104020203"/>
                    <a:ea typeface="+mn-ea"/>
                    <a:cs typeface="Arial" panose="020B0604020202020204" pitchFamily="34" charset="0"/>
                  </a:rPr>
                  <a:t>Acceso y consulta </a:t>
                </a:r>
              </a:p>
            </p:txBody>
          </p:sp>
        </p:grpSp>
        <p:grpSp>
          <p:nvGrpSpPr>
            <p:cNvPr id="9" name="Grupo 8">
              <a:extLst>
                <a:ext uri="{FF2B5EF4-FFF2-40B4-BE49-F238E27FC236}">
                  <a16:creationId xmlns:a16="http://schemas.microsoft.com/office/drawing/2014/main" id="{66BF5539-E1C8-7A66-88F5-BE9E82F15675}"/>
                </a:ext>
              </a:extLst>
            </p:cNvPr>
            <p:cNvGrpSpPr/>
            <p:nvPr/>
          </p:nvGrpSpPr>
          <p:grpSpPr>
            <a:xfrm>
              <a:off x="5870463" y="2978662"/>
              <a:ext cx="2737794" cy="720000"/>
              <a:chOff x="6990409" y="2247142"/>
              <a:chExt cx="3718193" cy="720000"/>
            </a:xfrm>
          </p:grpSpPr>
          <p:sp>
            <p:nvSpPr>
              <p:cNvPr id="15" name="Rectángulo 14">
                <a:extLst>
                  <a:ext uri="{FF2B5EF4-FFF2-40B4-BE49-F238E27FC236}">
                    <a16:creationId xmlns:a16="http://schemas.microsoft.com/office/drawing/2014/main" id="{DC4EBFFD-3E97-C9CD-8B4C-2CDFA015AA4B}"/>
                  </a:ext>
                </a:extLst>
              </p:cNvPr>
              <p:cNvSpPr/>
              <p:nvPr/>
            </p:nvSpPr>
            <p:spPr>
              <a:xfrm>
                <a:off x="7041737" y="2247142"/>
                <a:ext cx="3666865"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Rectángulo 16">
                <a:extLst>
                  <a:ext uri="{FF2B5EF4-FFF2-40B4-BE49-F238E27FC236}">
                    <a16:creationId xmlns:a16="http://schemas.microsoft.com/office/drawing/2014/main" id="{457B2D0A-7154-E3BC-96CB-8DD7DE495F9C}"/>
                  </a:ext>
                </a:extLst>
              </p:cNvPr>
              <p:cNvSpPr>
                <a:spLocks/>
              </p:cNvSpPr>
              <p:nvPr/>
            </p:nvSpPr>
            <p:spPr>
              <a:xfrm>
                <a:off x="6990409" y="2247142"/>
                <a:ext cx="706483"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a:ea typeface="+mn-ea"/>
                    <a:cs typeface="+mn-cs"/>
                  </a:rPr>
                  <a:t>4</a:t>
                </a:r>
              </a:p>
            </p:txBody>
          </p:sp>
          <p:sp>
            <p:nvSpPr>
              <p:cNvPr id="18" name="Rectángulo 17">
                <a:extLst>
                  <a:ext uri="{FF2B5EF4-FFF2-40B4-BE49-F238E27FC236}">
                    <a16:creationId xmlns:a16="http://schemas.microsoft.com/office/drawing/2014/main" id="{732EAFAD-E844-29E4-EC8C-365390FC4093}"/>
                  </a:ext>
                </a:extLst>
              </p:cNvPr>
              <p:cNvSpPr/>
              <p:nvPr/>
            </p:nvSpPr>
            <p:spPr>
              <a:xfrm>
                <a:off x="7854572" y="2407087"/>
                <a:ext cx="2527301"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Gill Sans MT" panose="020B0502020104020203"/>
                    <a:ea typeface="+mn-ea"/>
                    <a:cs typeface="Arial" panose="020B0604020202020204" pitchFamily="34" charset="0"/>
                  </a:rPr>
                  <a:t>Valoración</a:t>
                </a:r>
              </a:p>
            </p:txBody>
          </p:sp>
        </p:grpSp>
        <p:sp>
          <p:nvSpPr>
            <p:cNvPr id="10" name="Rectángulo 9">
              <a:extLst>
                <a:ext uri="{FF2B5EF4-FFF2-40B4-BE49-F238E27FC236}">
                  <a16:creationId xmlns:a16="http://schemas.microsoft.com/office/drawing/2014/main" id="{7902D82E-1FD1-4C34-2723-2FE13F0BD47D}"/>
                </a:ext>
              </a:extLst>
            </p:cNvPr>
            <p:cNvSpPr/>
            <p:nvPr/>
          </p:nvSpPr>
          <p:spPr>
            <a:xfrm>
              <a:off x="3535288" y="2108567"/>
              <a:ext cx="1594921"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Gill Sans MT" panose="020B0502020104020203"/>
                  <a:ea typeface="+mn-ea"/>
                  <a:cs typeface="Arial" panose="020B0604020202020204" pitchFamily="34" charset="0"/>
                </a:rPr>
                <a:t>Producción</a:t>
              </a:r>
              <a:endPar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upo 10">
              <a:extLst>
                <a:ext uri="{FF2B5EF4-FFF2-40B4-BE49-F238E27FC236}">
                  <a16:creationId xmlns:a16="http://schemas.microsoft.com/office/drawing/2014/main" id="{DCFCC712-8DB3-7171-5F9B-CD2542A13642}"/>
                </a:ext>
              </a:extLst>
            </p:cNvPr>
            <p:cNvGrpSpPr/>
            <p:nvPr/>
          </p:nvGrpSpPr>
          <p:grpSpPr>
            <a:xfrm>
              <a:off x="4764660" y="3950690"/>
              <a:ext cx="2700000" cy="720000"/>
              <a:chOff x="6127807" y="3219170"/>
              <a:chExt cx="2700000" cy="720000"/>
            </a:xfrm>
          </p:grpSpPr>
          <p:sp>
            <p:nvSpPr>
              <p:cNvPr id="12" name="Rectángulo 11">
                <a:extLst>
                  <a:ext uri="{FF2B5EF4-FFF2-40B4-BE49-F238E27FC236}">
                    <a16:creationId xmlns:a16="http://schemas.microsoft.com/office/drawing/2014/main" id="{DE3E5B4A-343A-20CD-6979-25D8195835D5}"/>
                  </a:ext>
                </a:extLst>
              </p:cNvPr>
              <p:cNvSpPr/>
              <p:nvPr/>
            </p:nvSpPr>
            <p:spPr>
              <a:xfrm>
                <a:off x="6127807" y="3219170"/>
                <a:ext cx="270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13" name="Rectángulo 12">
                <a:extLst>
                  <a:ext uri="{FF2B5EF4-FFF2-40B4-BE49-F238E27FC236}">
                    <a16:creationId xmlns:a16="http://schemas.microsoft.com/office/drawing/2014/main" id="{FC7228AB-9668-AD0D-5D9B-CFB3C97789BB}"/>
                  </a:ext>
                </a:extLst>
              </p:cNvPr>
              <p:cNvSpPr>
                <a:spLocks/>
              </p:cNvSpPr>
              <p:nvPr/>
            </p:nvSpPr>
            <p:spPr>
              <a:xfrm>
                <a:off x="6127807" y="3219170"/>
                <a:ext cx="522000" cy="720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s-MX" sz="2000" dirty="0">
                    <a:solidFill>
                      <a:prstClr val="white"/>
                    </a:solidFill>
                    <a:latin typeface="Gill Sans MT" panose="020B0502020104020203"/>
                  </a:rPr>
                  <a:t>5</a:t>
                </a:r>
                <a:endParaRPr kumimoji="0" lang="es-MX"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4" name="Rectángulo 13">
                <a:extLst>
                  <a:ext uri="{FF2B5EF4-FFF2-40B4-BE49-F238E27FC236}">
                    <a16:creationId xmlns:a16="http://schemas.microsoft.com/office/drawing/2014/main" id="{B4B4E4A8-4D1D-755B-516F-1A929688FC52}"/>
                  </a:ext>
                </a:extLst>
              </p:cNvPr>
              <p:cNvSpPr/>
              <p:nvPr/>
            </p:nvSpPr>
            <p:spPr>
              <a:xfrm>
                <a:off x="6770477" y="3379115"/>
                <a:ext cx="1806861"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Gill Sans MT" panose="020B0502020104020203"/>
                    <a:ea typeface="+mn-ea"/>
                    <a:cs typeface="Arial" panose="020B0604020202020204" pitchFamily="34" charset="0"/>
                  </a:rPr>
                  <a:t>Conservación</a:t>
                </a:r>
              </a:p>
            </p:txBody>
          </p:sp>
        </p:grpSp>
      </p:grpSp>
    </p:spTree>
    <p:extLst>
      <p:ext uri="{BB962C8B-B14F-4D97-AF65-F5344CB8AC3E}">
        <p14:creationId xmlns:p14="http://schemas.microsoft.com/office/powerpoint/2010/main" val="744598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21207" y="448056"/>
            <a:ext cx="7457184" cy="640080"/>
          </a:xfrm>
        </p:spPr>
        <p:txBody>
          <a:bodyPr rtlCol="0">
            <a:noAutofit/>
          </a:bodyPr>
          <a:lstStyle/>
          <a:p>
            <a:pPr rtl="0"/>
            <a:r>
              <a:rPr lang="es-ES" b="1" dirty="0">
                <a:latin typeface="Segoe UI Light" panose="020B0502040204020203" pitchFamily="34" charset="0"/>
                <a:cs typeface="Segoe UI Light" panose="020B0502040204020203" pitchFamily="34" charset="0"/>
              </a:rPr>
              <a:t>El Sistema Institucional de Archivos</a:t>
            </a:r>
          </a:p>
        </p:txBody>
      </p:sp>
      <p:sp>
        <p:nvSpPr>
          <p:cNvPr id="21" name="Marcador de número de diapositiva 3"/>
          <p:cNvSpPr>
            <a:spLocks noGrp="1"/>
          </p:cNvSpPr>
          <p:nvPr>
            <p:ph type="sldNum" sz="quarter" idx="4294967295"/>
          </p:nvPr>
        </p:nvSpPr>
        <p:spPr>
          <a:xfrm>
            <a:off x="8785653" y="6565968"/>
            <a:ext cx="3276600" cy="365125"/>
          </a:xfrm>
          <a:prstGeom prst="rect">
            <a:avLst/>
          </a:prstGeom>
        </p:spPr>
        <p:txBody>
          <a:bodyPr/>
          <a:lstStyle/>
          <a:p>
            <a:pPr algn="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lgn="r"/>
              <a:t>31</a:t>
            </a:fld>
            <a:endParaRPr lang="en-US" sz="1400" i="1" dirty="0">
              <a:solidFill>
                <a:schemeClr val="bg1"/>
              </a:solidFill>
            </a:endParaRPr>
          </a:p>
        </p:txBody>
      </p:sp>
      <p:grpSp>
        <p:nvGrpSpPr>
          <p:cNvPr id="3" name="Grupo 2">
            <a:extLst>
              <a:ext uri="{FF2B5EF4-FFF2-40B4-BE49-F238E27FC236}">
                <a16:creationId xmlns:a16="http://schemas.microsoft.com/office/drawing/2014/main" id="{07E6A21B-4123-2B79-588D-3EDD1ECD8BBE}"/>
              </a:ext>
            </a:extLst>
          </p:cNvPr>
          <p:cNvGrpSpPr/>
          <p:nvPr/>
        </p:nvGrpSpPr>
        <p:grpSpPr>
          <a:xfrm>
            <a:off x="490165" y="1709217"/>
            <a:ext cx="11211669" cy="576001"/>
            <a:chOff x="758766" y="1694261"/>
            <a:chExt cx="11211669" cy="576001"/>
          </a:xfrm>
        </p:grpSpPr>
        <p:grpSp>
          <p:nvGrpSpPr>
            <p:cNvPr id="4" name="Grupo 3">
              <a:extLst>
                <a:ext uri="{FF2B5EF4-FFF2-40B4-BE49-F238E27FC236}">
                  <a16:creationId xmlns:a16="http://schemas.microsoft.com/office/drawing/2014/main" id="{46A9641E-794F-E080-24FA-DAFFFDCAF4AE}"/>
                </a:ext>
              </a:extLst>
            </p:cNvPr>
            <p:cNvGrpSpPr/>
            <p:nvPr/>
          </p:nvGrpSpPr>
          <p:grpSpPr>
            <a:xfrm>
              <a:off x="758766" y="1694261"/>
              <a:ext cx="2160000" cy="576000"/>
              <a:chOff x="2927999" y="1331873"/>
              <a:chExt cx="2600446" cy="738180"/>
            </a:xfrm>
          </p:grpSpPr>
          <p:sp>
            <p:nvSpPr>
              <p:cNvPr id="28" name="Rectángulo 27">
                <a:extLst>
                  <a:ext uri="{FF2B5EF4-FFF2-40B4-BE49-F238E27FC236}">
                    <a16:creationId xmlns:a16="http://schemas.microsoft.com/office/drawing/2014/main" id="{D18E07B7-A95C-8AB9-31CA-F100DA4F2DA1}"/>
                  </a:ext>
                </a:extLst>
              </p:cNvPr>
              <p:cNvSpPr/>
              <p:nvPr/>
            </p:nvSpPr>
            <p:spPr>
              <a:xfrm>
                <a:off x="3000011" y="1331873"/>
                <a:ext cx="2528434" cy="73818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2000" b="0" i="0" u="none" strike="noStrike" kern="1200" cap="none" spc="0" normalizeH="0" baseline="0" noProof="0" dirty="0">
                  <a:ln>
                    <a:noFill/>
                  </a:ln>
                  <a:noFill/>
                  <a:effectLst/>
                  <a:uLnTx/>
                  <a:uFillTx/>
                  <a:latin typeface="Gill Sans MT" panose="020B0502020104020203"/>
                  <a:ea typeface="+mn-ea"/>
                  <a:cs typeface="Calibri" panose="020F0502020204030204" pitchFamily="34" charset="0"/>
                </a:endParaRPr>
              </a:p>
            </p:txBody>
          </p:sp>
          <p:sp>
            <p:nvSpPr>
              <p:cNvPr id="29" name="Rectángulo 28">
                <a:extLst>
                  <a:ext uri="{FF2B5EF4-FFF2-40B4-BE49-F238E27FC236}">
                    <a16:creationId xmlns:a16="http://schemas.microsoft.com/office/drawing/2014/main" id="{3D2C8F38-A204-22A5-1CB8-713E9A7C8F1D}"/>
                  </a:ext>
                </a:extLst>
              </p:cNvPr>
              <p:cNvSpPr/>
              <p:nvPr/>
            </p:nvSpPr>
            <p:spPr>
              <a:xfrm>
                <a:off x="2927999" y="1340963"/>
                <a:ext cx="564036"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a:ea typeface="+mn-ea"/>
                    <a:cs typeface="+mn-cs"/>
                  </a:rPr>
                  <a:t>1</a:t>
                </a:r>
              </a:p>
            </p:txBody>
          </p:sp>
        </p:grpSp>
        <p:grpSp>
          <p:nvGrpSpPr>
            <p:cNvPr id="5" name="Grupo 4">
              <a:extLst>
                <a:ext uri="{FF2B5EF4-FFF2-40B4-BE49-F238E27FC236}">
                  <a16:creationId xmlns:a16="http://schemas.microsoft.com/office/drawing/2014/main" id="{1A5AB3EC-6DC5-5BE7-2701-9671BE6AC695}"/>
                </a:ext>
              </a:extLst>
            </p:cNvPr>
            <p:cNvGrpSpPr/>
            <p:nvPr/>
          </p:nvGrpSpPr>
          <p:grpSpPr>
            <a:xfrm>
              <a:off x="3005238" y="1694261"/>
              <a:ext cx="2159999" cy="576000"/>
              <a:chOff x="6866394" y="1377201"/>
              <a:chExt cx="2381568" cy="720000"/>
            </a:xfrm>
          </p:grpSpPr>
          <p:grpSp>
            <p:nvGrpSpPr>
              <p:cNvPr id="24" name="Grupo 23">
                <a:extLst>
                  <a:ext uri="{FF2B5EF4-FFF2-40B4-BE49-F238E27FC236}">
                    <a16:creationId xmlns:a16="http://schemas.microsoft.com/office/drawing/2014/main" id="{124D7EE9-2596-2848-7740-C91B2C3B3A65}"/>
                  </a:ext>
                </a:extLst>
              </p:cNvPr>
              <p:cNvGrpSpPr/>
              <p:nvPr/>
            </p:nvGrpSpPr>
            <p:grpSpPr>
              <a:xfrm>
                <a:off x="6866394" y="1377201"/>
                <a:ext cx="2381568" cy="720000"/>
                <a:chOff x="7084662" y="2537333"/>
                <a:chExt cx="2121758" cy="720000"/>
              </a:xfrm>
            </p:grpSpPr>
            <p:sp>
              <p:nvSpPr>
                <p:cNvPr id="26" name="Rectángulo 25">
                  <a:extLst>
                    <a:ext uri="{FF2B5EF4-FFF2-40B4-BE49-F238E27FC236}">
                      <a16:creationId xmlns:a16="http://schemas.microsoft.com/office/drawing/2014/main" id="{A82133FE-775B-F6F6-32DB-1D2CF63AD71E}"/>
                    </a:ext>
                  </a:extLst>
                </p:cNvPr>
                <p:cNvSpPr/>
                <p:nvPr/>
              </p:nvSpPr>
              <p:spPr>
                <a:xfrm>
                  <a:off x="7084662" y="2537333"/>
                  <a:ext cx="2121758"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27" name="Rectángulo 26">
                  <a:extLst>
                    <a:ext uri="{FF2B5EF4-FFF2-40B4-BE49-F238E27FC236}">
                      <a16:creationId xmlns:a16="http://schemas.microsoft.com/office/drawing/2014/main" id="{9218D5ED-23F1-37A2-EC78-D6838A1D1400}"/>
                    </a:ext>
                  </a:extLst>
                </p:cNvPr>
                <p:cNvSpPr/>
                <p:nvPr/>
              </p:nvSpPr>
              <p:spPr>
                <a:xfrm>
                  <a:off x="7084662" y="2537333"/>
                  <a:ext cx="512760" cy="7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a:ea typeface="+mn-ea"/>
                      <a:cs typeface="+mn-cs"/>
                    </a:rPr>
                    <a:t>2</a:t>
                  </a:r>
                </a:p>
              </p:txBody>
            </p:sp>
          </p:grpSp>
          <p:sp>
            <p:nvSpPr>
              <p:cNvPr id="25" name="Rectángulo 24">
                <a:extLst>
                  <a:ext uri="{FF2B5EF4-FFF2-40B4-BE49-F238E27FC236}">
                    <a16:creationId xmlns:a16="http://schemas.microsoft.com/office/drawing/2014/main" id="{418BA79D-A44E-DD13-2DFC-75C1A49F0A93}"/>
                  </a:ext>
                </a:extLst>
              </p:cNvPr>
              <p:cNvSpPr/>
              <p:nvPr/>
            </p:nvSpPr>
            <p:spPr>
              <a:xfrm>
                <a:off x="7414779" y="1475565"/>
                <a:ext cx="1824128"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Gill Sans MT" panose="020B0502020104020203"/>
                    <a:ea typeface="+mn-ea"/>
                    <a:cs typeface="Arial" panose="020B0604020202020204" pitchFamily="34" charset="0"/>
                  </a:rPr>
                  <a:t>Organización</a:t>
                </a:r>
              </a:p>
            </p:txBody>
          </p:sp>
        </p:grpSp>
        <p:grpSp>
          <p:nvGrpSpPr>
            <p:cNvPr id="7" name="Grupo 6">
              <a:extLst>
                <a:ext uri="{FF2B5EF4-FFF2-40B4-BE49-F238E27FC236}">
                  <a16:creationId xmlns:a16="http://schemas.microsoft.com/office/drawing/2014/main" id="{54E26FAC-A1A8-9C6C-48A1-0F2CA7276A57}"/>
                </a:ext>
              </a:extLst>
            </p:cNvPr>
            <p:cNvGrpSpPr/>
            <p:nvPr/>
          </p:nvGrpSpPr>
          <p:grpSpPr>
            <a:xfrm>
              <a:off x="5251825" y="1694261"/>
              <a:ext cx="2294109" cy="576000"/>
              <a:chOff x="2697414" y="2460418"/>
              <a:chExt cx="2918580" cy="735520"/>
            </a:xfrm>
          </p:grpSpPr>
          <p:sp>
            <p:nvSpPr>
              <p:cNvPr id="19" name="Rectángulo 18">
                <a:extLst>
                  <a:ext uri="{FF2B5EF4-FFF2-40B4-BE49-F238E27FC236}">
                    <a16:creationId xmlns:a16="http://schemas.microsoft.com/office/drawing/2014/main" id="{D3109096-0982-9F3C-8BF6-F6E1A48F68C0}"/>
                  </a:ext>
                </a:extLst>
              </p:cNvPr>
              <p:cNvSpPr/>
              <p:nvPr/>
            </p:nvSpPr>
            <p:spPr>
              <a:xfrm>
                <a:off x="2697415" y="2460518"/>
                <a:ext cx="2839565" cy="7354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0" name="Rectángulo 19">
                <a:extLst>
                  <a:ext uri="{FF2B5EF4-FFF2-40B4-BE49-F238E27FC236}">
                    <a16:creationId xmlns:a16="http://schemas.microsoft.com/office/drawing/2014/main" id="{BD26A4B7-4615-2ADD-7863-146F85E59DA8}"/>
                  </a:ext>
                </a:extLst>
              </p:cNvPr>
              <p:cNvSpPr/>
              <p:nvPr/>
            </p:nvSpPr>
            <p:spPr>
              <a:xfrm>
                <a:off x="2697414" y="2460418"/>
                <a:ext cx="575546" cy="72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a:ea typeface="+mn-ea"/>
                    <a:cs typeface="+mn-cs"/>
                  </a:rPr>
                  <a:t>3</a:t>
                </a:r>
              </a:p>
            </p:txBody>
          </p:sp>
          <p:sp>
            <p:nvSpPr>
              <p:cNvPr id="23" name="Rectángulo 22">
                <a:extLst>
                  <a:ext uri="{FF2B5EF4-FFF2-40B4-BE49-F238E27FC236}">
                    <a16:creationId xmlns:a16="http://schemas.microsoft.com/office/drawing/2014/main" id="{16FA1B90-9163-8C30-CE41-40A0AE9B9880}"/>
                  </a:ext>
                </a:extLst>
              </p:cNvPr>
              <p:cNvSpPr/>
              <p:nvPr/>
            </p:nvSpPr>
            <p:spPr>
              <a:xfrm>
                <a:off x="3213791" y="2529830"/>
                <a:ext cx="2402203" cy="377242"/>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b="0" i="0" u="none" strike="noStrike" kern="1200" cap="none" spc="0" normalizeH="0" baseline="0" noProof="0" dirty="0">
                    <a:ln>
                      <a:noFill/>
                    </a:ln>
                    <a:solidFill>
                      <a:prstClr val="black"/>
                    </a:solidFill>
                    <a:effectLst/>
                    <a:uLnTx/>
                    <a:uFillTx/>
                    <a:latin typeface="Gill Sans MT" panose="020B0502020104020203"/>
                    <a:ea typeface="+mn-ea"/>
                    <a:cs typeface="Arial" panose="020B0604020202020204" pitchFamily="34" charset="0"/>
                  </a:rPr>
                  <a:t>Acceso y consulta </a:t>
                </a:r>
              </a:p>
            </p:txBody>
          </p:sp>
        </p:grpSp>
        <p:grpSp>
          <p:nvGrpSpPr>
            <p:cNvPr id="9" name="Grupo 8">
              <a:extLst>
                <a:ext uri="{FF2B5EF4-FFF2-40B4-BE49-F238E27FC236}">
                  <a16:creationId xmlns:a16="http://schemas.microsoft.com/office/drawing/2014/main" id="{66BF5539-E1C8-7A66-88F5-BE9E82F15675}"/>
                </a:ext>
              </a:extLst>
            </p:cNvPr>
            <p:cNvGrpSpPr/>
            <p:nvPr/>
          </p:nvGrpSpPr>
          <p:grpSpPr>
            <a:xfrm>
              <a:off x="7583107" y="1694261"/>
              <a:ext cx="2160000" cy="576001"/>
              <a:chOff x="6990409" y="2247141"/>
              <a:chExt cx="3499315" cy="720001"/>
            </a:xfrm>
          </p:grpSpPr>
          <p:sp>
            <p:nvSpPr>
              <p:cNvPr id="15" name="Rectángulo 14">
                <a:extLst>
                  <a:ext uri="{FF2B5EF4-FFF2-40B4-BE49-F238E27FC236}">
                    <a16:creationId xmlns:a16="http://schemas.microsoft.com/office/drawing/2014/main" id="{DC4EBFFD-3E97-C9CD-8B4C-2CDFA015AA4B}"/>
                  </a:ext>
                </a:extLst>
              </p:cNvPr>
              <p:cNvSpPr/>
              <p:nvPr/>
            </p:nvSpPr>
            <p:spPr>
              <a:xfrm>
                <a:off x="7041736" y="2247141"/>
                <a:ext cx="3447988"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Rectángulo 16">
                <a:extLst>
                  <a:ext uri="{FF2B5EF4-FFF2-40B4-BE49-F238E27FC236}">
                    <a16:creationId xmlns:a16="http://schemas.microsoft.com/office/drawing/2014/main" id="{457B2D0A-7154-E3BC-96CB-8DD7DE495F9C}"/>
                  </a:ext>
                </a:extLst>
              </p:cNvPr>
              <p:cNvSpPr>
                <a:spLocks/>
              </p:cNvSpPr>
              <p:nvPr/>
            </p:nvSpPr>
            <p:spPr>
              <a:xfrm>
                <a:off x="6990409" y="2247142"/>
                <a:ext cx="706483" cy="72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white"/>
                    </a:solidFill>
                    <a:effectLst/>
                    <a:uLnTx/>
                    <a:uFillTx/>
                    <a:latin typeface="Gill Sans MT" panose="020B0502020104020203"/>
                    <a:ea typeface="+mn-ea"/>
                    <a:cs typeface="+mn-cs"/>
                  </a:rPr>
                  <a:t>4</a:t>
                </a:r>
              </a:p>
            </p:txBody>
          </p:sp>
          <p:sp>
            <p:nvSpPr>
              <p:cNvPr id="18" name="Rectángulo 17">
                <a:extLst>
                  <a:ext uri="{FF2B5EF4-FFF2-40B4-BE49-F238E27FC236}">
                    <a16:creationId xmlns:a16="http://schemas.microsoft.com/office/drawing/2014/main" id="{732EAFAD-E844-29E4-EC8C-365390FC4093}"/>
                  </a:ext>
                </a:extLst>
              </p:cNvPr>
              <p:cNvSpPr/>
              <p:nvPr/>
            </p:nvSpPr>
            <p:spPr>
              <a:xfrm>
                <a:off x="7854571" y="2361367"/>
                <a:ext cx="2527301"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Gill Sans MT" panose="020B0502020104020203"/>
                    <a:ea typeface="+mn-ea"/>
                    <a:cs typeface="Arial" panose="020B0604020202020204" pitchFamily="34" charset="0"/>
                  </a:rPr>
                  <a:t>Valoración</a:t>
                </a:r>
              </a:p>
            </p:txBody>
          </p:sp>
        </p:grpSp>
        <p:sp>
          <p:nvSpPr>
            <p:cNvPr id="10" name="Rectángulo 9">
              <a:extLst>
                <a:ext uri="{FF2B5EF4-FFF2-40B4-BE49-F238E27FC236}">
                  <a16:creationId xmlns:a16="http://schemas.microsoft.com/office/drawing/2014/main" id="{7902D82E-1FD1-4C34-2723-2FE13F0BD47D}"/>
                </a:ext>
              </a:extLst>
            </p:cNvPr>
            <p:cNvSpPr/>
            <p:nvPr/>
          </p:nvSpPr>
          <p:spPr>
            <a:xfrm>
              <a:off x="1193234" y="1782206"/>
              <a:ext cx="1594921"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Gill Sans MT" panose="020B0502020104020203"/>
                  <a:ea typeface="+mn-ea"/>
                  <a:cs typeface="Arial" panose="020B0604020202020204" pitchFamily="34" charset="0"/>
                </a:rPr>
                <a:t>Producción</a:t>
              </a:r>
              <a:endParaRPr kumimoji="0" lang="es-MX"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1" name="Grupo 10">
              <a:extLst>
                <a:ext uri="{FF2B5EF4-FFF2-40B4-BE49-F238E27FC236}">
                  <a16:creationId xmlns:a16="http://schemas.microsoft.com/office/drawing/2014/main" id="{DCFCC712-8DB3-7171-5F9B-CD2542A13642}"/>
                </a:ext>
              </a:extLst>
            </p:cNvPr>
            <p:cNvGrpSpPr/>
            <p:nvPr/>
          </p:nvGrpSpPr>
          <p:grpSpPr>
            <a:xfrm>
              <a:off x="9810435" y="1694261"/>
              <a:ext cx="2160000" cy="576000"/>
              <a:chOff x="6127806" y="3219170"/>
              <a:chExt cx="2340000" cy="720000"/>
            </a:xfrm>
          </p:grpSpPr>
          <p:sp>
            <p:nvSpPr>
              <p:cNvPr id="12" name="Rectángulo 11">
                <a:extLst>
                  <a:ext uri="{FF2B5EF4-FFF2-40B4-BE49-F238E27FC236}">
                    <a16:creationId xmlns:a16="http://schemas.microsoft.com/office/drawing/2014/main" id="{DE3E5B4A-343A-20CD-6979-25D8195835D5}"/>
                  </a:ext>
                </a:extLst>
              </p:cNvPr>
              <p:cNvSpPr/>
              <p:nvPr/>
            </p:nvSpPr>
            <p:spPr>
              <a:xfrm>
                <a:off x="6127806" y="3219170"/>
                <a:ext cx="2340000" cy="720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13" name="Rectángulo 12">
                <a:extLst>
                  <a:ext uri="{FF2B5EF4-FFF2-40B4-BE49-F238E27FC236}">
                    <a16:creationId xmlns:a16="http://schemas.microsoft.com/office/drawing/2014/main" id="{FC7228AB-9668-AD0D-5D9B-CFB3C97789BB}"/>
                  </a:ext>
                </a:extLst>
              </p:cNvPr>
              <p:cNvSpPr>
                <a:spLocks/>
              </p:cNvSpPr>
              <p:nvPr/>
            </p:nvSpPr>
            <p:spPr>
              <a:xfrm>
                <a:off x="6127807" y="3219170"/>
                <a:ext cx="522000" cy="720000"/>
              </a:xfrm>
              <a:prstGeom prst="rect">
                <a:avLst/>
              </a:prstGeom>
              <a:solidFill>
                <a:srgbClr val="B1C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s-MX" sz="2000" dirty="0">
                    <a:solidFill>
                      <a:prstClr val="white"/>
                    </a:solidFill>
                    <a:latin typeface="Gill Sans MT" panose="020B0502020104020203"/>
                  </a:rPr>
                  <a:t>5</a:t>
                </a:r>
                <a:endParaRPr kumimoji="0" lang="es-MX" sz="20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4" name="Rectángulo 13">
                <a:extLst>
                  <a:ext uri="{FF2B5EF4-FFF2-40B4-BE49-F238E27FC236}">
                    <a16:creationId xmlns:a16="http://schemas.microsoft.com/office/drawing/2014/main" id="{B4B4E4A8-4D1D-755B-516F-1A929688FC52}"/>
                  </a:ext>
                </a:extLst>
              </p:cNvPr>
              <p:cNvSpPr/>
              <p:nvPr/>
            </p:nvSpPr>
            <p:spPr>
              <a:xfrm>
                <a:off x="6660945" y="3305166"/>
                <a:ext cx="1806861" cy="400110"/>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dirty="0">
                    <a:ln>
                      <a:noFill/>
                    </a:ln>
                    <a:solidFill>
                      <a:prstClr val="black"/>
                    </a:solidFill>
                    <a:effectLst/>
                    <a:uLnTx/>
                    <a:uFillTx/>
                    <a:latin typeface="Gill Sans MT" panose="020B0502020104020203"/>
                    <a:ea typeface="+mn-ea"/>
                    <a:cs typeface="Arial" panose="020B0604020202020204" pitchFamily="34" charset="0"/>
                  </a:rPr>
                  <a:t>Conservación</a:t>
                </a:r>
              </a:p>
            </p:txBody>
          </p:sp>
        </p:grpSp>
      </p:grpSp>
    </p:spTree>
    <p:extLst>
      <p:ext uri="{BB962C8B-B14F-4D97-AF65-F5344CB8AC3E}">
        <p14:creationId xmlns:p14="http://schemas.microsoft.com/office/powerpoint/2010/main" val="2227320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33EE66-5493-17C6-60E8-37B1D275F314}"/>
              </a:ext>
            </a:extLst>
          </p:cNvPr>
          <p:cNvSpPr>
            <a:spLocks noGrp="1"/>
          </p:cNvSpPr>
          <p:nvPr>
            <p:ph type="title"/>
          </p:nvPr>
        </p:nvSpPr>
        <p:spPr/>
        <p:txBody>
          <a:bodyPr>
            <a:normAutofit fontScale="90000"/>
          </a:bodyPr>
          <a:lstStyle/>
          <a:p>
            <a:r>
              <a:rPr lang="es-MX" dirty="0"/>
              <a:t>Integración del Sistema Institucional de Archivos</a:t>
            </a:r>
          </a:p>
        </p:txBody>
      </p:sp>
      <p:grpSp>
        <p:nvGrpSpPr>
          <p:cNvPr id="4" name="Grupo 3">
            <a:extLst>
              <a:ext uri="{FF2B5EF4-FFF2-40B4-BE49-F238E27FC236}">
                <a16:creationId xmlns:a16="http://schemas.microsoft.com/office/drawing/2014/main" id="{ADD994CF-2B40-A1EA-0B86-681F87CCC27D}"/>
              </a:ext>
            </a:extLst>
          </p:cNvPr>
          <p:cNvGrpSpPr/>
          <p:nvPr/>
        </p:nvGrpSpPr>
        <p:grpSpPr>
          <a:xfrm>
            <a:off x="3265098" y="2873240"/>
            <a:ext cx="5832000" cy="2628000"/>
            <a:chOff x="5661107" y="2880272"/>
            <a:chExt cx="5450195" cy="2412000"/>
          </a:xfrm>
        </p:grpSpPr>
        <p:grpSp>
          <p:nvGrpSpPr>
            <p:cNvPr id="5" name="Google Shape;8709;p75">
              <a:extLst>
                <a:ext uri="{FF2B5EF4-FFF2-40B4-BE49-F238E27FC236}">
                  <a16:creationId xmlns:a16="http://schemas.microsoft.com/office/drawing/2014/main" id="{6AEA622A-1EF1-2845-4495-9D7E23BAB433}"/>
                </a:ext>
              </a:extLst>
            </p:cNvPr>
            <p:cNvGrpSpPr>
              <a:grpSpLocks noChangeAspect="1"/>
            </p:cNvGrpSpPr>
            <p:nvPr/>
          </p:nvGrpSpPr>
          <p:grpSpPr>
            <a:xfrm>
              <a:off x="5750794" y="2880272"/>
              <a:ext cx="5163415" cy="2412000"/>
              <a:chOff x="238125" y="1188750"/>
              <a:chExt cx="7140450" cy="3335550"/>
            </a:xfrm>
            <a:effectLst>
              <a:outerShdw blurRad="38100" dist="38100" dir="5400000" algn="t" rotWithShape="0">
                <a:prstClr val="black">
                  <a:alpha val="40000"/>
                </a:prstClr>
              </a:outerShdw>
            </a:effectLst>
          </p:grpSpPr>
          <p:sp>
            <p:nvSpPr>
              <p:cNvPr id="11" name="Google Shape;8710;p75">
                <a:extLst>
                  <a:ext uri="{FF2B5EF4-FFF2-40B4-BE49-F238E27FC236}">
                    <a16:creationId xmlns:a16="http://schemas.microsoft.com/office/drawing/2014/main" id="{750DFD52-9CBE-DB86-A252-C296614E4F0D}"/>
                  </a:ext>
                </a:extLst>
              </p:cNvPr>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D45B9F"/>
              </a:solidFill>
              <a:ln w="9525" cap="flat" cmpd="sng">
                <a:noFill/>
                <a:prstDash val="solid"/>
                <a:round/>
                <a:headEnd type="none" w="sm" len="sm"/>
                <a:tailEnd type="none" w="sm" len="sm"/>
              </a:ln>
              <a:effectLst>
                <a:outerShdw blurRad="50800" dist="127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 name="Google Shape;8711;p75">
                <a:extLst>
                  <a:ext uri="{FF2B5EF4-FFF2-40B4-BE49-F238E27FC236}">
                    <a16:creationId xmlns:a16="http://schemas.microsoft.com/office/drawing/2014/main" id="{4E386A95-A133-A91A-640F-3DF9938449F6}"/>
                  </a:ext>
                </a:extLst>
              </p:cNvPr>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chemeClr val="tx2">
                  <a:lumMod val="60000"/>
                  <a:lumOff val="40000"/>
                </a:schemeClr>
              </a:solidFill>
              <a:ln w="9525" cap="flat" cmpd="sng">
                <a:noFill/>
                <a:prstDash val="solid"/>
                <a:round/>
                <a:headEnd type="none" w="sm" len="sm"/>
                <a:tailEnd type="none" w="sm" len="sm"/>
              </a:ln>
              <a:effectLst>
                <a:outerShdw blurRad="127000" dist="762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3" name="Google Shape;8712;p75">
                <a:extLst>
                  <a:ext uri="{FF2B5EF4-FFF2-40B4-BE49-F238E27FC236}">
                    <a16:creationId xmlns:a16="http://schemas.microsoft.com/office/drawing/2014/main" id="{907A864B-8AC2-85E5-C845-B22E87AF31DA}"/>
                  </a:ext>
                </a:extLst>
              </p:cNvPr>
              <p:cNvSpPr/>
              <p:nvPr/>
            </p:nvSpPr>
            <p:spPr>
              <a:xfrm>
                <a:off x="3871550" y="1188750"/>
                <a:ext cx="3507025" cy="1584000"/>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7DBBBF"/>
              </a:solidFill>
              <a:ln w="9525" cap="flat" cmpd="sng">
                <a:noFill/>
                <a:prstDash val="solid"/>
                <a:round/>
                <a:headEnd type="none" w="sm" len="sm"/>
                <a:tailEnd type="none" w="sm" len="sm"/>
              </a:ln>
              <a:effectLst>
                <a:outerShdw blurRad="127000" dist="1016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8713;p75">
                <a:extLst>
                  <a:ext uri="{FF2B5EF4-FFF2-40B4-BE49-F238E27FC236}">
                    <a16:creationId xmlns:a16="http://schemas.microsoft.com/office/drawing/2014/main" id="{11CA7D08-35DE-C2B6-AA5D-6894B0B1510F}"/>
                  </a:ext>
                </a:extLst>
              </p:cNvPr>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B1CB7C"/>
              </a:solidFill>
              <a:ln w="9525" cap="flat" cmpd="sng">
                <a:noFill/>
                <a:prstDash val="solid"/>
                <a:round/>
                <a:headEnd type="none" w="sm" len="sm"/>
                <a:tailEnd type="none" w="sm" len="sm"/>
              </a:ln>
              <a:effectLst>
                <a:outerShdw blurRad="254000" dist="762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5" name="Google Shape;8714;p75">
                <a:extLst>
                  <a:ext uri="{FF2B5EF4-FFF2-40B4-BE49-F238E27FC236}">
                    <a16:creationId xmlns:a16="http://schemas.microsoft.com/office/drawing/2014/main" id="{A9EDBEFE-F3B0-C943-625B-E084835D16BE}"/>
                  </a:ext>
                </a:extLst>
              </p:cNvPr>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6" name="Rectángulo 5">
              <a:extLst>
                <a:ext uri="{FF2B5EF4-FFF2-40B4-BE49-F238E27FC236}">
                  <a16:creationId xmlns:a16="http://schemas.microsoft.com/office/drawing/2014/main" id="{48175C59-73CF-CF14-2322-CCFCCFF8111A}"/>
                </a:ext>
              </a:extLst>
            </p:cNvPr>
            <p:cNvSpPr/>
            <p:nvPr/>
          </p:nvSpPr>
          <p:spPr>
            <a:xfrm>
              <a:off x="7677773" y="3624606"/>
              <a:ext cx="1279517"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1"/>
                  </a:solidFill>
                </a:rPr>
                <a:t>SIA</a:t>
              </a:r>
            </a:p>
          </p:txBody>
        </p:sp>
        <p:sp>
          <p:nvSpPr>
            <p:cNvPr id="7" name="Rectángulo 6">
              <a:extLst>
                <a:ext uri="{FF2B5EF4-FFF2-40B4-BE49-F238E27FC236}">
                  <a16:creationId xmlns:a16="http://schemas.microsoft.com/office/drawing/2014/main" id="{F856B263-E992-7AA5-678D-F421F12E18FD}"/>
                </a:ext>
              </a:extLst>
            </p:cNvPr>
            <p:cNvSpPr/>
            <p:nvPr/>
          </p:nvSpPr>
          <p:spPr>
            <a:xfrm>
              <a:off x="8761784" y="3015022"/>
              <a:ext cx="2349518" cy="707886"/>
            </a:xfrm>
            <a:prstGeom prst="rect">
              <a:avLst/>
            </a:prstGeom>
          </p:spPr>
          <p:txBody>
            <a:bodyPr wrap="square">
              <a:spAutoFit/>
            </a:bodyPr>
            <a:lstStyle/>
            <a:p>
              <a:pPr algn="ctr"/>
              <a:r>
                <a:rPr lang="es-MX" sz="2000" b="1" dirty="0">
                  <a:solidFill>
                    <a:schemeClr val="bg1"/>
                  </a:solidFill>
                </a:rPr>
                <a:t>Archivo de Concentración</a:t>
              </a:r>
              <a:endParaRPr lang="es-MX" b="1" dirty="0">
                <a:solidFill>
                  <a:schemeClr val="bg1"/>
                </a:solidFill>
              </a:endParaRPr>
            </a:p>
          </p:txBody>
        </p:sp>
        <p:sp>
          <p:nvSpPr>
            <p:cNvPr id="8" name="CuadroTexto 7">
              <a:extLst>
                <a:ext uri="{FF2B5EF4-FFF2-40B4-BE49-F238E27FC236}">
                  <a16:creationId xmlns:a16="http://schemas.microsoft.com/office/drawing/2014/main" id="{9AA299A7-22E1-A1C1-BC38-70E40C1471A0}"/>
                </a:ext>
              </a:extLst>
            </p:cNvPr>
            <p:cNvSpPr txBox="1"/>
            <p:nvPr/>
          </p:nvSpPr>
          <p:spPr>
            <a:xfrm>
              <a:off x="5661107" y="3013310"/>
              <a:ext cx="2566737" cy="707886"/>
            </a:xfrm>
            <a:prstGeom prst="rect">
              <a:avLst/>
            </a:prstGeom>
            <a:noFill/>
          </p:spPr>
          <p:txBody>
            <a:bodyPr wrap="square" rtlCol="0">
              <a:spAutoFit/>
            </a:bodyPr>
            <a:lstStyle/>
            <a:p>
              <a:pPr algn="ctr"/>
              <a:r>
                <a:rPr lang="es-MX" sz="2000" b="1" dirty="0">
                  <a:solidFill>
                    <a:schemeClr val="bg1"/>
                  </a:solidFill>
                </a:rPr>
                <a:t>Archivos de </a:t>
              </a:r>
            </a:p>
            <a:p>
              <a:pPr algn="ctr"/>
              <a:r>
                <a:rPr lang="es-MX" sz="2000" b="1" dirty="0">
                  <a:solidFill>
                    <a:schemeClr val="bg1"/>
                  </a:solidFill>
                </a:rPr>
                <a:t>trámite</a:t>
              </a:r>
            </a:p>
          </p:txBody>
        </p:sp>
        <p:sp>
          <p:nvSpPr>
            <p:cNvPr id="9" name="Rectángulo 8">
              <a:extLst>
                <a:ext uri="{FF2B5EF4-FFF2-40B4-BE49-F238E27FC236}">
                  <a16:creationId xmlns:a16="http://schemas.microsoft.com/office/drawing/2014/main" id="{EEE8D130-FFC3-A687-B537-1EE186F68DE7}"/>
                </a:ext>
              </a:extLst>
            </p:cNvPr>
            <p:cNvSpPr/>
            <p:nvPr/>
          </p:nvSpPr>
          <p:spPr>
            <a:xfrm>
              <a:off x="8656094" y="4347147"/>
              <a:ext cx="2349518" cy="707886"/>
            </a:xfrm>
            <a:prstGeom prst="rect">
              <a:avLst/>
            </a:prstGeom>
          </p:spPr>
          <p:txBody>
            <a:bodyPr wrap="square">
              <a:spAutoFit/>
            </a:bodyPr>
            <a:lstStyle/>
            <a:p>
              <a:pPr algn="ctr"/>
              <a:r>
                <a:rPr lang="es-MX" sz="2000" b="1" dirty="0">
                  <a:solidFill>
                    <a:schemeClr val="bg1"/>
                  </a:solidFill>
                </a:rPr>
                <a:t>Archivo </a:t>
              </a:r>
            </a:p>
            <a:p>
              <a:pPr algn="ctr"/>
              <a:r>
                <a:rPr lang="es-MX" sz="2000" b="1" dirty="0">
                  <a:solidFill>
                    <a:schemeClr val="bg1"/>
                  </a:solidFill>
                </a:rPr>
                <a:t>Histórico</a:t>
              </a:r>
              <a:endParaRPr lang="es-MX" b="1" dirty="0">
                <a:solidFill>
                  <a:schemeClr val="bg1"/>
                </a:solidFill>
              </a:endParaRPr>
            </a:p>
          </p:txBody>
        </p:sp>
        <p:sp>
          <p:nvSpPr>
            <p:cNvPr id="10" name="CuadroTexto 9">
              <a:extLst>
                <a:ext uri="{FF2B5EF4-FFF2-40B4-BE49-F238E27FC236}">
                  <a16:creationId xmlns:a16="http://schemas.microsoft.com/office/drawing/2014/main" id="{BF816957-7B05-04A5-E768-0E10A0CAA755}"/>
                </a:ext>
              </a:extLst>
            </p:cNvPr>
            <p:cNvSpPr txBox="1"/>
            <p:nvPr/>
          </p:nvSpPr>
          <p:spPr>
            <a:xfrm>
              <a:off x="5811466" y="4346122"/>
              <a:ext cx="2566737" cy="707886"/>
            </a:xfrm>
            <a:prstGeom prst="rect">
              <a:avLst/>
            </a:prstGeom>
            <a:noFill/>
          </p:spPr>
          <p:txBody>
            <a:bodyPr wrap="square" rtlCol="0">
              <a:spAutoFit/>
            </a:bodyPr>
            <a:lstStyle/>
            <a:p>
              <a:r>
                <a:rPr lang="es-MX" sz="2000" b="1" dirty="0">
                  <a:solidFill>
                    <a:schemeClr val="bg1"/>
                  </a:solidFill>
                </a:rPr>
                <a:t>Área de correspondencia </a:t>
              </a:r>
            </a:p>
          </p:txBody>
        </p:sp>
      </p:grpSp>
      <p:sp>
        <p:nvSpPr>
          <p:cNvPr id="19" name="Rectángulo 18">
            <a:extLst>
              <a:ext uri="{FF2B5EF4-FFF2-40B4-BE49-F238E27FC236}">
                <a16:creationId xmlns:a16="http://schemas.microsoft.com/office/drawing/2014/main" id="{E8B9955B-A510-9ABF-9D8F-1CA37BCC16FB}"/>
              </a:ext>
            </a:extLst>
          </p:cNvPr>
          <p:cNvSpPr/>
          <p:nvPr/>
        </p:nvSpPr>
        <p:spPr>
          <a:xfrm>
            <a:off x="8111049" y="749582"/>
            <a:ext cx="1171603" cy="338554"/>
          </a:xfrm>
          <a:prstGeom prst="rect">
            <a:avLst/>
          </a:prstGeom>
        </p:spPr>
        <p:txBody>
          <a:bodyPr wrap="none">
            <a:spAutoFit/>
          </a:bodyPr>
          <a:lstStyle/>
          <a:p>
            <a:r>
              <a:rPr lang="es-MX" sz="1600" dirty="0">
                <a:solidFill>
                  <a:schemeClr val="accent6"/>
                </a:solidFill>
              </a:rPr>
              <a:t>Artículo 21</a:t>
            </a:r>
          </a:p>
        </p:txBody>
      </p:sp>
      <p:grpSp>
        <p:nvGrpSpPr>
          <p:cNvPr id="29" name="Grupo 28">
            <a:extLst>
              <a:ext uri="{FF2B5EF4-FFF2-40B4-BE49-F238E27FC236}">
                <a16:creationId xmlns:a16="http://schemas.microsoft.com/office/drawing/2014/main" id="{A8C7A32E-C210-EB7C-4AF5-BD15D77B6FF6}"/>
              </a:ext>
            </a:extLst>
          </p:cNvPr>
          <p:cNvGrpSpPr/>
          <p:nvPr/>
        </p:nvGrpSpPr>
        <p:grpSpPr>
          <a:xfrm>
            <a:off x="5010567" y="1324529"/>
            <a:ext cx="1959258" cy="1536863"/>
            <a:chOff x="5063526" y="1411292"/>
            <a:chExt cx="1959258" cy="1536863"/>
          </a:xfrm>
        </p:grpSpPr>
        <p:pic>
          <p:nvPicPr>
            <p:cNvPr id="16" name="Imagen 15">
              <a:extLst>
                <a:ext uri="{FF2B5EF4-FFF2-40B4-BE49-F238E27FC236}">
                  <a16:creationId xmlns:a16="http://schemas.microsoft.com/office/drawing/2014/main" id="{41D03CF0-0743-4A7C-9B48-EAFDC6CA65A9}"/>
                </a:ext>
              </a:extLst>
            </p:cNvPr>
            <p:cNvPicPr>
              <a:picLocks noChangeAspect="1"/>
            </p:cNvPicPr>
            <p:nvPr/>
          </p:nvPicPr>
          <p:blipFill>
            <a:blip r:embed="rId2"/>
            <a:stretch>
              <a:fillRect/>
            </a:stretch>
          </p:blipFill>
          <p:spPr>
            <a:xfrm>
              <a:off x="5505663" y="1411292"/>
              <a:ext cx="992937" cy="999880"/>
            </a:xfrm>
            <a:prstGeom prst="rect">
              <a:avLst/>
            </a:prstGeom>
          </p:spPr>
        </p:pic>
        <p:sp>
          <p:nvSpPr>
            <p:cNvPr id="28" name="CuadroTexto 27">
              <a:extLst>
                <a:ext uri="{FF2B5EF4-FFF2-40B4-BE49-F238E27FC236}">
                  <a16:creationId xmlns:a16="http://schemas.microsoft.com/office/drawing/2014/main" id="{E7781400-05CA-5D42-99B4-D5E190039D8D}"/>
                </a:ext>
              </a:extLst>
            </p:cNvPr>
            <p:cNvSpPr txBox="1"/>
            <p:nvPr/>
          </p:nvSpPr>
          <p:spPr>
            <a:xfrm>
              <a:off x="5063526" y="2301824"/>
              <a:ext cx="1959258" cy="646331"/>
            </a:xfrm>
            <a:prstGeom prst="rect">
              <a:avLst/>
            </a:prstGeom>
            <a:noFill/>
          </p:spPr>
          <p:txBody>
            <a:bodyPr wrap="square" rtlCol="0">
              <a:spAutoFit/>
            </a:bodyPr>
            <a:lstStyle/>
            <a:p>
              <a:pPr algn="ctr"/>
              <a:r>
                <a:rPr lang="es-MX" dirty="0">
                  <a:solidFill>
                    <a:schemeClr val="tx1">
                      <a:lumMod val="65000"/>
                      <a:lumOff val="35000"/>
                    </a:schemeClr>
                  </a:solidFill>
                  <a:latin typeface="Arial Nova Cond" panose="020B0506020202020204" pitchFamily="34" charset="0"/>
                </a:rPr>
                <a:t>Área coordinadora de archivos</a:t>
              </a:r>
            </a:p>
          </p:txBody>
        </p:sp>
      </p:grpSp>
      <p:grpSp>
        <p:nvGrpSpPr>
          <p:cNvPr id="32" name="Grupo 31">
            <a:extLst>
              <a:ext uri="{FF2B5EF4-FFF2-40B4-BE49-F238E27FC236}">
                <a16:creationId xmlns:a16="http://schemas.microsoft.com/office/drawing/2014/main" id="{72EFE403-B15A-29E5-47F9-0167BA70CB96}"/>
              </a:ext>
            </a:extLst>
          </p:cNvPr>
          <p:cNvGrpSpPr/>
          <p:nvPr/>
        </p:nvGrpSpPr>
        <p:grpSpPr>
          <a:xfrm>
            <a:off x="9098875" y="1972477"/>
            <a:ext cx="2486344" cy="1648817"/>
            <a:chOff x="8798586" y="1566177"/>
            <a:chExt cx="2486344" cy="1648817"/>
          </a:xfrm>
        </p:grpSpPr>
        <p:sp>
          <p:nvSpPr>
            <p:cNvPr id="26" name="CuadroTexto 25">
              <a:extLst>
                <a:ext uri="{FF2B5EF4-FFF2-40B4-BE49-F238E27FC236}">
                  <a16:creationId xmlns:a16="http://schemas.microsoft.com/office/drawing/2014/main" id="{84B264C2-8B79-8A01-68E2-49D55406C703}"/>
                </a:ext>
              </a:extLst>
            </p:cNvPr>
            <p:cNvSpPr txBox="1"/>
            <p:nvPr/>
          </p:nvSpPr>
          <p:spPr>
            <a:xfrm>
              <a:off x="8798586" y="2291664"/>
              <a:ext cx="2486344" cy="923330"/>
            </a:xfrm>
            <a:prstGeom prst="rect">
              <a:avLst/>
            </a:prstGeom>
            <a:noFill/>
          </p:spPr>
          <p:txBody>
            <a:bodyPr wrap="square" rtlCol="0">
              <a:spAutoFit/>
            </a:bodyPr>
            <a:lstStyle/>
            <a:p>
              <a:pPr algn="ctr"/>
              <a:r>
                <a:rPr lang="es-MX" dirty="0">
                  <a:solidFill>
                    <a:schemeClr val="tx1">
                      <a:lumMod val="65000"/>
                      <a:lumOff val="35000"/>
                    </a:schemeClr>
                  </a:solidFill>
                  <a:latin typeface="Arial Nova Cond" panose="020B0506020202020204" pitchFamily="34" charset="0"/>
                </a:rPr>
                <a:t>Grupo interdisciplinario </a:t>
              </a:r>
            </a:p>
            <a:p>
              <a:pPr algn="ctr"/>
              <a:r>
                <a:rPr lang="es-MX" dirty="0">
                  <a:solidFill>
                    <a:schemeClr val="tx1">
                      <a:lumMod val="65000"/>
                      <a:lumOff val="35000"/>
                    </a:schemeClr>
                  </a:solidFill>
                  <a:latin typeface="Arial Nova Cond" panose="020B0506020202020204" pitchFamily="34" charset="0"/>
                </a:rPr>
                <a:t>de valoración documental</a:t>
              </a:r>
            </a:p>
          </p:txBody>
        </p:sp>
        <p:pic>
          <p:nvPicPr>
            <p:cNvPr id="31" name="Imagen 30">
              <a:extLst>
                <a:ext uri="{FF2B5EF4-FFF2-40B4-BE49-F238E27FC236}">
                  <a16:creationId xmlns:a16="http://schemas.microsoft.com/office/drawing/2014/main" id="{1B282E32-9DBB-831B-5EEE-892D57771084}"/>
                </a:ext>
              </a:extLst>
            </p:cNvPr>
            <p:cNvPicPr>
              <a:picLocks noChangeAspect="1"/>
            </p:cNvPicPr>
            <p:nvPr/>
          </p:nvPicPr>
          <p:blipFill>
            <a:blip r:embed="rId3"/>
            <a:stretch>
              <a:fillRect/>
            </a:stretch>
          </p:blipFill>
          <p:spPr>
            <a:xfrm>
              <a:off x="9621098" y="1566177"/>
              <a:ext cx="841321" cy="725487"/>
            </a:xfrm>
            <a:prstGeom prst="rect">
              <a:avLst/>
            </a:prstGeom>
          </p:spPr>
        </p:pic>
      </p:grpSp>
      <p:sp>
        <p:nvSpPr>
          <p:cNvPr id="35" name="CuadroTexto 34">
            <a:extLst>
              <a:ext uri="{FF2B5EF4-FFF2-40B4-BE49-F238E27FC236}">
                <a16:creationId xmlns:a16="http://schemas.microsoft.com/office/drawing/2014/main" id="{37C89F3F-B1F7-BFAE-4FB8-0430AFEE8408}"/>
              </a:ext>
            </a:extLst>
          </p:cNvPr>
          <p:cNvSpPr txBox="1"/>
          <p:nvPr/>
        </p:nvSpPr>
        <p:spPr>
          <a:xfrm>
            <a:off x="5838861" y="6550223"/>
            <a:ext cx="6094674" cy="307777"/>
          </a:xfrm>
          <a:prstGeom prst="rect">
            <a:avLst/>
          </a:prstGeom>
          <a:noFill/>
        </p:spPr>
        <p:txBody>
          <a:bodyPr wrap="square">
            <a:spAutoFit/>
          </a:bodyPr>
          <a:lstStyle/>
          <a:p>
            <a:pPr algn="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lgn="r"/>
              <a:t>32</a:t>
            </a:fld>
            <a:endParaRPr lang="en-US" sz="1400" i="1" dirty="0">
              <a:solidFill>
                <a:schemeClr val="bg1"/>
              </a:solidFill>
            </a:endParaRPr>
          </a:p>
        </p:txBody>
      </p:sp>
    </p:spTree>
    <p:extLst>
      <p:ext uri="{BB962C8B-B14F-4D97-AF65-F5344CB8AC3E}">
        <p14:creationId xmlns:p14="http://schemas.microsoft.com/office/powerpoint/2010/main" val="132786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1207" y="448056"/>
            <a:ext cx="8218756" cy="640080"/>
          </a:xfrm>
        </p:spPr>
        <p:txBody>
          <a:bodyPr>
            <a:normAutofit fontScale="90000"/>
          </a:bodyPr>
          <a:lstStyle/>
          <a:p>
            <a:r>
              <a:rPr lang="es-MX" dirty="0"/>
              <a:t>Funciones de las instancias del SIA:</a:t>
            </a:r>
            <a:br>
              <a:rPr lang="es-MX" dirty="0"/>
            </a:br>
            <a:r>
              <a:rPr lang="es-MX" dirty="0"/>
              <a:t>Área Coordinadora de Archivos</a:t>
            </a:r>
          </a:p>
        </p:txBody>
      </p:sp>
      <p:grpSp>
        <p:nvGrpSpPr>
          <p:cNvPr id="7" name="Google Shape;11351;p83"/>
          <p:cNvGrpSpPr>
            <a:grpSpLocks noChangeAspect="1"/>
          </p:cNvGrpSpPr>
          <p:nvPr/>
        </p:nvGrpSpPr>
        <p:grpSpPr>
          <a:xfrm>
            <a:off x="9081320" y="3661838"/>
            <a:ext cx="1222414" cy="1219199"/>
            <a:chOff x="-4570325" y="2405775"/>
            <a:chExt cx="294600" cy="293825"/>
          </a:xfrm>
        </p:grpSpPr>
        <p:sp>
          <p:nvSpPr>
            <p:cNvPr id="8" name="Google Shape;11352;p83"/>
            <p:cNvSpPr/>
            <p:nvPr/>
          </p:nvSpPr>
          <p:spPr>
            <a:xfrm>
              <a:off x="-4570325" y="2405775"/>
              <a:ext cx="294600" cy="293825"/>
            </a:xfrm>
            <a:custGeom>
              <a:avLst/>
              <a:gdLst/>
              <a:ahLst/>
              <a:cxnLst/>
              <a:rect l="l" t="t" r="r" b="b"/>
              <a:pathLst>
                <a:path w="11784" h="11753" extrusionOk="0">
                  <a:moveTo>
                    <a:pt x="5734" y="694"/>
                  </a:moveTo>
                  <a:cubicBezTo>
                    <a:pt x="7624" y="694"/>
                    <a:pt x="9168" y="2238"/>
                    <a:pt x="9168" y="4128"/>
                  </a:cubicBezTo>
                  <a:cubicBezTo>
                    <a:pt x="9168" y="6050"/>
                    <a:pt x="7624" y="7594"/>
                    <a:pt x="5734" y="7594"/>
                  </a:cubicBezTo>
                  <a:cubicBezTo>
                    <a:pt x="3844" y="7594"/>
                    <a:pt x="2332" y="6018"/>
                    <a:pt x="2332" y="4128"/>
                  </a:cubicBezTo>
                  <a:cubicBezTo>
                    <a:pt x="2332" y="2238"/>
                    <a:pt x="3844" y="694"/>
                    <a:pt x="5734" y="694"/>
                  </a:cubicBezTo>
                  <a:close/>
                  <a:moveTo>
                    <a:pt x="977" y="7531"/>
                  </a:moveTo>
                  <a:cubicBezTo>
                    <a:pt x="1166" y="7531"/>
                    <a:pt x="1323" y="7688"/>
                    <a:pt x="1323" y="7909"/>
                  </a:cubicBezTo>
                  <a:cubicBezTo>
                    <a:pt x="1292" y="8129"/>
                    <a:pt x="1134" y="8255"/>
                    <a:pt x="977" y="8255"/>
                  </a:cubicBezTo>
                  <a:cubicBezTo>
                    <a:pt x="788" y="8255"/>
                    <a:pt x="630" y="8098"/>
                    <a:pt x="630" y="7909"/>
                  </a:cubicBezTo>
                  <a:cubicBezTo>
                    <a:pt x="630" y="7688"/>
                    <a:pt x="788" y="7531"/>
                    <a:pt x="977" y="7531"/>
                  </a:cubicBezTo>
                  <a:close/>
                  <a:moveTo>
                    <a:pt x="10586" y="7531"/>
                  </a:moveTo>
                  <a:cubicBezTo>
                    <a:pt x="10775" y="7531"/>
                    <a:pt x="10932" y="7688"/>
                    <a:pt x="10932" y="7909"/>
                  </a:cubicBezTo>
                  <a:cubicBezTo>
                    <a:pt x="10932" y="8129"/>
                    <a:pt x="10775" y="8255"/>
                    <a:pt x="10586" y="8255"/>
                  </a:cubicBezTo>
                  <a:cubicBezTo>
                    <a:pt x="10397" y="8255"/>
                    <a:pt x="10239" y="8098"/>
                    <a:pt x="10239" y="7909"/>
                  </a:cubicBezTo>
                  <a:cubicBezTo>
                    <a:pt x="10239" y="7688"/>
                    <a:pt x="10397" y="7531"/>
                    <a:pt x="10586" y="7531"/>
                  </a:cubicBezTo>
                  <a:close/>
                  <a:moveTo>
                    <a:pt x="3025" y="9641"/>
                  </a:moveTo>
                  <a:cubicBezTo>
                    <a:pt x="3214" y="9641"/>
                    <a:pt x="3371" y="9799"/>
                    <a:pt x="3371" y="9988"/>
                  </a:cubicBezTo>
                  <a:cubicBezTo>
                    <a:pt x="3340" y="10177"/>
                    <a:pt x="3214" y="10335"/>
                    <a:pt x="3025" y="10335"/>
                  </a:cubicBezTo>
                  <a:cubicBezTo>
                    <a:pt x="2836" y="10335"/>
                    <a:pt x="2678" y="10177"/>
                    <a:pt x="2678" y="9988"/>
                  </a:cubicBezTo>
                  <a:cubicBezTo>
                    <a:pt x="2678" y="9799"/>
                    <a:pt x="2836" y="9641"/>
                    <a:pt x="3025" y="9641"/>
                  </a:cubicBezTo>
                  <a:close/>
                  <a:moveTo>
                    <a:pt x="8475" y="9641"/>
                  </a:moveTo>
                  <a:cubicBezTo>
                    <a:pt x="8696" y="9641"/>
                    <a:pt x="8822" y="9799"/>
                    <a:pt x="8822" y="9988"/>
                  </a:cubicBezTo>
                  <a:cubicBezTo>
                    <a:pt x="8822" y="10177"/>
                    <a:pt x="8664" y="10335"/>
                    <a:pt x="8475" y="10335"/>
                  </a:cubicBezTo>
                  <a:cubicBezTo>
                    <a:pt x="8255" y="10335"/>
                    <a:pt x="8128" y="10177"/>
                    <a:pt x="8128" y="9988"/>
                  </a:cubicBezTo>
                  <a:cubicBezTo>
                    <a:pt x="8128" y="9799"/>
                    <a:pt x="8255" y="9641"/>
                    <a:pt x="8475" y="9641"/>
                  </a:cubicBezTo>
                  <a:close/>
                  <a:moveTo>
                    <a:pt x="5734" y="10303"/>
                  </a:moveTo>
                  <a:cubicBezTo>
                    <a:pt x="5955" y="10303"/>
                    <a:pt x="6112" y="10461"/>
                    <a:pt x="6112" y="10650"/>
                  </a:cubicBezTo>
                  <a:cubicBezTo>
                    <a:pt x="6112" y="10839"/>
                    <a:pt x="5955" y="10996"/>
                    <a:pt x="5734" y="10996"/>
                  </a:cubicBezTo>
                  <a:cubicBezTo>
                    <a:pt x="5545" y="10996"/>
                    <a:pt x="5388" y="10839"/>
                    <a:pt x="5388" y="10650"/>
                  </a:cubicBezTo>
                  <a:cubicBezTo>
                    <a:pt x="5388" y="10461"/>
                    <a:pt x="5545" y="10303"/>
                    <a:pt x="5734" y="10303"/>
                  </a:cubicBezTo>
                  <a:close/>
                  <a:moveTo>
                    <a:pt x="5797" y="1"/>
                  </a:moveTo>
                  <a:cubicBezTo>
                    <a:pt x="3497" y="1"/>
                    <a:pt x="1701" y="1860"/>
                    <a:pt x="1701" y="4097"/>
                  </a:cubicBezTo>
                  <a:cubicBezTo>
                    <a:pt x="1701" y="5010"/>
                    <a:pt x="2017" y="5924"/>
                    <a:pt x="2552" y="6617"/>
                  </a:cubicBezTo>
                  <a:lnTo>
                    <a:pt x="1701" y="7153"/>
                  </a:lnTo>
                  <a:cubicBezTo>
                    <a:pt x="1481" y="6995"/>
                    <a:pt x="1260" y="6901"/>
                    <a:pt x="1040" y="6901"/>
                  </a:cubicBezTo>
                  <a:cubicBezTo>
                    <a:pt x="473" y="6901"/>
                    <a:pt x="0" y="7373"/>
                    <a:pt x="0" y="7940"/>
                  </a:cubicBezTo>
                  <a:cubicBezTo>
                    <a:pt x="0" y="8476"/>
                    <a:pt x="473" y="8948"/>
                    <a:pt x="1040" y="8948"/>
                  </a:cubicBezTo>
                  <a:cubicBezTo>
                    <a:pt x="1575" y="8948"/>
                    <a:pt x="2048" y="8476"/>
                    <a:pt x="2048" y="7940"/>
                  </a:cubicBezTo>
                  <a:lnTo>
                    <a:pt x="2048" y="7751"/>
                  </a:lnTo>
                  <a:lnTo>
                    <a:pt x="3088" y="7153"/>
                  </a:lnTo>
                  <a:cubicBezTo>
                    <a:pt x="3340" y="7373"/>
                    <a:pt x="3623" y="7625"/>
                    <a:pt x="3970" y="7783"/>
                  </a:cubicBezTo>
                  <a:lnTo>
                    <a:pt x="3308" y="8948"/>
                  </a:lnTo>
                  <a:lnTo>
                    <a:pt x="3119" y="8948"/>
                  </a:lnTo>
                  <a:cubicBezTo>
                    <a:pt x="2552" y="8948"/>
                    <a:pt x="2080" y="9421"/>
                    <a:pt x="2080" y="9988"/>
                  </a:cubicBezTo>
                  <a:cubicBezTo>
                    <a:pt x="2080" y="10524"/>
                    <a:pt x="2552" y="10996"/>
                    <a:pt x="3119" y="10996"/>
                  </a:cubicBezTo>
                  <a:cubicBezTo>
                    <a:pt x="3655" y="10996"/>
                    <a:pt x="4127" y="10524"/>
                    <a:pt x="4127" y="9988"/>
                  </a:cubicBezTo>
                  <a:cubicBezTo>
                    <a:pt x="4127" y="9736"/>
                    <a:pt x="4064" y="9515"/>
                    <a:pt x="3907" y="9326"/>
                  </a:cubicBezTo>
                  <a:lnTo>
                    <a:pt x="4600" y="8098"/>
                  </a:lnTo>
                  <a:cubicBezTo>
                    <a:pt x="4883" y="8161"/>
                    <a:pt x="5199" y="8255"/>
                    <a:pt x="5514" y="8287"/>
                  </a:cubicBezTo>
                  <a:lnTo>
                    <a:pt x="5514" y="9736"/>
                  </a:lnTo>
                  <a:cubicBezTo>
                    <a:pt x="5136" y="9894"/>
                    <a:pt x="4852" y="10272"/>
                    <a:pt x="4852" y="10713"/>
                  </a:cubicBezTo>
                  <a:cubicBezTo>
                    <a:pt x="4852" y="11280"/>
                    <a:pt x="5325" y="11752"/>
                    <a:pt x="5860" y="11752"/>
                  </a:cubicBezTo>
                  <a:cubicBezTo>
                    <a:pt x="6427" y="11752"/>
                    <a:pt x="6900" y="11280"/>
                    <a:pt x="6900" y="10713"/>
                  </a:cubicBezTo>
                  <a:cubicBezTo>
                    <a:pt x="6900" y="10303"/>
                    <a:pt x="6616" y="9894"/>
                    <a:pt x="6238" y="9736"/>
                  </a:cubicBezTo>
                  <a:lnTo>
                    <a:pt x="6238" y="8287"/>
                  </a:lnTo>
                  <a:cubicBezTo>
                    <a:pt x="6553" y="8255"/>
                    <a:pt x="6868" y="8224"/>
                    <a:pt x="7120" y="8098"/>
                  </a:cubicBezTo>
                  <a:lnTo>
                    <a:pt x="7845" y="9326"/>
                  </a:lnTo>
                  <a:cubicBezTo>
                    <a:pt x="7687" y="9515"/>
                    <a:pt x="7593" y="9736"/>
                    <a:pt x="7593" y="9988"/>
                  </a:cubicBezTo>
                  <a:cubicBezTo>
                    <a:pt x="7593" y="10524"/>
                    <a:pt x="8065" y="10996"/>
                    <a:pt x="8633" y="10996"/>
                  </a:cubicBezTo>
                  <a:cubicBezTo>
                    <a:pt x="9168" y="10996"/>
                    <a:pt x="9641" y="10524"/>
                    <a:pt x="9641" y="9988"/>
                  </a:cubicBezTo>
                  <a:cubicBezTo>
                    <a:pt x="9641" y="9421"/>
                    <a:pt x="9168" y="8948"/>
                    <a:pt x="8633" y="8948"/>
                  </a:cubicBezTo>
                  <a:lnTo>
                    <a:pt x="8444" y="8948"/>
                  </a:lnTo>
                  <a:lnTo>
                    <a:pt x="7750" y="7783"/>
                  </a:lnTo>
                  <a:cubicBezTo>
                    <a:pt x="8065" y="7625"/>
                    <a:pt x="8381" y="7373"/>
                    <a:pt x="8664" y="7153"/>
                  </a:cubicBezTo>
                  <a:lnTo>
                    <a:pt x="9735" y="7751"/>
                  </a:lnTo>
                  <a:lnTo>
                    <a:pt x="9735" y="7940"/>
                  </a:lnTo>
                  <a:cubicBezTo>
                    <a:pt x="9735" y="8476"/>
                    <a:pt x="10208" y="8948"/>
                    <a:pt x="10743" y="8948"/>
                  </a:cubicBezTo>
                  <a:cubicBezTo>
                    <a:pt x="11310" y="8948"/>
                    <a:pt x="11783" y="8476"/>
                    <a:pt x="11783" y="7940"/>
                  </a:cubicBezTo>
                  <a:cubicBezTo>
                    <a:pt x="11626" y="7342"/>
                    <a:pt x="11153" y="6901"/>
                    <a:pt x="10586" y="6901"/>
                  </a:cubicBezTo>
                  <a:cubicBezTo>
                    <a:pt x="10302" y="6901"/>
                    <a:pt x="10082" y="6995"/>
                    <a:pt x="9924" y="7153"/>
                  </a:cubicBezTo>
                  <a:lnTo>
                    <a:pt x="9011" y="6617"/>
                  </a:lnTo>
                  <a:cubicBezTo>
                    <a:pt x="9578" y="5924"/>
                    <a:pt x="9893" y="5010"/>
                    <a:pt x="9893" y="4097"/>
                  </a:cubicBezTo>
                  <a:cubicBezTo>
                    <a:pt x="9893" y="1828"/>
                    <a:pt x="8034" y="1"/>
                    <a:pt x="5797" y="1"/>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11353;p83"/>
            <p:cNvSpPr/>
            <p:nvPr/>
          </p:nvSpPr>
          <p:spPr>
            <a:xfrm>
              <a:off x="-4478175" y="2439650"/>
              <a:ext cx="103975" cy="120525"/>
            </a:xfrm>
            <a:custGeom>
              <a:avLst/>
              <a:gdLst/>
              <a:ahLst/>
              <a:cxnLst/>
              <a:rect l="l" t="t" r="r" b="b"/>
              <a:pathLst>
                <a:path w="4159" h="4821" extrusionOk="0">
                  <a:moveTo>
                    <a:pt x="2048" y="725"/>
                  </a:moveTo>
                  <a:cubicBezTo>
                    <a:pt x="2458" y="725"/>
                    <a:pt x="2741" y="1040"/>
                    <a:pt x="2741" y="1387"/>
                  </a:cubicBezTo>
                  <a:cubicBezTo>
                    <a:pt x="2741" y="1765"/>
                    <a:pt x="2426" y="2049"/>
                    <a:pt x="2048" y="2049"/>
                  </a:cubicBezTo>
                  <a:cubicBezTo>
                    <a:pt x="1702" y="2049"/>
                    <a:pt x="1387" y="1733"/>
                    <a:pt x="1387" y="1387"/>
                  </a:cubicBezTo>
                  <a:cubicBezTo>
                    <a:pt x="1387" y="1040"/>
                    <a:pt x="1702" y="725"/>
                    <a:pt x="2048" y="725"/>
                  </a:cubicBezTo>
                  <a:close/>
                  <a:moveTo>
                    <a:pt x="2363" y="2773"/>
                  </a:moveTo>
                  <a:cubicBezTo>
                    <a:pt x="2930" y="2773"/>
                    <a:pt x="3403" y="3246"/>
                    <a:pt x="3403" y="3781"/>
                  </a:cubicBezTo>
                  <a:lnTo>
                    <a:pt x="3403" y="4128"/>
                  </a:lnTo>
                  <a:lnTo>
                    <a:pt x="630" y="4128"/>
                  </a:lnTo>
                  <a:lnTo>
                    <a:pt x="630" y="3781"/>
                  </a:lnTo>
                  <a:lnTo>
                    <a:pt x="693" y="3781"/>
                  </a:lnTo>
                  <a:cubicBezTo>
                    <a:pt x="693" y="3246"/>
                    <a:pt x="1166" y="2773"/>
                    <a:pt x="1702" y="2773"/>
                  </a:cubicBezTo>
                  <a:close/>
                  <a:moveTo>
                    <a:pt x="2111" y="1"/>
                  </a:moveTo>
                  <a:cubicBezTo>
                    <a:pt x="1355" y="1"/>
                    <a:pt x="725" y="631"/>
                    <a:pt x="725" y="1387"/>
                  </a:cubicBezTo>
                  <a:cubicBezTo>
                    <a:pt x="725" y="1702"/>
                    <a:pt x="851" y="2017"/>
                    <a:pt x="1040" y="2238"/>
                  </a:cubicBezTo>
                  <a:cubicBezTo>
                    <a:pt x="441" y="2521"/>
                    <a:pt x="63" y="3120"/>
                    <a:pt x="63" y="3781"/>
                  </a:cubicBezTo>
                  <a:lnTo>
                    <a:pt x="63" y="4443"/>
                  </a:lnTo>
                  <a:cubicBezTo>
                    <a:pt x="0" y="4663"/>
                    <a:pt x="158" y="4821"/>
                    <a:pt x="378" y="4821"/>
                  </a:cubicBezTo>
                  <a:lnTo>
                    <a:pt x="3781" y="4821"/>
                  </a:lnTo>
                  <a:cubicBezTo>
                    <a:pt x="4001" y="4821"/>
                    <a:pt x="4159" y="4663"/>
                    <a:pt x="4159" y="4443"/>
                  </a:cubicBezTo>
                  <a:lnTo>
                    <a:pt x="4159" y="3781"/>
                  </a:lnTo>
                  <a:cubicBezTo>
                    <a:pt x="4159" y="3120"/>
                    <a:pt x="3749" y="2521"/>
                    <a:pt x="3151" y="2238"/>
                  </a:cubicBezTo>
                  <a:cubicBezTo>
                    <a:pt x="3371" y="2017"/>
                    <a:pt x="3466" y="1733"/>
                    <a:pt x="3466" y="1387"/>
                  </a:cubicBezTo>
                  <a:cubicBezTo>
                    <a:pt x="3466" y="631"/>
                    <a:pt x="2836" y="1"/>
                    <a:pt x="2111" y="1"/>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0" name="Rectángulo 9"/>
          <p:cNvSpPr/>
          <p:nvPr/>
        </p:nvSpPr>
        <p:spPr>
          <a:xfrm>
            <a:off x="8495518" y="749582"/>
            <a:ext cx="1171603" cy="338554"/>
          </a:xfrm>
          <a:prstGeom prst="rect">
            <a:avLst/>
          </a:prstGeom>
        </p:spPr>
        <p:txBody>
          <a:bodyPr wrap="none">
            <a:spAutoFit/>
          </a:bodyPr>
          <a:lstStyle/>
          <a:p>
            <a:r>
              <a:rPr lang="es-MX" sz="1600" dirty="0">
                <a:solidFill>
                  <a:schemeClr val="accent6"/>
                </a:solidFill>
              </a:rPr>
              <a:t>Artículo 28</a:t>
            </a:r>
          </a:p>
        </p:txBody>
      </p:sp>
      <p:pic>
        <p:nvPicPr>
          <p:cNvPr id="3" name="Imagen 2"/>
          <p:cNvPicPr>
            <a:picLocks noChangeAspect="1"/>
          </p:cNvPicPr>
          <p:nvPr/>
        </p:nvPicPr>
        <p:blipFill>
          <a:blip r:embed="rId2"/>
          <a:stretch>
            <a:fillRect/>
          </a:stretch>
        </p:blipFill>
        <p:spPr>
          <a:xfrm>
            <a:off x="325968" y="1692942"/>
            <a:ext cx="7267596" cy="4631921"/>
          </a:xfrm>
          <a:prstGeom prst="rect">
            <a:avLst/>
          </a:prstGeom>
        </p:spPr>
      </p:pic>
      <p:sp>
        <p:nvSpPr>
          <p:cNvPr id="5" name="Rectángulo 4"/>
          <p:cNvSpPr/>
          <p:nvPr/>
        </p:nvSpPr>
        <p:spPr>
          <a:xfrm>
            <a:off x="7593564" y="1590157"/>
            <a:ext cx="4197927" cy="1569660"/>
          </a:xfrm>
          <a:prstGeom prst="rect">
            <a:avLst/>
          </a:prstGeom>
        </p:spPr>
        <p:txBody>
          <a:bodyPr wrap="square">
            <a:spAutoFit/>
          </a:bodyPr>
          <a:lstStyle/>
          <a:p>
            <a:pPr algn="just"/>
            <a:r>
              <a:rPr lang="es-MX" sz="1600" b="1" dirty="0"/>
              <a:t>Área coordinadora de archivos</a:t>
            </a:r>
            <a:r>
              <a:rPr lang="es-MX" sz="1600" dirty="0"/>
              <a:t>. A la instancia encargada de promover y vigilar el cumplimiento de las disposiciones en materia de gestión documental y administración de archivos, así como de coordinar las áreas operativas del SIA;</a:t>
            </a:r>
          </a:p>
        </p:txBody>
      </p:sp>
      <p:sp>
        <p:nvSpPr>
          <p:cNvPr id="11" name="Marcador de número de diapositiva 3"/>
          <p:cNvSpPr>
            <a:spLocks noGrp="1"/>
          </p:cNvSpPr>
          <p:nvPr>
            <p:ph type="sldNum" sz="quarter" idx="4294967295"/>
          </p:nvPr>
        </p:nvSpPr>
        <p:spPr>
          <a:xfrm>
            <a:off x="8665434" y="6552390"/>
            <a:ext cx="3276600" cy="365125"/>
          </a:xfrm>
          <a:prstGeom prst="rect">
            <a:avLst/>
          </a:prstGeom>
        </p:spPr>
        <p:txBody>
          <a:bodyPr/>
          <a:lstStyle/>
          <a:p>
            <a:r>
              <a:rPr lang="en-US" sz="1400" i="1" dirty="0" err="1">
                <a:solidFill>
                  <a:schemeClr val="bg1"/>
                </a:solidFill>
              </a:rPr>
              <a:t>Curso</a:t>
            </a:r>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33</a:t>
            </a:fld>
            <a:endParaRPr lang="en-US" sz="1400" i="1" dirty="0">
              <a:solidFill>
                <a:schemeClr val="bg1"/>
              </a:solidFill>
            </a:endParaRPr>
          </a:p>
        </p:txBody>
      </p:sp>
    </p:spTree>
    <p:extLst>
      <p:ext uri="{BB962C8B-B14F-4D97-AF65-F5344CB8AC3E}">
        <p14:creationId xmlns:p14="http://schemas.microsoft.com/office/powerpoint/2010/main" val="2800530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521207" y="448056"/>
            <a:ext cx="7722248" cy="640080"/>
          </a:xfrm>
        </p:spPr>
        <p:txBody>
          <a:bodyPr rtlCol="0">
            <a:normAutofit fontScale="90000"/>
          </a:bodyPr>
          <a:lstStyle/>
          <a:p>
            <a:pPr rtl="0"/>
            <a:r>
              <a:rPr lang="es-ES" dirty="0"/>
              <a:t>Funciones de las instancias operativas: </a:t>
            </a:r>
            <a:br>
              <a:rPr lang="es-ES" dirty="0"/>
            </a:br>
            <a:r>
              <a:rPr lang="es-ES" dirty="0"/>
              <a:t>Área de correspondencia</a:t>
            </a:r>
            <a:endParaRPr lang="es-ES" dirty="0">
              <a:latin typeface="Segoe UI Light" panose="020B0502040204020203" pitchFamily="34" charset="0"/>
              <a:cs typeface="Segoe UI Light" panose="020B0502040204020203" pitchFamily="34" charset="0"/>
            </a:endParaRPr>
          </a:p>
        </p:txBody>
      </p:sp>
      <p:cxnSp>
        <p:nvCxnSpPr>
          <p:cNvPr id="20" name="Conector recto 19" descr="Línea de color gris claro que separa las imágenes del texto de Transformación"/>
          <p:cNvCxnSpPr/>
          <p:nvPr/>
        </p:nvCxnSpPr>
        <p:spPr>
          <a:xfrm>
            <a:off x="6779181" y="1472431"/>
            <a:ext cx="0" cy="4892634"/>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CuadroTexto 3"/>
          <p:cNvSpPr txBox="1"/>
          <p:nvPr/>
        </p:nvSpPr>
        <p:spPr>
          <a:xfrm>
            <a:off x="7398326" y="685690"/>
            <a:ext cx="2566737" cy="369332"/>
          </a:xfrm>
          <a:prstGeom prst="rect">
            <a:avLst/>
          </a:prstGeom>
          <a:noFill/>
        </p:spPr>
        <p:txBody>
          <a:bodyPr wrap="square" rtlCol="0">
            <a:spAutoFit/>
          </a:bodyPr>
          <a:lstStyle/>
          <a:p>
            <a:pPr algn="ctr"/>
            <a:r>
              <a:rPr lang="es-MX" dirty="0">
                <a:solidFill>
                  <a:schemeClr val="accent6"/>
                </a:solidFill>
              </a:rPr>
              <a:t>Artículo 29</a:t>
            </a:r>
          </a:p>
        </p:txBody>
      </p:sp>
      <p:grpSp>
        <p:nvGrpSpPr>
          <p:cNvPr id="2" name="Grupo 1"/>
          <p:cNvGrpSpPr/>
          <p:nvPr/>
        </p:nvGrpSpPr>
        <p:grpSpPr>
          <a:xfrm>
            <a:off x="1100669" y="1992912"/>
            <a:ext cx="4958186" cy="2418655"/>
            <a:chOff x="6253970" y="1893064"/>
            <a:chExt cx="5163415" cy="2418655"/>
          </a:xfrm>
        </p:grpSpPr>
        <p:grpSp>
          <p:nvGrpSpPr>
            <p:cNvPr id="82" name="Google Shape;8709;p75"/>
            <p:cNvGrpSpPr>
              <a:grpSpLocks noChangeAspect="1"/>
            </p:cNvGrpSpPr>
            <p:nvPr/>
          </p:nvGrpSpPr>
          <p:grpSpPr>
            <a:xfrm>
              <a:off x="6253970" y="1893064"/>
              <a:ext cx="5163415" cy="2418655"/>
              <a:chOff x="238125" y="1179547"/>
              <a:chExt cx="7140450" cy="3344753"/>
            </a:xfrm>
            <a:effectLst>
              <a:outerShdw blurRad="38100" dist="38100" dir="5400000" algn="t" rotWithShape="0">
                <a:prstClr val="black">
                  <a:alpha val="40000"/>
                </a:prstClr>
              </a:outerShdw>
            </a:effectLst>
          </p:grpSpPr>
          <p:sp>
            <p:nvSpPr>
              <p:cNvPr id="83" name="Google Shape;8710;p75"/>
              <p:cNvSpPr/>
              <p:nvPr/>
            </p:nvSpPr>
            <p:spPr>
              <a:xfrm>
                <a:off x="238125" y="1179547"/>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noFill/>
              <a:ln w="9525" cap="flat" cmpd="sng">
                <a:noFill/>
                <a:prstDash val="solid"/>
                <a:round/>
                <a:headEnd type="none" w="sm" len="sm"/>
                <a:tailEnd type="none" w="sm" len="sm"/>
              </a:ln>
              <a:effectLst>
                <a:outerShdw blurRad="50800" dist="127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4" name="Google Shape;8711;p75"/>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chemeClr val="tx2">
                  <a:lumMod val="60000"/>
                  <a:lumOff val="40000"/>
                </a:schemeClr>
              </a:solidFill>
              <a:ln w="9525" cap="flat" cmpd="sng">
                <a:noFill/>
                <a:prstDash val="solid"/>
                <a:round/>
                <a:headEnd type="none" w="sm" len="sm"/>
                <a:tailEnd type="none" w="sm" len="sm"/>
              </a:ln>
              <a:effectLst>
                <a:outerShdw blurRad="190500" dist="762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85" name="Google Shape;8712;p75"/>
              <p:cNvSpPr/>
              <p:nvPr/>
            </p:nvSpPr>
            <p:spPr>
              <a:xfrm>
                <a:off x="3871550" y="1188750"/>
                <a:ext cx="3507025" cy="1584001"/>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noFill/>
              <a:ln w="9525" cap="flat" cmpd="sng">
                <a:noFill/>
                <a:prstDash val="solid"/>
                <a:round/>
                <a:headEnd type="none" w="sm" len="sm"/>
                <a:tailEnd type="none" w="sm" len="sm"/>
              </a:ln>
              <a:effectLst>
                <a:outerShdw blurRad="127000" dist="1016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6" name="Google Shape;8713;p75"/>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noFill/>
              <a:ln w="9525" cap="flat" cmpd="sng">
                <a:noFill/>
                <a:prstDash val="solid"/>
                <a:round/>
                <a:headEnd type="none" w="sm" len="sm"/>
                <a:tailEnd type="none" w="sm" len="sm"/>
              </a:ln>
              <a:effectLst>
                <a:outerShdw blurRad="254000" dist="762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87" name="Google Shape;8714;p75"/>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88" name="Rectángulo 87"/>
            <p:cNvSpPr/>
            <p:nvPr/>
          </p:nvSpPr>
          <p:spPr>
            <a:xfrm>
              <a:off x="8304571" y="2694683"/>
              <a:ext cx="1279517"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1"/>
                  </a:solidFill>
                </a:rPr>
                <a:t>SIA</a:t>
              </a:r>
            </a:p>
          </p:txBody>
        </p:sp>
        <p:sp>
          <p:nvSpPr>
            <p:cNvPr id="92" name="CuadroTexto 91"/>
            <p:cNvSpPr txBox="1"/>
            <p:nvPr/>
          </p:nvSpPr>
          <p:spPr>
            <a:xfrm>
              <a:off x="6357120" y="3410894"/>
              <a:ext cx="2566737" cy="707886"/>
            </a:xfrm>
            <a:prstGeom prst="rect">
              <a:avLst/>
            </a:prstGeom>
            <a:noFill/>
          </p:spPr>
          <p:txBody>
            <a:bodyPr wrap="square" rtlCol="0">
              <a:spAutoFit/>
            </a:bodyPr>
            <a:lstStyle/>
            <a:p>
              <a:r>
                <a:rPr lang="es-MX" sz="2000" b="1" dirty="0">
                  <a:solidFill>
                    <a:schemeClr val="bg1"/>
                  </a:solidFill>
                </a:rPr>
                <a:t>1. Área de correspondencia </a:t>
              </a:r>
            </a:p>
          </p:txBody>
        </p:sp>
      </p:grpSp>
      <p:sp>
        <p:nvSpPr>
          <p:cNvPr id="37"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400" i="1" dirty="0" err="1">
                <a:solidFill>
                  <a:srgbClr val="304976"/>
                </a:solidFill>
              </a:rPr>
              <a:t>Curso</a:t>
            </a:r>
            <a:r>
              <a:rPr lang="en-US" sz="1400" i="1" dirty="0">
                <a:solidFill>
                  <a:srgbClr val="304976"/>
                </a:solidFill>
              </a:rPr>
              <a:t> </a:t>
            </a:r>
            <a:r>
              <a:rPr lang="en-US" sz="1400" i="1" dirty="0" err="1">
                <a:solidFill>
                  <a:srgbClr val="304976"/>
                </a:solidFill>
              </a:rPr>
              <a:t>Introducción</a:t>
            </a:r>
            <a:r>
              <a:rPr lang="en-US" sz="1400" i="1" dirty="0">
                <a:solidFill>
                  <a:srgbClr val="304976"/>
                </a:solidFill>
              </a:rPr>
              <a:t> a la LGA, </a:t>
            </a:r>
            <a:fld id="{D57F1E4F-1CFF-5643-939E-217C01CDF565}" type="slidenum">
              <a:rPr lang="en-US" sz="1400" i="1" smtClean="0">
                <a:solidFill>
                  <a:srgbClr val="304976"/>
                </a:solidFill>
              </a:rPr>
              <a:pPr/>
              <a:t>34</a:t>
            </a:fld>
            <a:endParaRPr lang="en-US" sz="1400" i="1" dirty="0">
              <a:solidFill>
                <a:srgbClr val="304976"/>
              </a:solidFill>
            </a:endParaRPr>
          </a:p>
        </p:txBody>
      </p:sp>
      <p:grpSp>
        <p:nvGrpSpPr>
          <p:cNvPr id="49" name="Grupo 48">
            <a:extLst>
              <a:ext uri="{FF2B5EF4-FFF2-40B4-BE49-F238E27FC236}">
                <a16:creationId xmlns:a16="http://schemas.microsoft.com/office/drawing/2014/main" id="{D31BBC8A-16D7-DAAA-E9AC-F9274E80847F}"/>
              </a:ext>
            </a:extLst>
          </p:cNvPr>
          <p:cNvGrpSpPr/>
          <p:nvPr/>
        </p:nvGrpSpPr>
        <p:grpSpPr>
          <a:xfrm>
            <a:off x="7345144" y="2124064"/>
            <a:ext cx="4172625" cy="3751941"/>
            <a:chOff x="7345144" y="2124064"/>
            <a:chExt cx="4172625" cy="3751941"/>
          </a:xfrm>
        </p:grpSpPr>
        <p:grpSp>
          <p:nvGrpSpPr>
            <p:cNvPr id="5" name="Grupo 4">
              <a:extLst>
                <a:ext uri="{FF2B5EF4-FFF2-40B4-BE49-F238E27FC236}">
                  <a16:creationId xmlns:a16="http://schemas.microsoft.com/office/drawing/2014/main" id="{13B3D08B-9D07-5D59-F0B4-423B421491E9}"/>
                </a:ext>
              </a:extLst>
            </p:cNvPr>
            <p:cNvGrpSpPr/>
            <p:nvPr/>
          </p:nvGrpSpPr>
          <p:grpSpPr>
            <a:xfrm>
              <a:off x="7387063" y="2124064"/>
              <a:ext cx="3442120" cy="1078176"/>
              <a:chOff x="575918" y="1891570"/>
              <a:chExt cx="3442120" cy="1078176"/>
            </a:xfrm>
          </p:grpSpPr>
          <p:grpSp>
            <p:nvGrpSpPr>
              <p:cNvPr id="6" name="Grupo 5" descr="Círculo pequeño con el número 1 en su interior para indicar que se encuentra en el paso 1">
                <a:extLst>
                  <a:ext uri="{FF2B5EF4-FFF2-40B4-BE49-F238E27FC236}">
                    <a16:creationId xmlns:a16="http://schemas.microsoft.com/office/drawing/2014/main" id="{ED58FE99-E44B-6347-9B4B-1217953E923D}"/>
                  </a:ext>
                </a:extLst>
              </p:cNvPr>
              <p:cNvGrpSpPr/>
              <p:nvPr/>
            </p:nvGrpSpPr>
            <p:grpSpPr bwMode="blackWhite">
              <a:xfrm>
                <a:off x="575918" y="1891570"/>
                <a:ext cx="558179" cy="409838"/>
                <a:chOff x="6952376" y="711274"/>
                <a:chExt cx="558179" cy="409838"/>
              </a:xfrm>
            </p:grpSpPr>
            <p:sp>
              <p:nvSpPr>
                <p:cNvPr id="11" name="Elipse 10" descr="Círculo pequeño">
                  <a:extLst>
                    <a:ext uri="{FF2B5EF4-FFF2-40B4-BE49-F238E27FC236}">
                      <a16:creationId xmlns:a16="http://schemas.microsoft.com/office/drawing/2014/main" id="{B5CE019B-9641-246B-3871-81722E94A428}"/>
                    </a:ext>
                  </a:extLst>
                </p:cNvPr>
                <p:cNvSpPr/>
                <p:nvPr/>
              </p:nvSpPr>
              <p:spPr bwMode="blackWhite">
                <a:xfrm>
                  <a:off x="7025069" y="711274"/>
                  <a:ext cx="409838" cy="4098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2" name="CuadroDeTexto 14" descr="Número 1">
                  <a:extLst>
                    <a:ext uri="{FF2B5EF4-FFF2-40B4-BE49-F238E27FC236}">
                      <a16:creationId xmlns:a16="http://schemas.microsoft.com/office/drawing/2014/main" id="{8B25B27B-F0EC-DEA5-5A55-20527972F0D1}"/>
                    </a:ext>
                  </a:extLst>
                </p:cNvPr>
                <p:cNvSpPr txBox="1">
                  <a:spLocks noChangeAspect="1"/>
                </p:cNvSpPr>
                <p:nvPr/>
              </p:nvSpPr>
              <p:spPr bwMode="blackWhite">
                <a:xfrm>
                  <a:off x="6952376" y="751406"/>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1</a:t>
                  </a:r>
                </a:p>
              </p:txBody>
            </p:sp>
          </p:grpSp>
          <p:sp>
            <p:nvSpPr>
              <p:cNvPr id="10" name="Marcador de contenido 17">
                <a:extLst>
                  <a:ext uri="{FF2B5EF4-FFF2-40B4-BE49-F238E27FC236}">
                    <a16:creationId xmlns:a16="http://schemas.microsoft.com/office/drawing/2014/main" id="{9D02A9DC-3B12-75C2-AEAB-4476D36E0714}"/>
                  </a:ext>
                </a:extLst>
              </p:cNvPr>
              <p:cNvSpPr txBox="1">
                <a:spLocks/>
              </p:cNvSpPr>
              <p:nvPr/>
            </p:nvSpPr>
            <p:spPr>
              <a:xfrm>
                <a:off x="1066038" y="1958189"/>
                <a:ext cx="2952000" cy="1011557"/>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00000"/>
                  </a:lnSpc>
                  <a:spcBef>
                    <a:spcPts val="0"/>
                  </a:spcBef>
                  <a:spcAft>
                    <a:spcPts val="0"/>
                  </a:spcAft>
                  <a:buClr>
                    <a:srgbClr val="E32D91">
                      <a:lumMod val="75000"/>
                    </a:srgbClr>
                  </a:buClr>
                  <a:buNone/>
                  <a:tabLst>
                    <a:tab pos="457200" algn="l"/>
                  </a:tabLst>
                  <a:defRPr/>
                </a:pPr>
                <a:r>
                  <a:rPr lang="es-ES" sz="1800" dirty="0">
                    <a:solidFill>
                      <a:srgbClr val="262626"/>
                    </a:solidFill>
                    <a:ea typeface="Times New Roman" panose="02020603050405020304" pitchFamily="18" charset="0"/>
                    <a:cs typeface="Calibri" panose="020F0502020204030204" pitchFamily="34" charset="0"/>
                  </a:rPr>
                  <a:t>Recepción,</a:t>
                </a:r>
              </a:p>
            </p:txBody>
          </p:sp>
        </p:grpSp>
        <p:grpSp>
          <p:nvGrpSpPr>
            <p:cNvPr id="17" name="Grupo 16">
              <a:extLst>
                <a:ext uri="{FF2B5EF4-FFF2-40B4-BE49-F238E27FC236}">
                  <a16:creationId xmlns:a16="http://schemas.microsoft.com/office/drawing/2014/main" id="{84F3AFB8-A093-C15D-0A17-47208570B172}"/>
                </a:ext>
              </a:extLst>
            </p:cNvPr>
            <p:cNvGrpSpPr/>
            <p:nvPr/>
          </p:nvGrpSpPr>
          <p:grpSpPr>
            <a:xfrm>
              <a:off x="7393229" y="2843227"/>
              <a:ext cx="3442688" cy="991088"/>
              <a:chOff x="546234" y="2489764"/>
              <a:chExt cx="3442688" cy="991088"/>
            </a:xfrm>
          </p:grpSpPr>
          <p:grpSp>
            <p:nvGrpSpPr>
              <p:cNvPr id="19" name="Grupo 18" descr="Círculo pequeño con el número 2 en su interior para indicar que se encuentra en el paso 2">
                <a:extLst>
                  <a:ext uri="{FF2B5EF4-FFF2-40B4-BE49-F238E27FC236}">
                    <a16:creationId xmlns:a16="http://schemas.microsoft.com/office/drawing/2014/main" id="{197C12D6-A31B-340F-B042-E61C6BE3A315}"/>
                  </a:ext>
                </a:extLst>
              </p:cNvPr>
              <p:cNvGrpSpPr/>
              <p:nvPr/>
            </p:nvGrpSpPr>
            <p:grpSpPr bwMode="blackWhite">
              <a:xfrm>
                <a:off x="546234" y="2489764"/>
                <a:ext cx="558179" cy="409838"/>
                <a:chOff x="6940937" y="711274"/>
                <a:chExt cx="558179" cy="409838"/>
              </a:xfrm>
            </p:grpSpPr>
            <p:sp>
              <p:nvSpPr>
                <p:cNvPr id="22" name="Elipse 21" descr="Círculo pequeño">
                  <a:extLst>
                    <a:ext uri="{FF2B5EF4-FFF2-40B4-BE49-F238E27FC236}">
                      <a16:creationId xmlns:a16="http://schemas.microsoft.com/office/drawing/2014/main" id="{397FC196-6836-0416-C092-32196D6D5195}"/>
                    </a:ext>
                  </a:extLst>
                </p:cNvPr>
                <p:cNvSpPr/>
                <p:nvPr/>
              </p:nvSpPr>
              <p:spPr bwMode="blackWhite">
                <a:xfrm>
                  <a:off x="7025069" y="711274"/>
                  <a:ext cx="409838" cy="4098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31" name="Cuadro de texto 23" descr="Número 2">
                  <a:extLst>
                    <a:ext uri="{FF2B5EF4-FFF2-40B4-BE49-F238E27FC236}">
                      <a16:creationId xmlns:a16="http://schemas.microsoft.com/office/drawing/2014/main" id="{D6E59265-EA65-36FD-8177-9DB0FD5ECCD9}"/>
                    </a:ext>
                  </a:extLst>
                </p:cNvPr>
                <p:cNvSpPr txBox="1">
                  <a:spLocks noChangeAspect="1"/>
                </p:cNvSpPr>
                <p:nvPr/>
              </p:nvSpPr>
              <p:spPr bwMode="blackWhite">
                <a:xfrm>
                  <a:off x="6940937" y="731527"/>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2</a:t>
                  </a:r>
                </a:p>
              </p:txBody>
            </p:sp>
          </p:grpSp>
          <p:sp>
            <p:nvSpPr>
              <p:cNvPr id="21" name="Marcador de posición de contenido 17">
                <a:extLst>
                  <a:ext uri="{FF2B5EF4-FFF2-40B4-BE49-F238E27FC236}">
                    <a16:creationId xmlns:a16="http://schemas.microsoft.com/office/drawing/2014/main" id="{7D6CA7B0-6D50-AC3A-2F75-87FC2D26E460}"/>
                  </a:ext>
                </a:extLst>
              </p:cNvPr>
              <p:cNvSpPr txBox="1">
                <a:spLocks/>
              </p:cNvSpPr>
              <p:nvPr/>
            </p:nvSpPr>
            <p:spPr>
              <a:xfrm>
                <a:off x="1021686" y="2544852"/>
                <a:ext cx="2967236" cy="93600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s-ES" sz="1800" dirty="0">
                    <a:solidFill>
                      <a:srgbClr val="262626"/>
                    </a:solidFill>
                    <a:cs typeface="Calibri" panose="020F0502020204030204" pitchFamily="34" charset="0"/>
                  </a:rPr>
                  <a:t>Registro,</a:t>
                </a:r>
                <a:endParaRPr lang="es-ES" sz="1800" dirty="0">
                  <a:solidFill>
                    <a:prstClr val="black">
                      <a:lumMod val="75000"/>
                      <a:lumOff val="25000"/>
                    </a:prstClr>
                  </a:solidFill>
                  <a:cs typeface="Segoe UI" panose="020B0502040204020203" pitchFamily="34" charset="0"/>
                </a:endParaRPr>
              </a:p>
            </p:txBody>
          </p:sp>
        </p:grpSp>
        <p:grpSp>
          <p:nvGrpSpPr>
            <p:cNvPr id="38" name="Grupo 37">
              <a:extLst>
                <a:ext uri="{FF2B5EF4-FFF2-40B4-BE49-F238E27FC236}">
                  <a16:creationId xmlns:a16="http://schemas.microsoft.com/office/drawing/2014/main" id="{4FE6713D-AF8A-F414-2EDE-E275589426BF}"/>
                </a:ext>
              </a:extLst>
            </p:cNvPr>
            <p:cNvGrpSpPr/>
            <p:nvPr/>
          </p:nvGrpSpPr>
          <p:grpSpPr>
            <a:xfrm>
              <a:off x="7421434" y="3528474"/>
              <a:ext cx="3454358" cy="952289"/>
              <a:chOff x="574440" y="3745071"/>
              <a:chExt cx="3454358" cy="952289"/>
            </a:xfrm>
          </p:grpSpPr>
          <p:grpSp>
            <p:nvGrpSpPr>
              <p:cNvPr id="39" name="Grupo 38" descr="Círculo pequeño con el número 3 en su interior para indicar que se encuentra en el paso 3">
                <a:extLst>
                  <a:ext uri="{FF2B5EF4-FFF2-40B4-BE49-F238E27FC236}">
                    <a16:creationId xmlns:a16="http://schemas.microsoft.com/office/drawing/2014/main" id="{5A719A8B-ECDE-E3EE-17B5-EF2C83342DDA}"/>
                  </a:ext>
                </a:extLst>
              </p:cNvPr>
              <p:cNvGrpSpPr/>
              <p:nvPr/>
            </p:nvGrpSpPr>
            <p:grpSpPr bwMode="blackWhite">
              <a:xfrm>
                <a:off x="574440" y="3745071"/>
                <a:ext cx="558179" cy="409838"/>
                <a:chOff x="6970547" y="711274"/>
                <a:chExt cx="558179" cy="409838"/>
              </a:xfrm>
            </p:grpSpPr>
            <p:sp>
              <p:nvSpPr>
                <p:cNvPr id="41" name="Elipse 40" descr="Círculo pequeño">
                  <a:extLst>
                    <a:ext uri="{FF2B5EF4-FFF2-40B4-BE49-F238E27FC236}">
                      <a16:creationId xmlns:a16="http://schemas.microsoft.com/office/drawing/2014/main" id="{71D939ED-0C70-116D-EFC0-3E82FE49757E}"/>
                    </a:ext>
                  </a:extLst>
                </p:cNvPr>
                <p:cNvSpPr/>
                <p:nvPr/>
              </p:nvSpPr>
              <p:spPr bwMode="blackWhite">
                <a:xfrm>
                  <a:off x="7025069" y="711274"/>
                  <a:ext cx="409838" cy="4098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42" name="Cuadro de texto 27" descr="Número 3">
                  <a:extLst>
                    <a:ext uri="{FF2B5EF4-FFF2-40B4-BE49-F238E27FC236}">
                      <a16:creationId xmlns:a16="http://schemas.microsoft.com/office/drawing/2014/main" id="{4D144CE0-2994-30FF-3581-83C9EC4D411A}"/>
                    </a:ext>
                  </a:extLst>
                </p:cNvPr>
                <p:cNvSpPr txBox="1">
                  <a:spLocks noChangeAspect="1"/>
                </p:cNvSpPr>
                <p:nvPr/>
              </p:nvSpPr>
              <p:spPr bwMode="blackWhite">
                <a:xfrm>
                  <a:off x="6970547" y="735885"/>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3</a:t>
                  </a:r>
                </a:p>
              </p:txBody>
            </p:sp>
          </p:grpSp>
          <p:sp>
            <p:nvSpPr>
              <p:cNvPr id="40" name="Marcador de contenido 17">
                <a:extLst>
                  <a:ext uri="{FF2B5EF4-FFF2-40B4-BE49-F238E27FC236}">
                    <a16:creationId xmlns:a16="http://schemas.microsoft.com/office/drawing/2014/main" id="{E4C44C58-B888-DDF7-6BA9-74CFF7895D58}"/>
                  </a:ext>
                </a:extLst>
              </p:cNvPr>
              <p:cNvSpPr txBox="1">
                <a:spLocks/>
              </p:cNvSpPr>
              <p:nvPr/>
            </p:nvSpPr>
            <p:spPr>
              <a:xfrm>
                <a:off x="1076798" y="3761360"/>
                <a:ext cx="2952000" cy="93600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s-MX" sz="1800" dirty="0">
                    <a:solidFill>
                      <a:prstClr val="black">
                        <a:lumMod val="75000"/>
                        <a:lumOff val="25000"/>
                      </a:prstClr>
                    </a:solidFill>
                    <a:latin typeface="Segoe UI" panose="020B0502040204020203" pitchFamily="34" charset="0"/>
                    <a:cs typeface="Segoe UI" panose="020B0502040204020203" pitchFamily="34" charset="0"/>
                  </a:rPr>
                  <a:t>Seguimiento,</a:t>
                </a:r>
              </a:p>
            </p:txBody>
          </p:sp>
        </p:grpSp>
        <p:grpSp>
          <p:nvGrpSpPr>
            <p:cNvPr id="43" name="Grupo 42">
              <a:extLst>
                <a:ext uri="{FF2B5EF4-FFF2-40B4-BE49-F238E27FC236}">
                  <a16:creationId xmlns:a16="http://schemas.microsoft.com/office/drawing/2014/main" id="{937D3A41-9F37-C1D1-0A31-FB76DDE44E91}"/>
                </a:ext>
              </a:extLst>
            </p:cNvPr>
            <p:cNvGrpSpPr/>
            <p:nvPr/>
          </p:nvGrpSpPr>
          <p:grpSpPr>
            <a:xfrm>
              <a:off x="7432496" y="4242039"/>
              <a:ext cx="3466848" cy="952289"/>
              <a:chOff x="561950" y="3745071"/>
              <a:chExt cx="3466848" cy="952289"/>
            </a:xfrm>
          </p:grpSpPr>
          <p:grpSp>
            <p:nvGrpSpPr>
              <p:cNvPr id="44" name="Grupo 43" descr="Círculo pequeño con el número 3 en su interior para indicar que se encuentra en el paso 3">
                <a:extLst>
                  <a:ext uri="{FF2B5EF4-FFF2-40B4-BE49-F238E27FC236}">
                    <a16:creationId xmlns:a16="http://schemas.microsoft.com/office/drawing/2014/main" id="{DBB997D7-FF2E-74F3-624B-E72DC41ED1ED}"/>
                  </a:ext>
                </a:extLst>
              </p:cNvPr>
              <p:cNvGrpSpPr/>
              <p:nvPr/>
            </p:nvGrpSpPr>
            <p:grpSpPr bwMode="blackWhite">
              <a:xfrm>
                <a:off x="561950" y="3745071"/>
                <a:ext cx="558179" cy="409838"/>
                <a:chOff x="6958057" y="711274"/>
                <a:chExt cx="558179" cy="409838"/>
              </a:xfrm>
            </p:grpSpPr>
            <p:sp>
              <p:nvSpPr>
                <p:cNvPr id="46" name="Elipse 45" descr="Círculo pequeño">
                  <a:extLst>
                    <a:ext uri="{FF2B5EF4-FFF2-40B4-BE49-F238E27FC236}">
                      <a16:creationId xmlns:a16="http://schemas.microsoft.com/office/drawing/2014/main" id="{96F60352-E69B-3AD9-5C38-E2B7B1846686}"/>
                    </a:ext>
                  </a:extLst>
                </p:cNvPr>
                <p:cNvSpPr/>
                <p:nvPr/>
              </p:nvSpPr>
              <p:spPr bwMode="blackWhite">
                <a:xfrm>
                  <a:off x="7025069" y="711274"/>
                  <a:ext cx="409838" cy="409838"/>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47" name="Cuadro de texto 27" descr="Número 3">
                  <a:extLst>
                    <a:ext uri="{FF2B5EF4-FFF2-40B4-BE49-F238E27FC236}">
                      <a16:creationId xmlns:a16="http://schemas.microsoft.com/office/drawing/2014/main" id="{983771B5-D04A-32E3-3DF1-31BDD9B04C65}"/>
                    </a:ext>
                  </a:extLst>
                </p:cNvPr>
                <p:cNvSpPr txBox="1">
                  <a:spLocks noChangeAspect="1"/>
                </p:cNvSpPr>
                <p:nvPr/>
              </p:nvSpPr>
              <p:spPr bwMode="blackWhite">
                <a:xfrm>
                  <a:off x="6958057" y="717886"/>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4</a:t>
                  </a:r>
                </a:p>
              </p:txBody>
            </p:sp>
          </p:grpSp>
          <p:sp>
            <p:nvSpPr>
              <p:cNvPr id="45" name="Marcador de contenido 17">
                <a:extLst>
                  <a:ext uri="{FF2B5EF4-FFF2-40B4-BE49-F238E27FC236}">
                    <a16:creationId xmlns:a16="http://schemas.microsoft.com/office/drawing/2014/main" id="{973EE4A2-2DC6-468A-69FC-CF16B1EB08BE}"/>
                  </a:ext>
                </a:extLst>
              </p:cNvPr>
              <p:cNvSpPr txBox="1">
                <a:spLocks/>
              </p:cNvSpPr>
              <p:nvPr/>
            </p:nvSpPr>
            <p:spPr>
              <a:xfrm>
                <a:off x="1076798" y="3761360"/>
                <a:ext cx="2952000" cy="93600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s-ES" sz="1800" dirty="0">
                    <a:solidFill>
                      <a:prstClr val="black">
                        <a:lumMod val="75000"/>
                        <a:lumOff val="25000"/>
                      </a:prstClr>
                    </a:solidFill>
                    <a:latin typeface="Segoe UI" panose="020B0502040204020203" pitchFamily="34" charset="0"/>
                    <a:cs typeface="Segoe UI" panose="020B0502040204020203" pitchFamily="34" charset="0"/>
                  </a:rPr>
                  <a:t>Despacho</a:t>
                </a:r>
                <a:endParaRPr lang="es-MX" sz="1600" dirty="0">
                  <a:solidFill>
                    <a:prstClr val="black">
                      <a:lumMod val="75000"/>
                      <a:lumOff val="25000"/>
                    </a:prstClr>
                  </a:solidFill>
                  <a:latin typeface="Segoe UI" panose="020B0502040204020203" pitchFamily="34" charset="0"/>
                  <a:cs typeface="Segoe UI" panose="020B0502040204020203" pitchFamily="34" charset="0"/>
                </a:endParaRPr>
              </a:p>
            </p:txBody>
          </p:sp>
        </p:grpSp>
        <p:sp>
          <p:nvSpPr>
            <p:cNvPr id="48" name="CuadroTexto 47">
              <a:extLst>
                <a:ext uri="{FF2B5EF4-FFF2-40B4-BE49-F238E27FC236}">
                  <a16:creationId xmlns:a16="http://schemas.microsoft.com/office/drawing/2014/main" id="{78F0D181-56D2-30CC-3A11-19C765941422}"/>
                </a:ext>
              </a:extLst>
            </p:cNvPr>
            <p:cNvSpPr txBox="1"/>
            <p:nvPr/>
          </p:nvSpPr>
          <p:spPr>
            <a:xfrm>
              <a:off x="7345144" y="4952675"/>
              <a:ext cx="4172625" cy="923330"/>
            </a:xfrm>
            <a:prstGeom prst="rect">
              <a:avLst/>
            </a:prstGeom>
            <a:noFill/>
          </p:spPr>
          <p:txBody>
            <a:bodyPr wrap="square" rtlCol="0">
              <a:spAutoFit/>
            </a:bodyPr>
            <a:lstStyle/>
            <a:p>
              <a:pPr algn="just"/>
              <a:r>
                <a:rPr lang="es-MX" dirty="0">
                  <a:solidFill>
                    <a:schemeClr val="tx2"/>
                  </a:solidFill>
                </a:rPr>
                <a:t>de la documentación para la integración de los expedientes de los archivos de trámite.</a:t>
              </a:r>
            </a:p>
          </p:txBody>
        </p:sp>
      </p:grpSp>
    </p:spTree>
    <p:extLst>
      <p:ext uri="{BB962C8B-B14F-4D97-AF65-F5344CB8AC3E}">
        <p14:creationId xmlns:p14="http://schemas.microsoft.com/office/powerpoint/2010/main" val="2596833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494354" y="450177"/>
            <a:ext cx="8264446" cy="640080"/>
          </a:xfrm>
        </p:spPr>
        <p:txBody>
          <a:bodyPr rtlCol="0">
            <a:normAutofit fontScale="90000"/>
          </a:bodyPr>
          <a:lstStyle/>
          <a:p>
            <a:pPr rtl="0"/>
            <a:r>
              <a:rPr lang="es-ES" dirty="0"/>
              <a:t>Funciones de las instancias operativas: Archivo de Trámite</a:t>
            </a:r>
            <a:endParaRPr lang="es-ES" dirty="0">
              <a:latin typeface="Segoe UI Light" panose="020B0502040204020203" pitchFamily="34" charset="0"/>
              <a:cs typeface="Segoe UI Light" panose="020B0502040204020203" pitchFamily="34" charset="0"/>
            </a:endParaRPr>
          </a:p>
        </p:txBody>
      </p:sp>
      <p:cxnSp>
        <p:nvCxnSpPr>
          <p:cNvPr id="20" name="Conector recto 19" descr="Línea de color gris claro que separa las imágenes del texto de Transformación"/>
          <p:cNvCxnSpPr/>
          <p:nvPr/>
        </p:nvCxnSpPr>
        <p:spPr>
          <a:xfrm>
            <a:off x="6779181" y="1472431"/>
            <a:ext cx="0" cy="4892634"/>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17" name="Grupo 16">
            <a:extLst>
              <a:ext uri="{FF2B5EF4-FFF2-40B4-BE49-F238E27FC236}">
                <a16:creationId xmlns:a16="http://schemas.microsoft.com/office/drawing/2014/main" id="{E3F6F61F-9A8F-8D5E-D3BD-172138AB7DB2}"/>
              </a:ext>
            </a:extLst>
          </p:cNvPr>
          <p:cNvGrpSpPr/>
          <p:nvPr/>
        </p:nvGrpSpPr>
        <p:grpSpPr>
          <a:xfrm>
            <a:off x="7153525" y="1776652"/>
            <a:ext cx="4276465" cy="4514293"/>
            <a:chOff x="7109319" y="1757030"/>
            <a:chExt cx="4276465" cy="4514293"/>
          </a:xfrm>
        </p:grpSpPr>
        <p:grpSp>
          <p:nvGrpSpPr>
            <p:cNvPr id="12" name="Grupo 11">
              <a:extLst>
                <a:ext uri="{FF2B5EF4-FFF2-40B4-BE49-F238E27FC236}">
                  <a16:creationId xmlns:a16="http://schemas.microsoft.com/office/drawing/2014/main" id="{61F04B81-3F7F-9C4A-FA32-5D566EE229FA}"/>
                </a:ext>
              </a:extLst>
            </p:cNvPr>
            <p:cNvGrpSpPr/>
            <p:nvPr/>
          </p:nvGrpSpPr>
          <p:grpSpPr>
            <a:xfrm>
              <a:off x="7109319" y="1757030"/>
              <a:ext cx="4276465" cy="4009953"/>
              <a:chOff x="7109319" y="1757030"/>
              <a:chExt cx="4276465" cy="4009953"/>
            </a:xfrm>
          </p:grpSpPr>
          <p:grpSp>
            <p:nvGrpSpPr>
              <p:cNvPr id="13" name="Grupo 12" descr="Círculo pequeño con el número 1 en su interior para indicar que se encuentra en el paso 1"/>
              <p:cNvGrpSpPr/>
              <p:nvPr/>
            </p:nvGrpSpPr>
            <p:grpSpPr bwMode="blackWhite">
              <a:xfrm>
                <a:off x="7146835" y="1781125"/>
                <a:ext cx="558179" cy="409838"/>
                <a:chOff x="6953426" y="711274"/>
                <a:chExt cx="558179" cy="409838"/>
              </a:xfrm>
            </p:grpSpPr>
            <p:sp>
              <p:nvSpPr>
                <p:cNvPr id="14" name="Elipse 13" descr="Círculo pequeño"/>
                <p:cNvSpPr/>
                <p:nvPr/>
              </p:nvSpPr>
              <p:spPr bwMode="blackWhite">
                <a:xfrm>
                  <a:off x="7025069" y="711274"/>
                  <a:ext cx="409838" cy="409838"/>
                </a:xfrm>
                <a:prstGeom prst="ellipse">
                  <a:avLst/>
                </a:prstGeom>
                <a:solidFill>
                  <a:srgbClr val="9F2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5" name="CuadroDeTexto 14" descr="Número 1"/>
                <p:cNvSpPr txBox="1">
                  <a:spLocks noChangeAspect="1"/>
                </p:cNvSpPr>
                <p:nvPr/>
              </p:nvSpPr>
              <p:spPr bwMode="blackWhite">
                <a:xfrm>
                  <a:off x="6953426" y="724073"/>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1</a:t>
                  </a:r>
                </a:p>
              </p:txBody>
            </p:sp>
          </p:grpSp>
          <p:sp>
            <p:nvSpPr>
              <p:cNvPr id="16" name="Marcador de contenido 17"/>
              <p:cNvSpPr txBox="1">
                <a:spLocks/>
              </p:cNvSpPr>
              <p:nvPr/>
            </p:nvSpPr>
            <p:spPr>
              <a:xfrm>
                <a:off x="7633639" y="1757030"/>
                <a:ext cx="3680770" cy="64775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0"/>
                  </a:spcBef>
                  <a:spcAft>
                    <a:spcPts val="0"/>
                  </a:spcAft>
                  <a:buClr>
                    <a:srgbClr val="E32D91">
                      <a:lumMod val="75000"/>
                    </a:srgbClr>
                  </a:buClr>
                  <a:buNone/>
                  <a:tabLst>
                    <a:tab pos="457200" algn="l"/>
                  </a:tabLst>
                  <a:defRPr/>
                </a:pPr>
                <a:r>
                  <a:rPr lang="es-ES" sz="1800" dirty="0">
                    <a:solidFill>
                      <a:srgbClr val="262626"/>
                    </a:solidFill>
                    <a:ea typeface="Times New Roman" panose="02020603050405020304" pitchFamily="18" charset="0"/>
                    <a:cs typeface="Calibri" panose="020F0502020204030204" pitchFamily="34" charset="0"/>
                  </a:rPr>
                  <a:t>Integrar y organizar expedientes</a:t>
                </a:r>
                <a:r>
                  <a:rPr lang="es-ES" sz="1600" dirty="0">
                    <a:solidFill>
                      <a:srgbClr val="262626"/>
                    </a:solidFill>
                    <a:ea typeface="Times New Roman" panose="02020603050405020304" pitchFamily="18" charset="0"/>
                    <a:cs typeface="Calibri" panose="020F0502020204030204" pitchFamily="34" charset="0"/>
                  </a:rPr>
                  <a:t>.</a:t>
                </a:r>
              </a:p>
            </p:txBody>
          </p:sp>
          <p:grpSp>
            <p:nvGrpSpPr>
              <p:cNvPr id="18" name="Grupo 17" descr="Círculo pequeño con el número 2 en su interior para indicar que se encuentra en el paso 2"/>
              <p:cNvGrpSpPr/>
              <p:nvPr/>
            </p:nvGrpSpPr>
            <p:grpSpPr bwMode="blackWhite">
              <a:xfrm>
                <a:off x="7146835" y="2406057"/>
                <a:ext cx="558179" cy="409838"/>
                <a:chOff x="6953426" y="711274"/>
                <a:chExt cx="558179" cy="409838"/>
              </a:xfrm>
            </p:grpSpPr>
            <p:sp>
              <p:nvSpPr>
                <p:cNvPr id="23" name="Elipse 22" descr="Círculo pequeño"/>
                <p:cNvSpPr/>
                <p:nvPr/>
              </p:nvSpPr>
              <p:spPr bwMode="blackWhite">
                <a:xfrm>
                  <a:off x="7025069" y="711274"/>
                  <a:ext cx="409838" cy="409838"/>
                </a:xfrm>
                <a:prstGeom prst="ellipse">
                  <a:avLst/>
                </a:prstGeom>
                <a:solidFill>
                  <a:srgbClr val="9F2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4" name="Cuadro de texto 23" descr="Número 2"/>
                <p:cNvSpPr txBox="1">
                  <a:spLocks noChangeAspect="1"/>
                </p:cNvSpPr>
                <p:nvPr/>
              </p:nvSpPr>
              <p:spPr bwMode="blackWhite">
                <a:xfrm>
                  <a:off x="6953426" y="729155"/>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2</a:t>
                  </a:r>
                </a:p>
              </p:txBody>
            </p:sp>
          </p:grpSp>
          <p:sp>
            <p:nvSpPr>
              <p:cNvPr id="25" name="Marcador de posición de contenido 17"/>
              <p:cNvSpPr txBox="1">
                <a:spLocks/>
              </p:cNvSpPr>
              <p:nvPr/>
            </p:nvSpPr>
            <p:spPr>
              <a:xfrm>
                <a:off x="7705014" y="2406057"/>
                <a:ext cx="3680770" cy="721362"/>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2000"/>
                  </a:spcAft>
                  <a:buNone/>
                </a:pPr>
                <a:r>
                  <a:rPr lang="es-ES" sz="1800" dirty="0">
                    <a:solidFill>
                      <a:srgbClr val="262626"/>
                    </a:solidFill>
                    <a:ea typeface="Times New Roman" panose="02020603050405020304" pitchFamily="18" charset="0"/>
                    <a:cs typeface="Calibri" panose="020F0502020204030204" pitchFamily="34" charset="0"/>
                  </a:rPr>
                  <a:t>Asegurar la localización y consulta de expedientes.</a:t>
                </a:r>
                <a:endParaRPr lang="es-ES" sz="1800" dirty="0">
                  <a:solidFill>
                    <a:prstClr val="black">
                      <a:lumMod val="75000"/>
                      <a:lumOff val="25000"/>
                    </a:prstClr>
                  </a:solidFill>
                  <a:cs typeface="Segoe UI" panose="020B0502040204020203" pitchFamily="34" charset="0"/>
                </a:endParaRPr>
              </a:p>
            </p:txBody>
          </p:sp>
          <p:grpSp>
            <p:nvGrpSpPr>
              <p:cNvPr id="7" name="Grupo 6"/>
              <p:cNvGrpSpPr/>
              <p:nvPr/>
            </p:nvGrpSpPr>
            <p:grpSpPr>
              <a:xfrm>
                <a:off x="7146835" y="3204153"/>
                <a:ext cx="4109936" cy="952289"/>
                <a:chOff x="558723" y="3745071"/>
                <a:chExt cx="4053142" cy="952289"/>
              </a:xfrm>
            </p:grpSpPr>
            <p:grpSp>
              <p:nvGrpSpPr>
                <p:cNvPr id="26" name="Grupo 25" descr="Círculo pequeño con el número 3 en su interior para indicar que se encuentra en el paso 3"/>
                <p:cNvGrpSpPr/>
                <p:nvPr/>
              </p:nvGrpSpPr>
              <p:grpSpPr bwMode="blackWhite">
                <a:xfrm>
                  <a:off x="558723" y="3745071"/>
                  <a:ext cx="558179" cy="409838"/>
                  <a:chOff x="6954830" y="711274"/>
                  <a:chExt cx="558179" cy="409838"/>
                </a:xfrm>
              </p:grpSpPr>
              <p:sp>
                <p:nvSpPr>
                  <p:cNvPr id="27" name="Elipse 26" descr="Círculo pequeño"/>
                  <p:cNvSpPr/>
                  <p:nvPr/>
                </p:nvSpPr>
                <p:spPr bwMode="blackWhite">
                  <a:xfrm>
                    <a:off x="7025069" y="711274"/>
                    <a:ext cx="409838" cy="409838"/>
                  </a:xfrm>
                  <a:prstGeom prst="ellipse">
                    <a:avLst/>
                  </a:prstGeom>
                  <a:solidFill>
                    <a:srgbClr val="9F2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8" name="Cuadro de texto 27" descr="Número 3"/>
                  <p:cNvSpPr txBox="1">
                    <a:spLocks noChangeAspect="1"/>
                  </p:cNvSpPr>
                  <p:nvPr/>
                </p:nvSpPr>
                <p:spPr bwMode="blackWhite">
                  <a:xfrm>
                    <a:off x="6954830" y="735490"/>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3</a:t>
                    </a:r>
                  </a:p>
                </p:txBody>
              </p:sp>
            </p:grpSp>
            <p:sp>
              <p:nvSpPr>
                <p:cNvPr id="29" name="Marcador de contenido 17"/>
                <p:cNvSpPr txBox="1">
                  <a:spLocks/>
                </p:cNvSpPr>
                <p:nvPr/>
              </p:nvSpPr>
              <p:spPr>
                <a:xfrm>
                  <a:off x="1076798" y="3761360"/>
                  <a:ext cx="3535067" cy="93600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2000"/>
                    </a:spcAft>
                    <a:buNone/>
                  </a:pPr>
                  <a:r>
                    <a:rPr lang="es-MX" sz="1800" dirty="0">
                      <a:solidFill>
                        <a:prstClr val="black">
                          <a:lumMod val="75000"/>
                          <a:lumOff val="25000"/>
                        </a:prstClr>
                      </a:solidFill>
                      <a:latin typeface="Segoe UI" panose="020B0502040204020203" pitchFamily="34" charset="0"/>
                      <a:cs typeface="Segoe UI" panose="020B0502040204020203" pitchFamily="34" charset="0"/>
                    </a:rPr>
                    <a:t>Resguardar los archivos y la información clasificada.</a:t>
                  </a:r>
                </a:p>
              </p:txBody>
            </p:sp>
          </p:grpSp>
          <p:grpSp>
            <p:nvGrpSpPr>
              <p:cNvPr id="32" name="Grupo 31"/>
              <p:cNvGrpSpPr/>
              <p:nvPr/>
            </p:nvGrpSpPr>
            <p:grpSpPr>
              <a:xfrm>
                <a:off x="7129721" y="3924732"/>
                <a:ext cx="4127051" cy="952289"/>
                <a:chOff x="558723" y="3745071"/>
                <a:chExt cx="4127051" cy="952289"/>
              </a:xfrm>
            </p:grpSpPr>
            <p:grpSp>
              <p:nvGrpSpPr>
                <p:cNvPr id="33" name="Grupo 32" descr="Círculo pequeño con el número 3 en su interior para indicar que se encuentra en el paso 3"/>
                <p:cNvGrpSpPr/>
                <p:nvPr/>
              </p:nvGrpSpPr>
              <p:grpSpPr bwMode="blackWhite">
                <a:xfrm>
                  <a:off x="558723" y="3745071"/>
                  <a:ext cx="558179" cy="409838"/>
                  <a:chOff x="6954830" y="711274"/>
                  <a:chExt cx="558179" cy="409838"/>
                </a:xfrm>
              </p:grpSpPr>
              <p:sp>
                <p:nvSpPr>
                  <p:cNvPr id="35" name="Elipse 34" descr="Círculo pequeño"/>
                  <p:cNvSpPr/>
                  <p:nvPr/>
                </p:nvSpPr>
                <p:spPr bwMode="blackWhite">
                  <a:xfrm>
                    <a:off x="7025069" y="711274"/>
                    <a:ext cx="409838" cy="409838"/>
                  </a:xfrm>
                  <a:prstGeom prst="ellipse">
                    <a:avLst/>
                  </a:prstGeom>
                  <a:solidFill>
                    <a:srgbClr val="9F2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36" name="Cuadro de texto 27" descr="Número 3"/>
                  <p:cNvSpPr txBox="1">
                    <a:spLocks noChangeAspect="1"/>
                  </p:cNvSpPr>
                  <p:nvPr/>
                </p:nvSpPr>
                <p:spPr bwMode="blackWhite">
                  <a:xfrm>
                    <a:off x="6954830" y="735490"/>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4</a:t>
                    </a:r>
                  </a:p>
                </p:txBody>
              </p:sp>
            </p:grpSp>
            <p:sp>
              <p:nvSpPr>
                <p:cNvPr id="34" name="Marcador de contenido 17"/>
                <p:cNvSpPr txBox="1">
                  <a:spLocks/>
                </p:cNvSpPr>
                <p:nvPr/>
              </p:nvSpPr>
              <p:spPr>
                <a:xfrm>
                  <a:off x="1076797" y="3761360"/>
                  <a:ext cx="3608977" cy="93600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2000"/>
                    </a:spcAft>
                    <a:buNone/>
                  </a:pPr>
                  <a:r>
                    <a:rPr lang="es-ES" sz="1800" dirty="0">
                      <a:solidFill>
                        <a:prstClr val="black">
                          <a:lumMod val="75000"/>
                          <a:lumOff val="25000"/>
                        </a:prstClr>
                      </a:solidFill>
                      <a:latin typeface="Segoe UI" panose="020B0502040204020203" pitchFamily="34" charset="0"/>
                      <a:cs typeface="Segoe UI" panose="020B0502040204020203" pitchFamily="34" charset="0"/>
                    </a:rPr>
                    <a:t>Colaborar con el ACA en la elaboración de instrumentos archivísticos</a:t>
                  </a:r>
                  <a:r>
                    <a:rPr lang="es-ES" sz="1600" dirty="0">
                      <a:solidFill>
                        <a:prstClr val="black">
                          <a:lumMod val="75000"/>
                          <a:lumOff val="25000"/>
                        </a:prstClr>
                      </a:solidFill>
                      <a:latin typeface="Segoe UI" panose="020B0502040204020203" pitchFamily="34" charset="0"/>
                      <a:cs typeface="Segoe UI" panose="020B0502040204020203" pitchFamily="34" charset="0"/>
                    </a:rPr>
                    <a:t>.</a:t>
                  </a:r>
                  <a:endParaRPr lang="es-MX" sz="1600" dirty="0">
                    <a:solidFill>
                      <a:prstClr val="black">
                        <a:lumMod val="75000"/>
                        <a:lumOff val="25000"/>
                      </a:prstClr>
                    </a:solidFill>
                    <a:latin typeface="Segoe UI" panose="020B0502040204020203" pitchFamily="34" charset="0"/>
                    <a:cs typeface="Segoe UI" panose="020B0502040204020203" pitchFamily="34" charset="0"/>
                  </a:endParaRPr>
                </a:p>
              </p:txBody>
            </p:sp>
          </p:grpSp>
          <p:grpSp>
            <p:nvGrpSpPr>
              <p:cNvPr id="37" name="Grupo 36"/>
              <p:cNvGrpSpPr/>
              <p:nvPr/>
            </p:nvGrpSpPr>
            <p:grpSpPr>
              <a:xfrm>
                <a:off x="7109319" y="4814694"/>
                <a:ext cx="4276465" cy="952289"/>
                <a:chOff x="558723" y="3745071"/>
                <a:chExt cx="4276465" cy="952289"/>
              </a:xfrm>
            </p:grpSpPr>
            <p:grpSp>
              <p:nvGrpSpPr>
                <p:cNvPr id="38" name="Grupo 37" descr="Círculo pequeño con el número 3 en su interior para indicar que se encuentra en el paso 3"/>
                <p:cNvGrpSpPr/>
                <p:nvPr/>
              </p:nvGrpSpPr>
              <p:grpSpPr bwMode="blackWhite">
                <a:xfrm>
                  <a:off x="558723" y="3745071"/>
                  <a:ext cx="558179" cy="409838"/>
                  <a:chOff x="6954830" y="711274"/>
                  <a:chExt cx="558179" cy="409838"/>
                </a:xfrm>
              </p:grpSpPr>
              <p:sp>
                <p:nvSpPr>
                  <p:cNvPr id="40" name="Elipse 39" descr="Círculo pequeño"/>
                  <p:cNvSpPr/>
                  <p:nvPr/>
                </p:nvSpPr>
                <p:spPr bwMode="blackWhite">
                  <a:xfrm>
                    <a:off x="7025069" y="711274"/>
                    <a:ext cx="409838" cy="409838"/>
                  </a:xfrm>
                  <a:prstGeom prst="ellipse">
                    <a:avLst/>
                  </a:prstGeom>
                  <a:solidFill>
                    <a:srgbClr val="9F2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41" name="Cuadro de texto 27" descr="Número 3"/>
                  <p:cNvSpPr txBox="1">
                    <a:spLocks noChangeAspect="1"/>
                  </p:cNvSpPr>
                  <p:nvPr/>
                </p:nvSpPr>
                <p:spPr bwMode="blackWhite">
                  <a:xfrm>
                    <a:off x="6954830" y="735490"/>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5</a:t>
                    </a:r>
                  </a:p>
                </p:txBody>
              </p:sp>
            </p:grpSp>
            <p:sp>
              <p:nvSpPr>
                <p:cNvPr id="39" name="Marcador de contenido 17"/>
                <p:cNvSpPr txBox="1">
                  <a:spLocks/>
                </p:cNvSpPr>
                <p:nvPr/>
              </p:nvSpPr>
              <p:spPr>
                <a:xfrm>
                  <a:off x="1076797" y="3761360"/>
                  <a:ext cx="3758391" cy="93600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2000"/>
                    </a:spcAft>
                    <a:buNone/>
                  </a:pPr>
                  <a:r>
                    <a:rPr lang="es-ES" sz="1800" dirty="0">
                      <a:solidFill>
                        <a:srgbClr val="262626"/>
                      </a:solidFill>
                      <a:ea typeface="Times New Roman" panose="02020603050405020304" pitchFamily="18" charset="0"/>
                      <a:cs typeface="Calibri" panose="020F0502020204030204" pitchFamily="34" charset="0"/>
                    </a:rPr>
                    <a:t>Trabajar de acuerdo con los criterios y recomendaciones que establezca el ACA</a:t>
                  </a:r>
                  <a:r>
                    <a:rPr lang="es-ES" sz="1800" dirty="0">
                      <a:solidFill>
                        <a:schemeClr val="tx1"/>
                      </a:solidFill>
                      <a:ea typeface="Times New Roman" panose="02020603050405020304" pitchFamily="18" charset="0"/>
                      <a:cs typeface="Calibri" panose="020F0502020204030204" pitchFamily="34" charset="0"/>
                    </a:rPr>
                    <a:t>.</a:t>
                  </a:r>
                  <a:endParaRPr lang="es-MX" sz="1800" dirty="0">
                    <a:solidFill>
                      <a:schemeClr val="tx1"/>
                    </a:solidFill>
                    <a:cs typeface="Segoe UI" panose="020B0502040204020203" pitchFamily="34" charset="0"/>
                  </a:endParaRPr>
                </a:p>
              </p:txBody>
            </p:sp>
          </p:grpSp>
        </p:grpSp>
        <p:grpSp>
          <p:nvGrpSpPr>
            <p:cNvPr id="42" name="Grupo 41"/>
            <p:cNvGrpSpPr/>
            <p:nvPr/>
          </p:nvGrpSpPr>
          <p:grpSpPr>
            <a:xfrm>
              <a:off x="7109319" y="5745162"/>
              <a:ext cx="4055781" cy="526161"/>
              <a:chOff x="558723" y="3745071"/>
              <a:chExt cx="4055781" cy="526161"/>
            </a:xfrm>
          </p:grpSpPr>
          <p:grpSp>
            <p:nvGrpSpPr>
              <p:cNvPr id="43" name="Grupo 42" descr="Círculo pequeño con el número 3 en su interior para indicar que se encuentra en el paso 3"/>
              <p:cNvGrpSpPr/>
              <p:nvPr/>
            </p:nvGrpSpPr>
            <p:grpSpPr bwMode="blackWhite">
              <a:xfrm>
                <a:off x="558723" y="3745071"/>
                <a:ext cx="558179" cy="409838"/>
                <a:chOff x="6954830" y="711274"/>
                <a:chExt cx="558179" cy="409838"/>
              </a:xfrm>
            </p:grpSpPr>
            <p:sp>
              <p:nvSpPr>
                <p:cNvPr id="45" name="Elipse 44" descr="Círculo pequeño"/>
                <p:cNvSpPr/>
                <p:nvPr/>
              </p:nvSpPr>
              <p:spPr bwMode="blackWhite">
                <a:xfrm>
                  <a:off x="7025069" y="711274"/>
                  <a:ext cx="409838" cy="409838"/>
                </a:xfrm>
                <a:prstGeom prst="ellipse">
                  <a:avLst/>
                </a:prstGeom>
                <a:solidFill>
                  <a:srgbClr val="9F29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46" name="Cuadro de texto 27" descr="Número 3"/>
                <p:cNvSpPr txBox="1">
                  <a:spLocks noChangeAspect="1"/>
                </p:cNvSpPr>
                <p:nvPr/>
              </p:nvSpPr>
              <p:spPr bwMode="blackWhite">
                <a:xfrm>
                  <a:off x="6954830" y="735490"/>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6</a:t>
                  </a:r>
                </a:p>
              </p:txBody>
            </p:sp>
          </p:grpSp>
          <p:sp>
            <p:nvSpPr>
              <p:cNvPr id="44" name="Marcador de contenido 17"/>
              <p:cNvSpPr txBox="1">
                <a:spLocks/>
              </p:cNvSpPr>
              <p:nvPr/>
            </p:nvSpPr>
            <p:spPr>
              <a:xfrm>
                <a:off x="1076797" y="3761360"/>
                <a:ext cx="3537707" cy="509872"/>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s-ES" sz="1800" dirty="0">
                    <a:solidFill>
                      <a:srgbClr val="262626"/>
                    </a:solidFill>
                    <a:ea typeface="Times New Roman" panose="02020603050405020304" pitchFamily="18" charset="0"/>
                    <a:cs typeface="Calibri" panose="020F0502020204030204" pitchFamily="34" charset="0"/>
                  </a:rPr>
                  <a:t>Realizar transferencias primarias</a:t>
                </a:r>
                <a:r>
                  <a:rPr lang="es-ES" sz="1600" dirty="0">
                    <a:solidFill>
                      <a:srgbClr val="262626"/>
                    </a:solidFill>
                    <a:ea typeface="Times New Roman" panose="02020603050405020304" pitchFamily="18" charset="0"/>
                    <a:cs typeface="Calibri" panose="020F0502020204030204" pitchFamily="34" charset="0"/>
                  </a:rPr>
                  <a:t>.</a:t>
                </a:r>
                <a:endParaRPr lang="es-MX" sz="1600" dirty="0">
                  <a:solidFill>
                    <a:schemeClr val="tx1"/>
                  </a:solidFill>
                  <a:cs typeface="Segoe UI" panose="020B0502040204020203" pitchFamily="34" charset="0"/>
                </a:endParaRPr>
              </a:p>
            </p:txBody>
          </p:sp>
        </p:grpSp>
      </p:grpSp>
      <p:grpSp>
        <p:nvGrpSpPr>
          <p:cNvPr id="8" name="Grupo 7"/>
          <p:cNvGrpSpPr/>
          <p:nvPr/>
        </p:nvGrpSpPr>
        <p:grpSpPr>
          <a:xfrm>
            <a:off x="891021" y="3698521"/>
            <a:ext cx="5255085" cy="2412000"/>
            <a:chOff x="5740527" y="2548728"/>
            <a:chExt cx="5255085" cy="2412000"/>
          </a:xfrm>
        </p:grpSpPr>
        <p:sp>
          <p:nvSpPr>
            <p:cNvPr id="4" name="CuadroTexto 3"/>
            <p:cNvSpPr txBox="1"/>
            <p:nvPr/>
          </p:nvSpPr>
          <p:spPr>
            <a:xfrm>
              <a:off x="5740527" y="2768934"/>
              <a:ext cx="2566737" cy="400110"/>
            </a:xfrm>
            <a:prstGeom prst="rect">
              <a:avLst/>
            </a:prstGeom>
            <a:noFill/>
          </p:spPr>
          <p:txBody>
            <a:bodyPr wrap="square" rtlCol="0">
              <a:spAutoFit/>
            </a:bodyPr>
            <a:lstStyle/>
            <a:p>
              <a:pPr algn="ctr"/>
              <a:r>
                <a:rPr lang="es-MX" sz="2000" b="1" dirty="0">
                  <a:solidFill>
                    <a:schemeClr val="bg1"/>
                  </a:solidFill>
                </a:rPr>
                <a:t>Archivos de trámite</a:t>
              </a:r>
            </a:p>
          </p:txBody>
        </p:sp>
        <p:grpSp>
          <p:nvGrpSpPr>
            <p:cNvPr id="53" name="Google Shape;8709;p75"/>
            <p:cNvGrpSpPr>
              <a:grpSpLocks noChangeAspect="1"/>
            </p:cNvGrpSpPr>
            <p:nvPr/>
          </p:nvGrpSpPr>
          <p:grpSpPr>
            <a:xfrm>
              <a:off x="5832197" y="2548728"/>
              <a:ext cx="5163415" cy="2412000"/>
              <a:chOff x="238125" y="1188750"/>
              <a:chExt cx="7140450" cy="3335550"/>
            </a:xfrm>
            <a:effectLst>
              <a:outerShdw blurRad="38100" dist="38100" dir="5400000" algn="t" rotWithShape="0">
                <a:prstClr val="black">
                  <a:alpha val="40000"/>
                </a:prstClr>
              </a:outerShdw>
            </a:effectLst>
          </p:grpSpPr>
          <p:sp>
            <p:nvSpPr>
              <p:cNvPr id="54" name="Google Shape;8710;p75"/>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D45B9F"/>
              </a:solidFill>
              <a:ln w="9525" cap="flat" cmpd="sng">
                <a:noFill/>
                <a:prstDash val="solid"/>
                <a:round/>
                <a:headEnd type="none" w="sm" len="sm"/>
                <a:tailEnd type="none" w="sm" len="sm"/>
              </a:ln>
              <a:effectLst>
                <a:outerShdw blurRad="50800" dist="127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5" name="Google Shape;8711;p75"/>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chemeClr val="tx2">
                  <a:lumMod val="60000"/>
                  <a:lumOff val="40000"/>
                </a:schemeClr>
              </a:solidFill>
              <a:ln w="9525" cap="flat" cmpd="sng">
                <a:noFill/>
                <a:prstDash val="solid"/>
                <a:round/>
                <a:headEnd type="none" w="sm" len="sm"/>
                <a:tailEnd type="none" w="sm" len="sm"/>
              </a:ln>
              <a:effectLst>
                <a:outerShdw blurRad="127000" dist="762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57" name="Google Shape;8713;p75"/>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noFill/>
              <a:ln w="9525" cap="flat" cmpd="sng">
                <a:noFill/>
                <a:prstDash val="solid"/>
                <a:round/>
                <a:headEnd type="none" w="sm" len="sm"/>
                <a:tailEnd type="none" w="sm" len="sm"/>
              </a:ln>
              <a:effectLst>
                <a:outerShdw blurRad="254000" dist="762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58" name="Google Shape;8714;p75"/>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59" name="Rectángulo 58"/>
            <p:cNvSpPr/>
            <p:nvPr/>
          </p:nvSpPr>
          <p:spPr>
            <a:xfrm>
              <a:off x="7796030" y="3274900"/>
              <a:ext cx="1279517"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1"/>
                  </a:solidFill>
                </a:rPr>
                <a:t>SIA</a:t>
              </a:r>
            </a:p>
          </p:txBody>
        </p:sp>
        <p:sp>
          <p:nvSpPr>
            <p:cNvPr id="61" name="CuadroTexto 60"/>
            <p:cNvSpPr txBox="1"/>
            <p:nvPr/>
          </p:nvSpPr>
          <p:spPr>
            <a:xfrm>
              <a:off x="6051003" y="2614697"/>
              <a:ext cx="2566737" cy="769441"/>
            </a:xfrm>
            <a:prstGeom prst="rect">
              <a:avLst/>
            </a:prstGeom>
            <a:noFill/>
          </p:spPr>
          <p:txBody>
            <a:bodyPr wrap="square" rtlCol="0">
              <a:spAutoFit/>
            </a:bodyPr>
            <a:lstStyle/>
            <a:p>
              <a:r>
                <a:rPr lang="es-MX" sz="2200" b="1" dirty="0">
                  <a:solidFill>
                    <a:schemeClr val="bg1"/>
                  </a:solidFill>
                </a:rPr>
                <a:t>Archivos de trámite</a:t>
              </a:r>
            </a:p>
          </p:txBody>
        </p:sp>
        <p:sp>
          <p:nvSpPr>
            <p:cNvPr id="63" name="CuadroTexto 62"/>
            <p:cNvSpPr txBox="1"/>
            <p:nvPr/>
          </p:nvSpPr>
          <p:spPr>
            <a:xfrm>
              <a:off x="5963934" y="4190515"/>
              <a:ext cx="2566737" cy="707886"/>
            </a:xfrm>
            <a:prstGeom prst="rect">
              <a:avLst/>
            </a:prstGeom>
            <a:noFill/>
          </p:spPr>
          <p:txBody>
            <a:bodyPr wrap="square" rtlCol="0">
              <a:spAutoFit/>
            </a:bodyPr>
            <a:lstStyle/>
            <a:p>
              <a:r>
                <a:rPr lang="es-MX" sz="2000" b="1" dirty="0">
                  <a:solidFill>
                    <a:schemeClr val="bg1"/>
                  </a:solidFill>
                </a:rPr>
                <a:t>Área de correspondencia </a:t>
              </a:r>
            </a:p>
          </p:txBody>
        </p:sp>
      </p:grpSp>
      <p:sp>
        <p:nvSpPr>
          <p:cNvPr id="64" name="CuadroTexto 63"/>
          <p:cNvSpPr txBox="1"/>
          <p:nvPr/>
        </p:nvSpPr>
        <p:spPr>
          <a:xfrm>
            <a:off x="7857216" y="668935"/>
            <a:ext cx="2566737" cy="369332"/>
          </a:xfrm>
          <a:prstGeom prst="rect">
            <a:avLst/>
          </a:prstGeom>
          <a:noFill/>
        </p:spPr>
        <p:txBody>
          <a:bodyPr wrap="square" rtlCol="0">
            <a:spAutoFit/>
          </a:bodyPr>
          <a:lstStyle/>
          <a:p>
            <a:pPr algn="ctr"/>
            <a:r>
              <a:rPr lang="es-MX" dirty="0">
                <a:solidFill>
                  <a:schemeClr val="bg2">
                    <a:lumMod val="75000"/>
                  </a:schemeClr>
                </a:solidFill>
              </a:rPr>
              <a:t>Artículo 30</a:t>
            </a:r>
          </a:p>
        </p:txBody>
      </p:sp>
      <p:sp>
        <p:nvSpPr>
          <p:cNvPr id="5" name="Rectángulo 4"/>
          <p:cNvSpPr/>
          <p:nvPr/>
        </p:nvSpPr>
        <p:spPr>
          <a:xfrm>
            <a:off x="877421" y="1355609"/>
            <a:ext cx="4634647" cy="1723549"/>
          </a:xfrm>
          <a:prstGeom prst="rect">
            <a:avLst/>
          </a:prstGeom>
        </p:spPr>
        <p:txBody>
          <a:bodyPr wrap="square">
            <a:spAutoFit/>
          </a:bodyPr>
          <a:lstStyle/>
          <a:p>
            <a:pPr algn="just"/>
            <a:r>
              <a:rPr lang="es-MX" b="1" dirty="0"/>
              <a:t>Archivo de trámite</a:t>
            </a:r>
            <a:r>
              <a:rPr lang="es-MX" dirty="0"/>
              <a:t>. Al integrado por documentos de archivo de uso cotidiano y necesario para el ejercicio de las atribuciones y funciones de los sujetos obligados</a:t>
            </a:r>
            <a:r>
              <a:rPr lang="es-MX" sz="1600" dirty="0"/>
              <a:t>.  </a:t>
            </a:r>
            <a:r>
              <a:rPr lang="es-MX" sz="1600" dirty="0">
                <a:solidFill>
                  <a:schemeClr val="bg2">
                    <a:lumMod val="75000"/>
                  </a:schemeClr>
                </a:solidFill>
              </a:rPr>
              <a:t>Artículo 4, frac. V</a:t>
            </a:r>
          </a:p>
          <a:p>
            <a:pPr algn="just"/>
            <a:endParaRPr lang="es-MX" sz="1600" dirty="0"/>
          </a:p>
        </p:txBody>
      </p:sp>
      <p:sp>
        <p:nvSpPr>
          <p:cNvPr id="52" name="Marcador de número de diapositiva 3"/>
          <p:cNvSpPr>
            <a:spLocks noGrp="1"/>
          </p:cNvSpPr>
          <p:nvPr>
            <p:ph type="sldNum" sz="quarter" idx="4294967295"/>
          </p:nvPr>
        </p:nvSpPr>
        <p:spPr>
          <a:xfrm>
            <a:off x="8650481" y="6492875"/>
            <a:ext cx="3276600" cy="365125"/>
          </a:xfrm>
          <a:prstGeom prst="rect">
            <a:avLst/>
          </a:prstGeom>
        </p:spPr>
        <p:txBody>
          <a:bodyPr/>
          <a:lstStyle/>
          <a:p>
            <a:r>
              <a:rPr lang="en-US" sz="1400" i="1" dirty="0" err="1">
                <a:solidFill>
                  <a:schemeClr val="bg1"/>
                </a:solidFill>
                <a:latin typeface="Abadi" panose="020B0604020104020204" pitchFamily="34" charset="0"/>
              </a:rPr>
              <a:t>Introducción</a:t>
            </a:r>
            <a:r>
              <a:rPr lang="en-US" sz="1400" i="1" dirty="0">
                <a:solidFill>
                  <a:schemeClr val="bg1"/>
                </a:solidFill>
                <a:latin typeface="Abadi" panose="020B0604020104020204" pitchFamily="34" charset="0"/>
              </a:rPr>
              <a:t> a la LGA, </a:t>
            </a:r>
            <a:fld id="{D57F1E4F-1CFF-5643-939E-217C01CDF565}" type="slidenum">
              <a:rPr lang="en-US" sz="1400" i="1" smtClean="0">
                <a:solidFill>
                  <a:schemeClr val="bg1"/>
                </a:solidFill>
                <a:latin typeface="Abadi" panose="020B0604020104020204" pitchFamily="34" charset="0"/>
              </a:rPr>
              <a:pPr/>
              <a:t>35</a:t>
            </a:fld>
            <a:endParaRPr lang="en-US" sz="1400" i="1" dirty="0">
              <a:solidFill>
                <a:schemeClr val="bg1"/>
              </a:solidFill>
              <a:latin typeface="Abadi" panose="020B0604020104020204" pitchFamily="34" charset="0"/>
            </a:endParaRPr>
          </a:p>
        </p:txBody>
      </p:sp>
    </p:spTree>
    <p:extLst>
      <p:ext uri="{BB962C8B-B14F-4D97-AF65-F5344CB8AC3E}">
        <p14:creationId xmlns:p14="http://schemas.microsoft.com/office/powerpoint/2010/main" val="191982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543100" y="410744"/>
            <a:ext cx="7826200" cy="640080"/>
          </a:xfrm>
        </p:spPr>
        <p:txBody>
          <a:bodyPr rtlCol="0">
            <a:normAutofit fontScale="90000"/>
          </a:bodyPr>
          <a:lstStyle/>
          <a:p>
            <a:pPr rtl="0"/>
            <a:r>
              <a:rPr lang="es-ES" dirty="0"/>
              <a:t>Funciones de las instancias operativas: Archivo de Concentración</a:t>
            </a:r>
            <a:endParaRPr lang="es-ES" dirty="0">
              <a:latin typeface="Segoe UI Light" panose="020B0502040204020203" pitchFamily="34" charset="0"/>
              <a:cs typeface="Segoe UI Light" panose="020B0502040204020203" pitchFamily="34" charset="0"/>
            </a:endParaRPr>
          </a:p>
        </p:txBody>
      </p:sp>
      <p:cxnSp>
        <p:nvCxnSpPr>
          <p:cNvPr id="20" name="Conector recto 19" descr="Línea de color gris claro que separa las imágenes del texto de Transformación"/>
          <p:cNvCxnSpPr/>
          <p:nvPr/>
        </p:nvCxnSpPr>
        <p:spPr>
          <a:xfrm>
            <a:off x="6779181" y="1472431"/>
            <a:ext cx="0" cy="4892634"/>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4" name="Grupo 3"/>
          <p:cNvGrpSpPr/>
          <p:nvPr/>
        </p:nvGrpSpPr>
        <p:grpSpPr>
          <a:xfrm>
            <a:off x="658865" y="3293117"/>
            <a:ext cx="5420123" cy="2412000"/>
            <a:chOff x="5837312" y="2809578"/>
            <a:chExt cx="5420123" cy="2412000"/>
          </a:xfrm>
        </p:grpSpPr>
        <p:sp>
          <p:nvSpPr>
            <p:cNvPr id="130" name="CuadroTexto 129"/>
            <p:cNvSpPr txBox="1"/>
            <p:nvPr/>
          </p:nvSpPr>
          <p:spPr>
            <a:xfrm>
              <a:off x="5837312" y="4447125"/>
              <a:ext cx="2566737" cy="707886"/>
            </a:xfrm>
            <a:prstGeom prst="rect">
              <a:avLst/>
            </a:prstGeom>
            <a:noFill/>
          </p:spPr>
          <p:txBody>
            <a:bodyPr wrap="square" rtlCol="0">
              <a:spAutoFit/>
            </a:bodyPr>
            <a:lstStyle/>
            <a:p>
              <a:pPr algn="ctr"/>
              <a:r>
                <a:rPr lang="es-MX" sz="2000" b="1" dirty="0">
                  <a:solidFill>
                    <a:schemeClr val="bg1"/>
                  </a:solidFill>
                </a:rPr>
                <a:t>Archivos de </a:t>
              </a:r>
            </a:p>
            <a:p>
              <a:pPr algn="ctr"/>
              <a:r>
                <a:rPr lang="es-MX" sz="2000" b="1" dirty="0">
                  <a:solidFill>
                    <a:schemeClr val="bg1"/>
                  </a:solidFill>
                </a:rPr>
                <a:t>trámite</a:t>
              </a:r>
            </a:p>
          </p:txBody>
        </p:sp>
        <p:grpSp>
          <p:nvGrpSpPr>
            <p:cNvPr id="131" name="Google Shape;8709;p75"/>
            <p:cNvGrpSpPr>
              <a:grpSpLocks noChangeAspect="1"/>
            </p:cNvGrpSpPr>
            <p:nvPr/>
          </p:nvGrpSpPr>
          <p:grpSpPr>
            <a:xfrm>
              <a:off x="5920196" y="2809578"/>
              <a:ext cx="5163415" cy="2412000"/>
              <a:chOff x="238125" y="1188750"/>
              <a:chExt cx="7140450" cy="3335550"/>
            </a:xfrm>
            <a:effectLst>
              <a:outerShdw blurRad="38100" dist="38100" dir="5400000" algn="t" rotWithShape="0">
                <a:prstClr val="black">
                  <a:alpha val="40000"/>
                </a:prstClr>
              </a:outerShdw>
            </a:effectLst>
          </p:grpSpPr>
          <p:sp>
            <p:nvSpPr>
              <p:cNvPr id="132" name="Google Shape;8710;p75"/>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D45B9F"/>
              </a:solidFill>
              <a:ln w="9525" cap="flat" cmpd="sng">
                <a:noFill/>
                <a:prstDash val="solid"/>
                <a:round/>
                <a:headEnd type="none" w="sm" len="sm"/>
                <a:tailEnd type="none" w="sm" len="sm"/>
              </a:ln>
              <a:effectLst>
                <a:outerShdw blurRad="50800" dist="127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3" name="Google Shape;8711;p75"/>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chemeClr val="tx2">
                  <a:lumMod val="60000"/>
                  <a:lumOff val="40000"/>
                </a:schemeClr>
              </a:solidFill>
              <a:ln w="9525" cap="flat" cmpd="sng">
                <a:noFill/>
                <a:prstDash val="solid"/>
                <a:round/>
                <a:headEnd type="none" w="sm" len="sm"/>
                <a:tailEnd type="none" w="sm" len="sm"/>
              </a:ln>
              <a:effectLst>
                <a:outerShdw blurRad="127000" dist="762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34" name="Google Shape;8712;p75"/>
              <p:cNvSpPr/>
              <p:nvPr/>
            </p:nvSpPr>
            <p:spPr>
              <a:xfrm>
                <a:off x="3871550" y="1188750"/>
                <a:ext cx="3507025" cy="1584000"/>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7DBBBF"/>
              </a:solidFill>
              <a:ln w="9525" cap="flat" cmpd="sng">
                <a:noFill/>
                <a:prstDash val="solid"/>
                <a:round/>
                <a:headEnd type="none" w="sm" len="sm"/>
                <a:tailEnd type="none" w="sm" len="sm"/>
              </a:ln>
              <a:effectLst>
                <a:outerShdw blurRad="127000" dist="1016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5" name="Google Shape;8713;p75"/>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noFill/>
              <a:ln w="9525" cap="flat" cmpd="sng">
                <a:noFill/>
                <a:prstDash val="solid"/>
                <a:round/>
                <a:headEnd type="none" w="sm" len="sm"/>
                <a:tailEnd type="none" w="sm" len="sm"/>
              </a:ln>
              <a:effectLst>
                <a:outerShdw blurRad="254000" dist="762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6" name="Google Shape;8714;p75"/>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37" name="Rectángulo 136"/>
            <p:cNvSpPr/>
            <p:nvPr/>
          </p:nvSpPr>
          <p:spPr>
            <a:xfrm>
              <a:off x="7794052" y="3466217"/>
              <a:ext cx="1279517"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1"/>
                  </a:solidFill>
                </a:rPr>
                <a:t>SIA</a:t>
              </a:r>
            </a:p>
          </p:txBody>
        </p:sp>
        <p:sp>
          <p:nvSpPr>
            <p:cNvPr id="138" name="Rectángulo 137"/>
            <p:cNvSpPr/>
            <p:nvPr/>
          </p:nvSpPr>
          <p:spPr>
            <a:xfrm>
              <a:off x="8907917" y="2825428"/>
              <a:ext cx="2349518" cy="769441"/>
            </a:xfrm>
            <a:prstGeom prst="rect">
              <a:avLst/>
            </a:prstGeom>
            <a:effectLst>
              <a:outerShdw blurRad="50800" dist="139700" dir="2700000" algn="tl" rotWithShape="0">
                <a:schemeClr val="tx2">
                  <a:lumMod val="60000"/>
                  <a:lumOff val="40000"/>
                  <a:alpha val="40000"/>
                </a:schemeClr>
              </a:outerShdw>
            </a:effectLst>
          </p:spPr>
          <p:txBody>
            <a:bodyPr wrap="square">
              <a:spAutoFit/>
            </a:bodyPr>
            <a:lstStyle/>
            <a:p>
              <a:pPr algn="ctr"/>
              <a:r>
                <a:rPr lang="es-MX" sz="2200" b="1" dirty="0">
                  <a:solidFill>
                    <a:schemeClr val="bg1"/>
                  </a:solidFill>
                </a:rPr>
                <a:t>Archivo de Concentración</a:t>
              </a:r>
            </a:p>
          </p:txBody>
        </p:sp>
        <p:sp>
          <p:nvSpPr>
            <p:cNvPr id="139" name="CuadroTexto 138"/>
            <p:cNvSpPr txBox="1"/>
            <p:nvPr/>
          </p:nvSpPr>
          <p:spPr>
            <a:xfrm>
              <a:off x="6167578" y="2836779"/>
              <a:ext cx="2566737" cy="707886"/>
            </a:xfrm>
            <a:prstGeom prst="rect">
              <a:avLst/>
            </a:prstGeom>
            <a:noFill/>
          </p:spPr>
          <p:txBody>
            <a:bodyPr wrap="square" rtlCol="0">
              <a:spAutoFit/>
            </a:bodyPr>
            <a:lstStyle/>
            <a:p>
              <a:r>
                <a:rPr lang="es-MX" sz="2000" b="1" dirty="0">
                  <a:solidFill>
                    <a:schemeClr val="bg1"/>
                  </a:solidFill>
                </a:rPr>
                <a:t>Archivos de </a:t>
              </a:r>
            </a:p>
            <a:p>
              <a:r>
                <a:rPr lang="es-MX" sz="2000" b="1" dirty="0">
                  <a:solidFill>
                    <a:schemeClr val="bg1"/>
                  </a:solidFill>
                </a:rPr>
                <a:t>trámite</a:t>
              </a:r>
            </a:p>
          </p:txBody>
        </p:sp>
        <p:sp>
          <p:nvSpPr>
            <p:cNvPr id="141" name="CuadroTexto 140"/>
            <p:cNvSpPr txBox="1"/>
            <p:nvPr/>
          </p:nvSpPr>
          <p:spPr>
            <a:xfrm>
              <a:off x="6040178" y="4336512"/>
              <a:ext cx="2566737" cy="707886"/>
            </a:xfrm>
            <a:prstGeom prst="rect">
              <a:avLst/>
            </a:prstGeom>
            <a:noFill/>
          </p:spPr>
          <p:txBody>
            <a:bodyPr wrap="square" rtlCol="0">
              <a:spAutoFit/>
            </a:bodyPr>
            <a:lstStyle/>
            <a:p>
              <a:r>
                <a:rPr lang="es-MX" sz="2000" b="1" dirty="0">
                  <a:solidFill>
                    <a:schemeClr val="bg1"/>
                  </a:solidFill>
                </a:rPr>
                <a:t>Área de correspondencia </a:t>
              </a:r>
            </a:p>
          </p:txBody>
        </p:sp>
      </p:grpSp>
      <p:sp>
        <p:nvSpPr>
          <p:cNvPr id="142" name="CuadroTexto 141"/>
          <p:cNvSpPr txBox="1"/>
          <p:nvPr/>
        </p:nvSpPr>
        <p:spPr>
          <a:xfrm>
            <a:off x="7739757" y="577499"/>
            <a:ext cx="2566737" cy="400110"/>
          </a:xfrm>
          <a:prstGeom prst="rect">
            <a:avLst/>
          </a:prstGeom>
          <a:noFill/>
        </p:spPr>
        <p:txBody>
          <a:bodyPr wrap="square" rtlCol="0">
            <a:spAutoFit/>
          </a:bodyPr>
          <a:lstStyle/>
          <a:p>
            <a:pPr algn="ctr"/>
            <a:r>
              <a:rPr lang="es-MX" sz="2000" dirty="0">
                <a:solidFill>
                  <a:schemeClr val="accent1"/>
                </a:solidFill>
              </a:rPr>
              <a:t>Artículo 31</a:t>
            </a:r>
          </a:p>
        </p:txBody>
      </p:sp>
      <p:sp>
        <p:nvSpPr>
          <p:cNvPr id="2" name="Rectángulo 1"/>
          <p:cNvSpPr/>
          <p:nvPr/>
        </p:nvSpPr>
        <p:spPr>
          <a:xfrm>
            <a:off x="752542" y="1339727"/>
            <a:ext cx="4768459" cy="1477328"/>
          </a:xfrm>
          <a:prstGeom prst="rect">
            <a:avLst/>
          </a:prstGeom>
        </p:spPr>
        <p:txBody>
          <a:bodyPr wrap="square">
            <a:spAutoFit/>
          </a:bodyPr>
          <a:lstStyle/>
          <a:p>
            <a:pPr algn="just"/>
            <a:r>
              <a:rPr lang="es-MX" b="1" dirty="0"/>
              <a:t>Archivo de concentración</a:t>
            </a:r>
            <a:r>
              <a:rPr lang="es-MX" dirty="0"/>
              <a:t>. Al integrado por documentos transferidos desde las áreas o unidades productoras, cuyo uso y consulta es esporádica y que permanecen en él hasta su disposición documental; </a:t>
            </a:r>
            <a:r>
              <a:rPr lang="es-MX" dirty="0">
                <a:solidFill>
                  <a:schemeClr val="bg2">
                    <a:lumMod val="75000"/>
                  </a:schemeClr>
                </a:solidFill>
              </a:rPr>
              <a:t>Articulo 4, frac. IV</a:t>
            </a:r>
          </a:p>
        </p:txBody>
      </p:sp>
      <p:sp>
        <p:nvSpPr>
          <p:cNvPr id="62"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36</a:t>
            </a:fld>
            <a:endParaRPr lang="en-US" sz="1400" i="1" dirty="0">
              <a:solidFill>
                <a:schemeClr val="bg1"/>
              </a:solidFill>
            </a:endParaRPr>
          </a:p>
        </p:txBody>
      </p:sp>
      <p:grpSp>
        <p:nvGrpSpPr>
          <p:cNvPr id="84" name="Grupo 83">
            <a:extLst>
              <a:ext uri="{FF2B5EF4-FFF2-40B4-BE49-F238E27FC236}">
                <a16:creationId xmlns:a16="http://schemas.microsoft.com/office/drawing/2014/main" id="{9CB0DA40-147E-F0AD-20BA-A1A65D28DB49}"/>
              </a:ext>
            </a:extLst>
          </p:cNvPr>
          <p:cNvGrpSpPr/>
          <p:nvPr/>
        </p:nvGrpSpPr>
        <p:grpSpPr>
          <a:xfrm>
            <a:off x="6702518" y="1408327"/>
            <a:ext cx="4816678" cy="5072275"/>
            <a:chOff x="6702518" y="1408327"/>
            <a:chExt cx="4816678" cy="5072275"/>
          </a:xfrm>
        </p:grpSpPr>
        <p:grpSp>
          <p:nvGrpSpPr>
            <p:cNvPr id="5" name="Grupo 4"/>
            <p:cNvGrpSpPr/>
            <p:nvPr/>
          </p:nvGrpSpPr>
          <p:grpSpPr>
            <a:xfrm>
              <a:off x="6964404" y="6036394"/>
              <a:ext cx="4523509" cy="444208"/>
              <a:chOff x="3402164" y="3508966"/>
              <a:chExt cx="4145050" cy="444208"/>
            </a:xfrm>
          </p:grpSpPr>
          <p:grpSp>
            <p:nvGrpSpPr>
              <p:cNvPr id="52" name="Grupo 51" descr="Círculo pequeño con el número 1 en su interior para indicar que se encuentra en el paso 1"/>
              <p:cNvGrpSpPr/>
              <p:nvPr/>
            </p:nvGrpSpPr>
            <p:grpSpPr bwMode="blackWhite">
              <a:xfrm>
                <a:off x="3402164" y="3508966"/>
                <a:ext cx="494821" cy="409838"/>
                <a:chOff x="6980325" y="711274"/>
                <a:chExt cx="494821" cy="409838"/>
              </a:xfrm>
            </p:grpSpPr>
            <p:sp>
              <p:nvSpPr>
                <p:cNvPr id="53" name="Elipse 52" descr="Círculo pequeño"/>
                <p:cNvSpPr/>
                <p:nvPr/>
              </p:nvSpPr>
              <p:spPr bwMode="blackWhite">
                <a:xfrm>
                  <a:off x="7025069" y="711274"/>
                  <a:ext cx="409838" cy="4098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54" name="CuadroDeTexto 14" descr="Número 1"/>
                <p:cNvSpPr txBox="1">
                  <a:spLocks noChangeAspect="1"/>
                </p:cNvSpPr>
                <p:nvPr/>
              </p:nvSpPr>
              <p:spPr bwMode="blackWhite">
                <a:xfrm>
                  <a:off x="6980325" y="719488"/>
                  <a:ext cx="494821"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8 </a:t>
                  </a:r>
                </a:p>
              </p:txBody>
            </p:sp>
          </p:grpSp>
          <p:sp>
            <p:nvSpPr>
              <p:cNvPr id="55" name="Marcador de contenido 17"/>
              <p:cNvSpPr txBox="1">
                <a:spLocks/>
              </p:cNvSpPr>
              <p:nvPr/>
            </p:nvSpPr>
            <p:spPr>
              <a:xfrm>
                <a:off x="3914952" y="3543335"/>
                <a:ext cx="3632262" cy="409839"/>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MX" sz="1800" dirty="0"/>
                  <a:t>Realizar transferencias secundarias.</a:t>
                </a:r>
              </a:p>
            </p:txBody>
          </p:sp>
        </p:grpSp>
        <p:grpSp>
          <p:nvGrpSpPr>
            <p:cNvPr id="83" name="Grupo 82">
              <a:extLst>
                <a:ext uri="{FF2B5EF4-FFF2-40B4-BE49-F238E27FC236}">
                  <a16:creationId xmlns:a16="http://schemas.microsoft.com/office/drawing/2014/main" id="{81F712A4-E56E-59B5-2FD2-A0CA0844EA50}"/>
                </a:ext>
              </a:extLst>
            </p:cNvPr>
            <p:cNvGrpSpPr/>
            <p:nvPr/>
          </p:nvGrpSpPr>
          <p:grpSpPr>
            <a:xfrm>
              <a:off x="6702518" y="1408327"/>
              <a:ext cx="4816678" cy="3915082"/>
              <a:chOff x="6702518" y="1408327"/>
              <a:chExt cx="4816678" cy="3915082"/>
            </a:xfrm>
          </p:grpSpPr>
          <p:grpSp>
            <p:nvGrpSpPr>
              <p:cNvPr id="8" name="Grupo 7">
                <a:extLst>
                  <a:ext uri="{FF2B5EF4-FFF2-40B4-BE49-F238E27FC236}">
                    <a16:creationId xmlns:a16="http://schemas.microsoft.com/office/drawing/2014/main" id="{D17DC6BC-8C19-6F7F-CFEF-4142FDFBB4BC}"/>
                  </a:ext>
                </a:extLst>
              </p:cNvPr>
              <p:cNvGrpSpPr/>
              <p:nvPr/>
            </p:nvGrpSpPr>
            <p:grpSpPr>
              <a:xfrm>
                <a:off x="6948009" y="1408327"/>
                <a:ext cx="4571187" cy="772069"/>
                <a:chOff x="626855" y="1902243"/>
                <a:chExt cx="3855235" cy="772069"/>
              </a:xfrm>
            </p:grpSpPr>
            <p:grpSp>
              <p:nvGrpSpPr>
                <p:cNvPr id="9" name="Grupo 8" descr="Círculo pequeño con el número 1 en su interior para indicar que se encuentra en el paso 1">
                  <a:extLst>
                    <a:ext uri="{FF2B5EF4-FFF2-40B4-BE49-F238E27FC236}">
                      <a16:creationId xmlns:a16="http://schemas.microsoft.com/office/drawing/2014/main" id="{95B57618-EF2C-E22A-AD7C-D82AFB9053CA}"/>
                    </a:ext>
                  </a:extLst>
                </p:cNvPr>
                <p:cNvGrpSpPr/>
                <p:nvPr/>
              </p:nvGrpSpPr>
              <p:grpSpPr bwMode="blackWhite">
                <a:xfrm>
                  <a:off x="626855" y="1915543"/>
                  <a:ext cx="455424" cy="487959"/>
                  <a:chOff x="7021558" y="708820"/>
                  <a:chExt cx="455424" cy="487959"/>
                </a:xfrm>
              </p:grpSpPr>
              <p:sp>
                <p:nvSpPr>
                  <p:cNvPr id="11" name="Elipse 10" descr="Círculo pequeño">
                    <a:extLst>
                      <a:ext uri="{FF2B5EF4-FFF2-40B4-BE49-F238E27FC236}">
                        <a16:creationId xmlns:a16="http://schemas.microsoft.com/office/drawing/2014/main" id="{6F90473A-6616-DFA2-5FF0-64F6C6D1A6B3}"/>
                      </a:ext>
                    </a:extLst>
                  </p:cNvPr>
                  <p:cNvSpPr>
                    <a:spLocks noChangeAspect="1"/>
                  </p:cNvSpPr>
                  <p:nvPr/>
                </p:nvSpPr>
                <p:spPr bwMode="blackWhite">
                  <a:xfrm>
                    <a:off x="7074198" y="708820"/>
                    <a:ext cx="353100" cy="409838"/>
                  </a:xfrm>
                  <a:prstGeom prst="ellipse">
                    <a:avLst/>
                  </a:prstGeom>
                  <a:solidFill>
                    <a:srgbClr val="7D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2" name="CuadroDeTexto 14" descr="Número 1">
                    <a:extLst>
                      <a:ext uri="{FF2B5EF4-FFF2-40B4-BE49-F238E27FC236}">
                        <a16:creationId xmlns:a16="http://schemas.microsoft.com/office/drawing/2014/main" id="{1A47165D-7594-53C5-FB60-C051FD56F7D4}"/>
                      </a:ext>
                    </a:extLst>
                  </p:cNvPr>
                  <p:cNvSpPr txBox="1">
                    <a:spLocks noChangeAspect="1"/>
                  </p:cNvSpPr>
                  <p:nvPr/>
                </p:nvSpPr>
                <p:spPr bwMode="blackWhite">
                  <a:xfrm>
                    <a:off x="7021558" y="728779"/>
                    <a:ext cx="455424" cy="46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rtl="0">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dirty="0"/>
                      <a:t>1</a:t>
                    </a:r>
                  </a:p>
                </p:txBody>
              </p:sp>
            </p:grpSp>
            <p:sp>
              <p:nvSpPr>
                <p:cNvPr id="10" name="Marcador de contenido 17">
                  <a:extLst>
                    <a:ext uri="{FF2B5EF4-FFF2-40B4-BE49-F238E27FC236}">
                      <a16:creationId xmlns:a16="http://schemas.microsoft.com/office/drawing/2014/main" id="{8BAB7566-E839-BB75-4D67-07CB60F1A213}"/>
                    </a:ext>
                  </a:extLst>
                </p:cNvPr>
                <p:cNvSpPr txBox="1">
                  <a:spLocks/>
                </p:cNvSpPr>
                <p:nvPr/>
              </p:nvSpPr>
              <p:spPr>
                <a:xfrm>
                  <a:off x="1040735" y="1902243"/>
                  <a:ext cx="3441355" cy="772069"/>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a:t>Asegurar los fondos bajo su resguardo.</a:t>
                  </a:r>
                </a:p>
              </p:txBody>
            </p:sp>
          </p:grpSp>
          <p:grpSp>
            <p:nvGrpSpPr>
              <p:cNvPr id="82" name="Grupo 81">
                <a:extLst>
                  <a:ext uri="{FF2B5EF4-FFF2-40B4-BE49-F238E27FC236}">
                    <a16:creationId xmlns:a16="http://schemas.microsoft.com/office/drawing/2014/main" id="{D6E0179F-D6CE-4D43-D0AC-79445132B06F}"/>
                  </a:ext>
                </a:extLst>
              </p:cNvPr>
              <p:cNvGrpSpPr/>
              <p:nvPr/>
            </p:nvGrpSpPr>
            <p:grpSpPr>
              <a:xfrm>
                <a:off x="6935379" y="2002739"/>
                <a:ext cx="4562509" cy="823819"/>
                <a:chOff x="6944305" y="2002739"/>
                <a:chExt cx="4562509" cy="823819"/>
              </a:xfrm>
            </p:grpSpPr>
            <p:grpSp>
              <p:nvGrpSpPr>
                <p:cNvPr id="17" name="Grupo 16" descr="Círculo pequeño con el número 2 en su interior para indicar que se encuentra en el paso 2">
                  <a:extLst>
                    <a:ext uri="{FF2B5EF4-FFF2-40B4-BE49-F238E27FC236}">
                      <a16:creationId xmlns:a16="http://schemas.microsoft.com/office/drawing/2014/main" id="{BD30E084-E114-2663-975B-71F54F3C70D3}"/>
                    </a:ext>
                  </a:extLst>
                </p:cNvPr>
                <p:cNvGrpSpPr/>
                <p:nvPr/>
              </p:nvGrpSpPr>
              <p:grpSpPr bwMode="blackWhite">
                <a:xfrm>
                  <a:off x="6944305" y="2030449"/>
                  <a:ext cx="558179" cy="409838"/>
                  <a:chOff x="6916961" y="742930"/>
                  <a:chExt cx="558179" cy="409838"/>
                </a:xfrm>
              </p:grpSpPr>
              <p:sp>
                <p:nvSpPr>
                  <p:cNvPr id="19" name="Elipse 18" descr="Círculo pequeño">
                    <a:extLst>
                      <a:ext uri="{FF2B5EF4-FFF2-40B4-BE49-F238E27FC236}">
                        <a16:creationId xmlns:a16="http://schemas.microsoft.com/office/drawing/2014/main" id="{7E9D95E4-5ADF-EB29-0E00-A89269C8C066}"/>
                      </a:ext>
                    </a:extLst>
                  </p:cNvPr>
                  <p:cNvSpPr/>
                  <p:nvPr/>
                </p:nvSpPr>
                <p:spPr bwMode="blackWhite">
                  <a:xfrm>
                    <a:off x="7005525" y="742930"/>
                    <a:ext cx="409838" cy="40983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1" name="Cuadro de texto 23" descr="Número 2">
                    <a:extLst>
                      <a:ext uri="{FF2B5EF4-FFF2-40B4-BE49-F238E27FC236}">
                        <a16:creationId xmlns:a16="http://schemas.microsoft.com/office/drawing/2014/main" id="{0C4B0DBD-7627-B2B6-DDB9-85B48639ADA9}"/>
                      </a:ext>
                    </a:extLst>
                  </p:cNvPr>
                  <p:cNvSpPr txBox="1">
                    <a:spLocks noChangeAspect="1"/>
                  </p:cNvSpPr>
                  <p:nvPr/>
                </p:nvSpPr>
                <p:spPr bwMode="blackWhite">
                  <a:xfrm>
                    <a:off x="6916961" y="763825"/>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2</a:t>
                    </a:r>
                  </a:p>
                </p:txBody>
              </p:sp>
            </p:grpSp>
            <p:sp>
              <p:nvSpPr>
                <p:cNvPr id="22" name="Marcador de posición de contenido 17">
                  <a:extLst>
                    <a:ext uri="{FF2B5EF4-FFF2-40B4-BE49-F238E27FC236}">
                      <a16:creationId xmlns:a16="http://schemas.microsoft.com/office/drawing/2014/main" id="{18A7A068-1897-1704-23B7-EFE59F55910D}"/>
                    </a:ext>
                  </a:extLst>
                </p:cNvPr>
                <p:cNvSpPr txBox="1">
                  <a:spLocks/>
                </p:cNvSpPr>
                <p:nvPr/>
              </p:nvSpPr>
              <p:spPr>
                <a:xfrm>
                  <a:off x="7471044" y="2002739"/>
                  <a:ext cx="4035770" cy="823819"/>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a:t>Recibir transferencias primarias y brindar servicios de préstamo /consulta.</a:t>
                  </a:r>
                </a:p>
              </p:txBody>
            </p:sp>
          </p:grpSp>
          <p:grpSp>
            <p:nvGrpSpPr>
              <p:cNvPr id="31" name="Grupo 30">
                <a:extLst>
                  <a:ext uri="{FF2B5EF4-FFF2-40B4-BE49-F238E27FC236}">
                    <a16:creationId xmlns:a16="http://schemas.microsoft.com/office/drawing/2014/main" id="{E474D4AD-4359-F305-BDF6-00B8E2DBA398}"/>
                  </a:ext>
                </a:extLst>
              </p:cNvPr>
              <p:cNvGrpSpPr/>
              <p:nvPr/>
            </p:nvGrpSpPr>
            <p:grpSpPr>
              <a:xfrm>
                <a:off x="6702518" y="2816988"/>
                <a:ext cx="4764288" cy="936000"/>
                <a:chOff x="235367" y="3712306"/>
                <a:chExt cx="4764288" cy="936000"/>
              </a:xfrm>
            </p:grpSpPr>
            <p:grpSp>
              <p:nvGrpSpPr>
                <p:cNvPr id="56" name="Grupo 55" descr="Círculo pequeño con el número 3 en su interior para indicar que se encuentra en el paso 3">
                  <a:extLst>
                    <a:ext uri="{FF2B5EF4-FFF2-40B4-BE49-F238E27FC236}">
                      <a16:creationId xmlns:a16="http://schemas.microsoft.com/office/drawing/2014/main" id="{66FBBBE7-793C-3ECE-C26D-06B743DDCB95}"/>
                    </a:ext>
                  </a:extLst>
                </p:cNvPr>
                <p:cNvGrpSpPr/>
                <p:nvPr/>
              </p:nvGrpSpPr>
              <p:grpSpPr bwMode="blackWhite">
                <a:xfrm>
                  <a:off x="235367" y="3745071"/>
                  <a:ext cx="803433" cy="719308"/>
                  <a:chOff x="6631474" y="711274"/>
                  <a:chExt cx="803433" cy="719308"/>
                </a:xfrm>
              </p:grpSpPr>
              <p:sp>
                <p:nvSpPr>
                  <p:cNvPr id="58" name="Elipse 57" descr="Círculo pequeño">
                    <a:extLst>
                      <a:ext uri="{FF2B5EF4-FFF2-40B4-BE49-F238E27FC236}">
                        <a16:creationId xmlns:a16="http://schemas.microsoft.com/office/drawing/2014/main" id="{A622426E-AEC6-A9C9-33B6-0408B9E0F9D3}"/>
                      </a:ext>
                    </a:extLst>
                  </p:cNvPr>
                  <p:cNvSpPr/>
                  <p:nvPr/>
                </p:nvSpPr>
                <p:spPr bwMode="blackWhite">
                  <a:xfrm>
                    <a:off x="7025069" y="711274"/>
                    <a:ext cx="409838" cy="409838"/>
                  </a:xfrm>
                  <a:prstGeom prst="ellipse">
                    <a:avLst/>
                  </a:prstGeom>
                  <a:solidFill>
                    <a:srgbClr val="7D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59" name="Cuadro de texto 27" descr="Número 3">
                    <a:extLst>
                      <a:ext uri="{FF2B5EF4-FFF2-40B4-BE49-F238E27FC236}">
                        <a16:creationId xmlns:a16="http://schemas.microsoft.com/office/drawing/2014/main" id="{7D4CAFC2-5A7B-4EF7-6C15-2D335449CE5F}"/>
                      </a:ext>
                    </a:extLst>
                  </p:cNvPr>
                  <p:cNvSpPr txBox="1">
                    <a:spLocks noChangeAspect="1"/>
                  </p:cNvSpPr>
                  <p:nvPr/>
                </p:nvSpPr>
                <p:spPr bwMode="blackWhite">
                  <a:xfrm>
                    <a:off x="6631474" y="1061250"/>
                    <a:ext cx="556651"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3</a:t>
                    </a:r>
                  </a:p>
                </p:txBody>
              </p:sp>
            </p:grpSp>
            <p:sp>
              <p:nvSpPr>
                <p:cNvPr id="57" name="Marcador de contenido 17">
                  <a:extLst>
                    <a:ext uri="{FF2B5EF4-FFF2-40B4-BE49-F238E27FC236}">
                      <a16:creationId xmlns:a16="http://schemas.microsoft.com/office/drawing/2014/main" id="{6E315E8D-792E-6B2E-2724-0BBB973E7CF7}"/>
                    </a:ext>
                  </a:extLst>
                </p:cNvPr>
                <p:cNvSpPr txBox="1">
                  <a:spLocks/>
                </p:cNvSpPr>
                <p:nvPr/>
              </p:nvSpPr>
              <p:spPr>
                <a:xfrm>
                  <a:off x="1024067" y="3712306"/>
                  <a:ext cx="3975588" cy="93600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2000"/>
                    </a:spcAft>
                    <a:buNone/>
                  </a:pPr>
                  <a:r>
                    <a:rPr lang="es-MX" sz="1800" dirty="0">
                      <a:solidFill>
                        <a:prstClr val="black">
                          <a:lumMod val="75000"/>
                          <a:lumOff val="25000"/>
                        </a:prstClr>
                      </a:solidFill>
                      <a:cs typeface="Segoe UI" panose="020B0502040204020203" pitchFamily="34" charset="0"/>
                    </a:rPr>
                    <a:t>Resguardar los archivos y la información clasificada.</a:t>
                  </a:r>
                </a:p>
              </p:txBody>
            </p:sp>
          </p:grpSp>
          <p:grpSp>
            <p:nvGrpSpPr>
              <p:cNvPr id="60" name="Grupo 59">
                <a:extLst>
                  <a:ext uri="{FF2B5EF4-FFF2-40B4-BE49-F238E27FC236}">
                    <a16:creationId xmlns:a16="http://schemas.microsoft.com/office/drawing/2014/main" id="{122F54C9-819E-E453-A856-BEF9E99F1571}"/>
                  </a:ext>
                </a:extLst>
              </p:cNvPr>
              <p:cNvGrpSpPr/>
              <p:nvPr/>
            </p:nvGrpSpPr>
            <p:grpSpPr>
              <a:xfrm>
                <a:off x="6976846" y="3407361"/>
                <a:ext cx="4524695" cy="936000"/>
                <a:chOff x="560968" y="3721271"/>
                <a:chExt cx="4524695" cy="936000"/>
              </a:xfrm>
            </p:grpSpPr>
            <p:grpSp>
              <p:nvGrpSpPr>
                <p:cNvPr id="61" name="Grupo 60" descr="Círculo pequeño con el número 3 en su interior para indicar que se encuentra en el paso 3">
                  <a:extLst>
                    <a:ext uri="{FF2B5EF4-FFF2-40B4-BE49-F238E27FC236}">
                      <a16:creationId xmlns:a16="http://schemas.microsoft.com/office/drawing/2014/main" id="{6FF41D28-F45C-0649-21C6-B42E00174F46}"/>
                    </a:ext>
                  </a:extLst>
                </p:cNvPr>
                <p:cNvGrpSpPr/>
                <p:nvPr/>
              </p:nvGrpSpPr>
              <p:grpSpPr bwMode="blackWhite">
                <a:xfrm>
                  <a:off x="560968" y="3745071"/>
                  <a:ext cx="558179" cy="409838"/>
                  <a:chOff x="6957075" y="711274"/>
                  <a:chExt cx="558179" cy="409838"/>
                </a:xfrm>
              </p:grpSpPr>
              <p:sp>
                <p:nvSpPr>
                  <p:cNvPr id="64" name="Elipse 63" descr="Círculo pequeño">
                    <a:extLst>
                      <a:ext uri="{FF2B5EF4-FFF2-40B4-BE49-F238E27FC236}">
                        <a16:creationId xmlns:a16="http://schemas.microsoft.com/office/drawing/2014/main" id="{412B58DD-330C-35BF-B60F-F8582F80A05D}"/>
                      </a:ext>
                    </a:extLst>
                  </p:cNvPr>
                  <p:cNvSpPr/>
                  <p:nvPr/>
                </p:nvSpPr>
                <p:spPr bwMode="blackWhite">
                  <a:xfrm>
                    <a:off x="7025069" y="711274"/>
                    <a:ext cx="409838" cy="40983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65" name="Cuadro de texto 27" descr="Número 3">
                    <a:extLst>
                      <a:ext uri="{FF2B5EF4-FFF2-40B4-BE49-F238E27FC236}">
                        <a16:creationId xmlns:a16="http://schemas.microsoft.com/office/drawing/2014/main" id="{C0426685-C06E-5C08-69B9-309351BFD206}"/>
                      </a:ext>
                    </a:extLst>
                  </p:cNvPr>
                  <p:cNvSpPr txBox="1">
                    <a:spLocks noChangeAspect="1"/>
                  </p:cNvSpPr>
                  <p:nvPr/>
                </p:nvSpPr>
                <p:spPr bwMode="blackWhite">
                  <a:xfrm>
                    <a:off x="6957075" y="720122"/>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4</a:t>
                    </a:r>
                  </a:p>
                </p:txBody>
              </p:sp>
            </p:grpSp>
            <p:sp>
              <p:nvSpPr>
                <p:cNvPr id="63" name="Marcador de contenido 17">
                  <a:extLst>
                    <a:ext uri="{FF2B5EF4-FFF2-40B4-BE49-F238E27FC236}">
                      <a16:creationId xmlns:a16="http://schemas.microsoft.com/office/drawing/2014/main" id="{65730704-0103-6903-436D-EBDB4B5ACDC1}"/>
                    </a:ext>
                  </a:extLst>
                </p:cNvPr>
                <p:cNvSpPr txBox="1">
                  <a:spLocks/>
                </p:cNvSpPr>
                <p:nvPr/>
              </p:nvSpPr>
              <p:spPr>
                <a:xfrm>
                  <a:off x="1017552" y="3721271"/>
                  <a:ext cx="4068111" cy="93600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2000"/>
                    </a:spcAft>
                    <a:buNone/>
                  </a:pPr>
                  <a:r>
                    <a:rPr lang="es-ES" sz="1800" dirty="0">
                      <a:solidFill>
                        <a:prstClr val="black">
                          <a:lumMod val="75000"/>
                          <a:lumOff val="25000"/>
                        </a:prstClr>
                      </a:solidFill>
                      <a:cs typeface="Segoe UI" panose="020B0502040204020203" pitchFamily="34" charset="0"/>
                    </a:rPr>
                    <a:t>Colaborar con el ACA en la elaboración de instrumentos archivísticos</a:t>
                  </a:r>
                  <a:r>
                    <a:rPr lang="es-ES" sz="1800" dirty="0">
                      <a:solidFill>
                        <a:schemeClr val="tx1"/>
                      </a:solidFill>
                      <a:ea typeface="Times New Roman" panose="02020603050405020304" pitchFamily="18" charset="0"/>
                      <a:cs typeface="Calibri" panose="020F0502020204030204" pitchFamily="34" charset="0"/>
                    </a:rPr>
                    <a:t>.</a:t>
                  </a:r>
                  <a:endParaRPr lang="es-MX" sz="1800" dirty="0">
                    <a:solidFill>
                      <a:schemeClr val="tx1"/>
                    </a:solidFill>
                    <a:cs typeface="Segoe UI" panose="020B0502040204020203" pitchFamily="34" charset="0"/>
                  </a:endParaRPr>
                </a:p>
              </p:txBody>
            </p:sp>
          </p:grpSp>
          <p:grpSp>
            <p:nvGrpSpPr>
              <p:cNvPr id="66" name="Grupo 65">
                <a:extLst>
                  <a:ext uri="{FF2B5EF4-FFF2-40B4-BE49-F238E27FC236}">
                    <a16:creationId xmlns:a16="http://schemas.microsoft.com/office/drawing/2014/main" id="{5C0CA412-822A-4C73-B6DD-406B0106A859}"/>
                  </a:ext>
                </a:extLst>
              </p:cNvPr>
              <p:cNvGrpSpPr/>
              <p:nvPr/>
            </p:nvGrpSpPr>
            <p:grpSpPr>
              <a:xfrm>
                <a:off x="6976846" y="4200687"/>
                <a:ext cx="4513513" cy="686868"/>
                <a:chOff x="559903" y="3745071"/>
                <a:chExt cx="4579599" cy="686868"/>
              </a:xfrm>
            </p:grpSpPr>
            <p:grpSp>
              <p:nvGrpSpPr>
                <p:cNvPr id="67" name="Grupo 66" descr="Círculo pequeño con el número 3 en su interior para indicar que se encuentra en el paso 3">
                  <a:extLst>
                    <a:ext uri="{FF2B5EF4-FFF2-40B4-BE49-F238E27FC236}">
                      <a16:creationId xmlns:a16="http://schemas.microsoft.com/office/drawing/2014/main" id="{204D0C2A-1176-B5AB-C9E6-1ED7FB151596}"/>
                    </a:ext>
                  </a:extLst>
                </p:cNvPr>
                <p:cNvGrpSpPr/>
                <p:nvPr/>
              </p:nvGrpSpPr>
              <p:grpSpPr bwMode="blackWhite">
                <a:xfrm>
                  <a:off x="559903" y="3745071"/>
                  <a:ext cx="558179" cy="409838"/>
                  <a:chOff x="6956010" y="711274"/>
                  <a:chExt cx="558179" cy="409838"/>
                </a:xfrm>
              </p:grpSpPr>
              <p:sp>
                <p:nvSpPr>
                  <p:cNvPr id="69" name="Elipse 68" descr="Círculo pequeño">
                    <a:extLst>
                      <a:ext uri="{FF2B5EF4-FFF2-40B4-BE49-F238E27FC236}">
                        <a16:creationId xmlns:a16="http://schemas.microsoft.com/office/drawing/2014/main" id="{B896571A-4C2D-07B2-2E2C-4B9EB7B3C88F}"/>
                      </a:ext>
                    </a:extLst>
                  </p:cNvPr>
                  <p:cNvSpPr/>
                  <p:nvPr/>
                </p:nvSpPr>
                <p:spPr bwMode="blackWhite">
                  <a:xfrm>
                    <a:off x="7025069" y="711274"/>
                    <a:ext cx="409838" cy="409838"/>
                  </a:xfrm>
                  <a:prstGeom prst="ellipse">
                    <a:avLst/>
                  </a:prstGeom>
                  <a:solidFill>
                    <a:srgbClr val="7D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70" name="Cuadro de texto 27" descr="Número 3">
                    <a:extLst>
                      <a:ext uri="{FF2B5EF4-FFF2-40B4-BE49-F238E27FC236}">
                        <a16:creationId xmlns:a16="http://schemas.microsoft.com/office/drawing/2014/main" id="{D857355E-B453-6E62-568C-D8F634933A0B}"/>
                      </a:ext>
                    </a:extLst>
                  </p:cNvPr>
                  <p:cNvSpPr txBox="1">
                    <a:spLocks noChangeAspect="1"/>
                  </p:cNvSpPr>
                  <p:nvPr/>
                </p:nvSpPr>
                <p:spPr bwMode="blackWhite">
                  <a:xfrm>
                    <a:off x="6956010" y="742348"/>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5</a:t>
                    </a:r>
                  </a:p>
                </p:txBody>
              </p:sp>
            </p:grpSp>
            <p:sp>
              <p:nvSpPr>
                <p:cNvPr id="68" name="Marcador de contenido 17">
                  <a:extLst>
                    <a:ext uri="{FF2B5EF4-FFF2-40B4-BE49-F238E27FC236}">
                      <a16:creationId xmlns:a16="http://schemas.microsoft.com/office/drawing/2014/main" id="{799A3E74-BB33-904F-1EAD-C2248BF45FA2}"/>
                    </a:ext>
                  </a:extLst>
                </p:cNvPr>
                <p:cNvSpPr txBox="1">
                  <a:spLocks/>
                </p:cNvSpPr>
                <p:nvPr/>
              </p:nvSpPr>
              <p:spPr>
                <a:xfrm>
                  <a:off x="1063487" y="3747939"/>
                  <a:ext cx="4076015" cy="68400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2000"/>
                    </a:spcAft>
                    <a:buNone/>
                  </a:pPr>
                  <a:r>
                    <a:rPr lang="es-MX" sz="1800" dirty="0"/>
                    <a:t>Promover la baja documental de expedientes.</a:t>
                  </a:r>
                  <a:endParaRPr lang="es-MX" sz="1800" dirty="0">
                    <a:solidFill>
                      <a:schemeClr val="tx1"/>
                    </a:solidFill>
                    <a:cs typeface="Segoe UI" panose="020B0502040204020203" pitchFamily="34" charset="0"/>
                  </a:endParaRPr>
                </a:p>
              </p:txBody>
            </p:sp>
          </p:grpSp>
          <p:grpSp>
            <p:nvGrpSpPr>
              <p:cNvPr id="71" name="Grupo 70">
                <a:extLst>
                  <a:ext uri="{FF2B5EF4-FFF2-40B4-BE49-F238E27FC236}">
                    <a16:creationId xmlns:a16="http://schemas.microsoft.com/office/drawing/2014/main" id="{55760800-4F09-7E79-EA2F-9748A602EC6E}"/>
                  </a:ext>
                </a:extLst>
              </p:cNvPr>
              <p:cNvGrpSpPr/>
              <p:nvPr/>
            </p:nvGrpSpPr>
            <p:grpSpPr>
              <a:xfrm>
                <a:off x="6988505" y="4762847"/>
                <a:ext cx="4477849" cy="560562"/>
                <a:chOff x="546541" y="3729008"/>
                <a:chExt cx="4418231" cy="524905"/>
              </a:xfrm>
            </p:grpSpPr>
            <p:grpSp>
              <p:nvGrpSpPr>
                <p:cNvPr id="72" name="Grupo 71" descr="Círculo pequeño con el número 3 en su interior para indicar que se encuentra en el paso 3">
                  <a:extLst>
                    <a:ext uri="{FF2B5EF4-FFF2-40B4-BE49-F238E27FC236}">
                      <a16:creationId xmlns:a16="http://schemas.microsoft.com/office/drawing/2014/main" id="{F3D3AFC8-F7B8-8BF8-890D-7AE520C2BDE5}"/>
                    </a:ext>
                  </a:extLst>
                </p:cNvPr>
                <p:cNvGrpSpPr/>
                <p:nvPr/>
              </p:nvGrpSpPr>
              <p:grpSpPr bwMode="blackWhite">
                <a:xfrm>
                  <a:off x="546541" y="3745071"/>
                  <a:ext cx="548795" cy="409838"/>
                  <a:chOff x="6942648" y="711274"/>
                  <a:chExt cx="548795" cy="409838"/>
                </a:xfrm>
              </p:grpSpPr>
              <p:sp>
                <p:nvSpPr>
                  <p:cNvPr id="74" name="Elipse 73" descr="Círculo pequeño">
                    <a:extLst>
                      <a:ext uri="{FF2B5EF4-FFF2-40B4-BE49-F238E27FC236}">
                        <a16:creationId xmlns:a16="http://schemas.microsoft.com/office/drawing/2014/main" id="{4AEB673F-4F48-544A-EFCA-CFBB8C38E009}"/>
                      </a:ext>
                    </a:extLst>
                  </p:cNvPr>
                  <p:cNvSpPr/>
                  <p:nvPr/>
                </p:nvSpPr>
                <p:spPr bwMode="blackWhite">
                  <a:xfrm>
                    <a:off x="7025069" y="711274"/>
                    <a:ext cx="409838" cy="40983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75" name="Cuadro de texto 27" descr="Número 3">
                    <a:extLst>
                      <a:ext uri="{FF2B5EF4-FFF2-40B4-BE49-F238E27FC236}">
                        <a16:creationId xmlns:a16="http://schemas.microsoft.com/office/drawing/2014/main" id="{40F44593-84F6-C985-0621-E12F880CF386}"/>
                      </a:ext>
                    </a:extLst>
                  </p:cNvPr>
                  <p:cNvSpPr txBox="1">
                    <a:spLocks noChangeAspect="1"/>
                  </p:cNvSpPr>
                  <p:nvPr/>
                </p:nvSpPr>
                <p:spPr bwMode="blackWhite">
                  <a:xfrm>
                    <a:off x="6942648" y="721822"/>
                    <a:ext cx="548795" cy="347213"/>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6</a:t>
                    </a:r>
                  </a:p>
                </p:txBody>
              </p:sp>
            </p:grpSp>
            <p:sp>
              <p:nvSpPr>
                <p:cNvPr id="73" name="Marcador de contenido 17">
                  <a:extLst>
                    <a:ext uri="{FF2B5EF4-FFF2-40B4-BE49-F238E27FC236}">
                      <a16:creationId xmlns:a16="http://schemas.microsoft.com/office/drawing/2014/main" id="{879E2DDE-D8F6-5EE6-861C-7BF8AA9D7ECE}"/>
                    </a:ext>
                  </a:extLst>
                </p:cNvPr>
                <p:cNvSpPr txBox="1">
                  <a:spLocks/>
                </p:cNvSpPr>
                <p:nvPr/>
              </p:nvSpPr>
              <p:spPr>
                <a:xfrm>
                  <a:off x="1042372" y="3729008"/>
                  <a:ext cx="3922400" cy="524905"/>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a:t>Identificar los expedientes con valores históricos.</a:t>
                  </a:r>
                </a:p>
              </p:txBody>
            </p:sp>
          </p:grpSp>
        </p:grpSp>
        <p:grpSp>
          <p:nvGrpSpPr>
            <p:cNvPr id="76" name="Grupo 75">
              <a:extLst>
                <a:ext uri="{FF2B5EF4-FFF2-40B4-BE49-F238E27FC236}">
                  <a16:creationId xmlns:a16="http://schemas.microsoft.com/office/drawing/2014/main" id="{56F0527D-2E2D-BB1B-9729-836E94D34930}"/>
                </a:ext>
              </a:extLst>
            </p:cNvPr>
            <p:cNvGrpSpPr/>
            <p:nvPr/>
          </p:nvGrpSpPr>
          <p:grpSpPr>
            <a:xfrm>
              <a:off x="6961284" y="5346612"/>
              <a:ext cx="4500394" cy="595304"/>
              <a:chOff x="525836" y="3699190"/>
              <a:chExt cx="3893861" cy="557435"/>
            </a:xfrm>
          </p:grpSpPr>
          <p:grpSp>
            <p:nvGrpSpPr>
              <p:cNvPr id="77" name="Grupo 76" descr="Círculo pequeño con el número 3 en su interior para indicar que se encuentra en el paso 3">
                <a:extLst>
                  <a:ext uri="{FF2B5EF4-FFF2-40B4-BE49-F238E27FC236}">
                    <a16:creationId xmlns:a16="http://schemas.microsoft.com/office/drawing/2014/main" id="{3496354D-A7E2-5747-60F9-0DDE3DE22E88}"/>
                  </a:ext>
                </a:extLst>
              </p:cNvPr>
              <p:cNvGrpSpPr/>
              <p:nvPr/>
            </p:nvGrpSpPr>
            <p:grpSpPr bwMode="blackWhite">
              <a:xfrm>
                <a:off x="525836" y="3699190"/>
                <a:ext cx="515472" cy="385512"/>
                <a:chOff x="6921943" y="665393"/>
                <a:chExt cx="515472" cy="385512"/>
              </a:xfrm>
            </p:grpSpPr>
            <p:sp>
              <p:nvSpPr>
                <p:cNvPr id="79" name="Elipse 78" descr="Círculo pequeño">
                  <a:extLst>
                    <a:ext uri="{FF2B5EF4-FFF2-40B4-BE49-F238E27FC236}">
                      <a16:creationId xmlns:a16="http://schemas.microsoft.com/office/drawing/2014/main" id="{F39BEDAF-9357-B14E-8804-4BEEA0544DCE}"/>
                    </a:ext>
                  </a:extLst>
                </p:cNvPr>
                <p:cNvSpPr/>
                <p:nvPr/>
              </p:nvSpPr>
              <p:spPr bwMode="blackWhite">
                <a:xfrm>
                  <a:off x="6998958" y="665393"/>
                  <a:ext cx="355089" cy="384295"/>
                </a:xfrm>
                <a:prstGeom prst="ellipse">
                  <a:avLst/>
                </a:prstGeom>
                <a:solidFill>
                  <a:srgbClr val="7D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80" name="Cuadro de texto 27" descr="Número 3">
                  <a:extLst>
                    <a:ext uri="{FF2B5EF4-FFF2-40B4-BE49-F238E27FC236}">
                      <a16:creationId xmlns:a16="http://schemas.microsoft.com/office/drawing/2014/main" id="{CD38940F-7722-6E13-FFA9-5992E54E1450}"/>
                    </a:ext>
                  </a:extLst>
                </p:cNvPr>
                <p:cNvSpPr txBox="1">
                  <a:spLocks noChangeAspect="1"/>
                </p:cNvSpPr>
                <p:nvPr/>
              </p:nvSpPr>
              <p:spPr bwMode="blackWhite">
                <a:xfrm>
                  <a:off x="6921943" y="692316"/>
                  <a:ext cx="515472" cy="358589"/>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7</a:t>
                  </a:r>
                </a:p>
              </p:txBody>
            </p:sp>
          </p:grpSp>
          <p:sp>
            <p:nvSpPr>
              <p:cNvPr id="78" name="Marcador de contenido 17">
                <a:extLst>
                  <a:ext uri="{FF2B5EF4-FFF2-40B4-BE49-F238E27FC236}">
                    <a16:creationId xmlns:a16="http://schemas.microsoft.com/office/drawing/2014/main" id="{9981F528-C793-FF03-1AE1-E55A28D3058C}"/>
                  </a:ext>
                </a:extLst>
              </p:cNvPr>
              <p:cNvSpPr txBox="1">
                <a:spLocks/>
              </p:cNvSpPr>
              <p:nvPr/>
            </p:nvSpPr>
            <p:spPr>
              <a:xfrm>
                <a:off x="993405" y="3731720"/>
                <a:ext cx="3426292" cy="524905"/>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a:t>Publicar, cada año, los dictámenes, actas de baja y de transferencia.</a:t>
                </a:r>
              </a:p>
            </p:txBody>
          </p:sp>
        </p:grpSp>
      </p:grpSp>
      <p:sp>
        <p:nvSpPr>
          <p:cNvPr id="81" name="Google Shape;1185;p69">
            <a:extLst>
              <a:ext uri="{FF2B5EF4-FFF2-40B4-BE49-F238E27FC236}">
                <a16:creationId xmlns:a16="http://schemas.microsoft.com/office/drawing/2014/main" id="{4AF94307-E6BB-0A19-0279-686ACDF4007C}"/>
              </a:ext>
            </a:extLst>
          </p:cNvPr>
          <p:cNvSpPr txBox="1"/>
          <p:nvPr/>
        </p:nvSpPr>
        <p:spPr>
          <a:xfrm>
            <a:off x="8538526" y="5151245"/>
            <a:ext cx="791400" cy="440100"/>
          </a:xfrm>
          <a:prstGeom prst="rect">
            <a:avLst/>
          </a:prstGeom>
          <a:noFill/>
          <a:ln>
            <a:noFill/>
          </a:ln>
        </p:spPr>
        <p:txBody>
          <a:bodyPr spcFirstLastPara="1" wrap="square" lIns="91425" tIns="91425" rIns="91425" bIns="91425" anchor="ctr" anchorCtr="0">
            <a:noAutofit/>
          </a:bodyPr>
          <a:lstStyle/>
          <a:p>
            <a:pPr algn="ctr">
              <a:buClr>
                <a:srgbClr val="000000"/>
              </a:buClr>
              <a:buFont typeface="Arial"/>
              <a:buNone/>
            </a:pPr>
            <a:r>
              <a:rPr lang="en" sz="1000" kern="0">
                <a:solidFill>
                  <a:srgbClr val="FFFFFF"/>
                </a:solidFill>
                <a:latin typeface="Arial"/>
                <a:cs typeface="Arial"/>
                <a:sym typeface="Arial"/>
              </a:rPr>
              <a:t>#313131</a:t>
            </a:r>
            <a:endParaRPr sz="1000" kern="0">
              <a:solidFill>
                <a:srgbClr val="FFFFFF"/>
              </a:solidFill>
              <a:latin typeface="Arial"/>
              <a:cs typeface="Arial"/>
              <a:sym typeface="Arial"/>
            </a:endParaRPr>
          </a:p>
        </p:txBody>
      </p:sp>
    </p:spTree>
    <p:extLst>
      <p:ext uri="{BB962C8B-B14F-4D97-AF65-F5344CB8AC3E}">
        <p14:creationId xmlns:p14="http://schemas.microsoft.com/office/powerpoint/2010/main" val="230992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521207" y="448056"/>
            <a:ext cx="8394193" cy="640080"/>
          </a:xfrm>
        </p:spPr>
        <p:txBody>
          <a:bodyPr rtlCol="0">
            <a:noAutofit/>
          </a:bodyPr>
          <a:lstStyle/>
          <a:p>
            <a:pPr rtl="0"/>
            <a:r>
              <a:rPr lang="es-ES" dirty="0"/>
              <a:t>Funciones del Archivo Histórico</a:t>
            </a:r>
            <a:endParaRPr lang="es-ES" dirty="0">
              <a:latin typeface="Segoe UI Light" panose="020B0502040204020203" pitchFamily="34" charset="0"/>
              <a:cs typeface="Segoe UI Light" panose="020B0502040204020203" pitchFamily="34" charset="0"/>
            </a:endParaRPr>
          </a:p>
        </p:txBody>
      </p:sp>
      <p:cxnSp>
        <p:nvCxnSpPr>
          <p:cNvPr id="20" name="Conector recto 19" descr="Línea de color gris claro que separa las imágenes del texto de Transformación"/>
          <p:cNvCxnSpPr/>
          <p:nvPr/>
        </p:nvCxnSpPr>
        <p:spPr>
          <a:xfrm>
            <a:off x="6817281" y="1455491"/>
            <a:ext cx="0" cy="4892634"/>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4" name="Rectángulo 3"/>
          <p:cNvSpPr/>
          <p:nvPr/>
        </p:nvSpPr>
        <p:spPr>
          <a:xfrm>
            <a:off x="625305" y="1361254"/>
            <a:ext cx="4770035" cy="1723549"/>
          </a:xfrm>
          <a:prstGeom prst="rect">
            <a:avLst/>
          </a:prstGeom>
        </p:spPr>
        <p:txBody>
          <a:bodyPr wrap="square">
            <a:spAutoFit/>
          </a:bodyPr>
          <a:lstStyle/>
          <a:p>
            <a:pPr algn="just"/>
            <a:r>
              <a:rPr lang="es-MX" b="1" dirty="0">
                <a:solidFill>
                  <a:schemeClr val="tx1">
                    <a:lumMod val="75000"/>
                    <a:lumOff val="25000"/>
                  </a:schemeClr>
                </a:solidFill>
              </a:rPr>
              <a:t>Archivo histórico: </a:t>
            </a:r>
            <a:r>
              <a:rPr lang="es-MX" dirty="0">
                <a:solidFill>
                  <a:schemeClr val="tx1">
                    <a:lumMod val="75000"/>
                    <a:lumOff val="25000"/>
                  </a:schemeClr>
                </a:solidFill>
              </a:rPr>
              <a:t>Al integrado por documentos de conservación permanente y de relevancia para la memoria nacional, regional o local de carácter público.</a:t>
            </a:r>
            <a:r>
              <a:rPr lang="es-MX" dirty="0">
                <a:solidFill>
                  <a:schemeClr val="bg2">
                    <a:lumMod val="75000"/>
                  </a:schemeClr>
                </a:solidFill>
              </a:rPr>
              <a:t> </a:t>
            </a:r>
          </a:p>
          <a:p>
            <a:pPr algn="just"/>
            <a:r>
              <a:rPr lang="es-MX" dirty="0">
                <a:solidFill>
                  <a:schemeClr val="bg2">
                    <a:lumMod val="75000"/>
                  </a:schemeClr>
                </a:solidFill>
              </a:rPr>
              <a:t>Artículo 4, VIII</a:t>
            </a:r>
          </a:p>
          <a:p>
            <a:endParaRPr lang="es-MX" sz="1600" dirty="0">
              <a:solidFill>
                <a:schemeClr val="tx1">
                  <a:lumMod val="75000"/>
                  <a:lumOff val="25000"/>
                </a:schemeClr>
              </a:solidFill>
            </a:endParaRPr>
          </a:p>
        </p:txBody>
      </p:sp>
      <p:sp>
        <p:nvSpPr>
          <p:cNvPr id="87" name="Rectángulo 86"/>
          <p:cNvSpPr/>
          <p:nvPr/>
        </p:nvSpPr>
        <p:spPr>
          <a:xfrm>
            <a:off x="8351441" y="684312"/>
            <a:ext cx="1295804" cy="369332"/>
          </a:xfrm>
          <a:prstGeom prst="rect">
            <a:avLst/>
          </a:prstGeom>
        </p:spPr>
        <p:txBody>
          <a:bodyPr wrap="none">
            <a:spAutoFit/>
          </a:bodyPr>
          <a:lstStyle/>
          <a:p>
            <a:r>
              <a:rPr lang="es-MX" dirty="0">
                <a:solidFill>
                  <a:schemeClr val="accent1"/>
                </a:solidFill>
              </a:rPr>
              <a:t>Artículo 32</a:t>
            </a:r>
          </a:p>
        </p:txBody>
      </p:sp>
      <p:grpSp>
        <p:nvGrpSpPr>
          <p:cNvPr id="8" name="Grupo 7"/>
          <p:cNvGrpSpPr/>
          <p:nvPr/>
        </p:nvGrpSpPr>
        <p:grpSpPr>
          <a:xfrm>
            <a:off x="664187" y="3701716"/>
            <a:ext cx="5360508" cy="2412000"/>
            <a:chOff x="5750794" y="2880272"/>
            <a:chExt cx="5360508" cy="2412000"/>
          </a:xfrm>
        </p:grpSpPr>
        <p:grpSp>
          <p:nvGrpSpPr>
            <p:cNvPr id="125" name="Google Shape;8709;p75"/>
            <p:cNvGrpSpPr>
              <a:grpSpLocks noChangeAspect="1"/>
            </p:cNvGrpSpPr>
            <p:nvPr/>
          </p:nvGrpSpPr>
          <p:grpSpPr>
            <a:xfrm>
              <a:off x="5750794" y="2880272"/>
              <a:ext cx="5163415" cy="2412000"/>
              <a:chOff x="238125" y="1188750"/>
              <a:chExt cx="7140450" cy="3335550"/>
            </a:xfrm>
            <a:effectLst>
              <a:outerShdw blurRad="38100" dist="38100" dir="5400000" algn="t" rotWithShape="0">
                <a:prstClr val="black">
                  <a:alpha val="40000"/>
                </a:prstClr>
              </a:outerShdw>
            </a:effectLst>
          </p:grpSpPr>
          <p:sp>
            <p:nvSpPr>
              <p:cNvPr id="126" name="Google Shape;8710;p75"/>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D45B9F"/>
              </a:solidFill>
              <a:ln w="9525" cap="flat" cmpd="sng">
                <a:noFill/>
                <a:prstDash val="solid"/>
                <a:round/>
                <a:headEnd type="none" w="sm" len="sm"/>
                <a:tailEnd type="none" w="sm" len="sm"/>
              </a:ln>
              <a:effectLst>
                <a:outerShdw blurRad="50800" dist="127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7" name="Google Shape;8711;p75"/>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chemeClr val="tx2">
                  <a:lumMod val="60000"/>
                  <a:lumOff val="40000"/>
                </a:schemeClr>
              </a:solidFill>
              <a:ln w="9525" cap="flat" cmpd="sng">
                <a:noFill/>
                <a:prstDash val="solid"/>
                <a:round/>
                <a:headEnd type="none" w="sm" len="sm"/>
                <a:tailEnd type="none" w="sm" len="sm"/>
              </a:ln>
              <a:effectLst>
                <a:outerShdw blurRad="127000" dist="762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dirty="0">
                  <a:solidFill>
                    <a:srgbClr val="000000"/>
                  </a:solidFill>
                  <a:latin typeface="Arial"/>
                  <a:cs typeface="Arial"/>
                  <a:sym typeface="Arial"/>
                </a:endParaRPr>
              </a:p>
            </p:txBody>
          </p:sp>
          <p:sp>
            <p:nvSpPr>
              <p:cNvPr id="128" name="Google Shape;8712;p75"/>
              <p:cNvSpPr/>
              <p:nvPr/>
            </p:nvSpPr>
            <p:spPr>
              <a:xfrm>
                <a:off x="3871550" y="1188750"/>
                <a:ext cx="3507025" cy="1584000"/>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7DBBBF"/>
              </a:solidFill>
              <a:ln w="9525" cap="flat" cmpd="sng">
                <a:noFill/>
                <a:prstDash val="solid"/>
                <a:round/>
                <a:headEnd type="none" w="sm" len="sm"/>
                <a:tailEnd type="none" w="sm" len="sm"/>
              </a:ln>
              <a:effectLst>
                <a:outerShdw blurRad="127000" dist="1016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9" name="Google Shape;8713;p75"/>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B1CB7C"/>
              </a:solidFill>
              <a:ln w="9525" cap="flat" cmpd="sng">
                <a:noFill/>
                <a:prstDash val="solid"/>
                <a:round/>
                <a:headEnd type="none" w="sm" len="sm"/>
                <a:tailEnd type="none" w="sm" len="sm"/>
              </a:ln>
              <a:effectLst>
                <a:outerShdw blurRad="254000" dist="76200" dir="5400000" algn="t" rotWithShape="0">
                  <a:prstClr val="black">
                    <a:alpha val="40000"/>
                  </a:prst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30" name="Google Shape;8714;p75"/>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131" name="Rectángulo 130"/>
            <p:cNvSpPr/>
            <p:nvPr/>
          </p:nvSpPr>
          <p:spPr>
            <a:xfrm>
              <a:off x="7697422" y="3584979"/>
              <a:ext cx="1279517" cy="923330"/>
            </a:xfrm>
            <a:prstGeom prst="rect">
              <a:avLst/>
            </a:prstGeom>
            <a:noFill/>
          </p:spPr>
          <p:txBody>
            <a:bodyPr wrap="none" lIns="91440" tIns="45720" rIns="91440" bIns="45720">
              <a:spAutoFit/>
            </a:bodyPr>
            <a:lstStyle/>
            <a:p>
              <a:pPr algn="ctr"/>
              <a:r>
                <a:rPr lang="es-ES" sz="5400" b="1" dirty="0">
                  <a:ln w="22225">
                    <a:solidFill>
                      <a:schemeClr val="accent2"/>
                    </a:solidFill>
                    <a:prstDash val="solid"/>
                  </a:ln>
                  <a:solidFill>
                    <a:schemeClr val="accent1"/>
                  </a:solidFill>
                </a:rPr>
                <a:t>SIA</a:t>
              </a:r>
            </a:p>
          </p:txBody>
        </p:sp>
        <p:sp>
          <p:nvSpPr>
            <p:cNvPr id="132" name="Rectángulo 131"/>
            <p:cNvSpPr/>
            <p:nvPr/>
          </p:nvSpPr>
          <p:spPr>
            <a:xfrm>
              <a:off x="8761784" y="3015022"/>
              <a:ext cx="2349518" cy="707886"/>
            </a:xfrm>
            <a:prstGeom prst="rect">
              <a:avLst/>
            </a:prstGeom>
          </p:spPr>
          <p:txBody>
            <a:bodyPr wrap="square">
              <a:spAutoFit/>
            </a:bodyPr>
            <a:lstStyle/>
            <a:p>
              <a:pPr algn="ctr"/>
              <a:r>
                <a:rPr lang="es-MX" sz="2000" b="1" dirty="0">
                  <a:solidFill>
                    <a:schemeClr val="bg1"/>
                  </a:solidFill>
                </a:rPr>
                <a:t>Archivo de Concentración</a:t>
              </a:r>
              <a:endParaRPr lang="es-MX" b="1" dirty="0">
                <a:solidFill>
                  <a:schemeClr val="bg1"/>
                </a:solidFill>
              </a:endParaRPr>
            </a:p>
          </p:txBody>
        </p:sp>
        <p:sp>
          <p:nvSpPr>
            <p:cNvPr id="133" name="CuadroTexto 132"/>
            <p:cNvSpPr txBox="1"/>
            <p:nvPr/>
          </p:nvSpPr>
          <p:spPr>
            <a:xfrm>
              <a:off x="5974581" y="3010322"/>
              <a:ext cx="2566737" cy="707886"/>
            </a:xfrm>
            <a:prstGeom prst="rect">
              <a:avLst/>
            </a:prstGeom>
            <a:noFill/>
          </p:spPr>
          <p:txBody>
            <a:bodyPr wrap="square" rtlCol="0">
              <a:spAutoFit/>
            </a:bodyPr>
            <a:lstStyle/>
            <a:p>
              <a:r>
                <a:rPr lang="es-MX" sz="2000" b="1" dirty="0">
                  <a:solidFill>
                    <a:schemeClr val="bg1"/>
                  </a:solidFill>
                </a:rPr>
                <a:t>Archivos de </a:t>
              </a:r>
            </a:p>
            <a:p>
              <a:r>
                <a:rPr lang="es-MX" sz="2000" b="1" dirty="0">
                  <a:solidFill>
                    <a:schemeClr val="bg1"/>
                  </a:solidFill>
                </a:rPr>
                <a:t>trámite</a:t>
              </a:r>
            </a:p>
          </p:txBody>
        </p:sp>
        <p:sp>
          <p:nvSpPr>
            <p:cNvPr id="134" name="Rectángulo 133"/>
            <p:cNvSpPr/>
            <p:nvPr/>
          </p:nvSpPr>
          <p:spPr>
            <a:xfrm>
              <a:off x="8761784" y="4469871"/>
              <a:ext cx="2349518" cy="707886"/>
            </a:xfrm>
            <a:prstGeom prst="rect">
              <a:avLst/>
            </a:prstGeom>
          </p:spPr>
          <p:txBody>
            <a:bodyPr wrap="square">
              <a:spAutoFit/>
            </a:bodyPr>
            <a:lstStyle/>
            <a:p>
              <a:pPr algn="ctr"/>
              <a:r>
                <a:rPr lang="es-MX" sz="2000" b="1" dirty="0">
                  <a:solidFill>
                    <a:schemeClr val="bg1"/>
                  </a:solidFill>
                </a:rPr>
                <a:t>4. Archivo </a:t>
              </a:r>
            </a:p>
            <a:p>
              <a:pPr algn="ctr"/>
              <a:r>
                <a:rPr lang="es-MX" sz="2000" b="1" dirty="0">
                  <a:solidFill>
                    <a:schemeClr val="bg1"/>
                  </a:solidFill>
                </a:rPr>
                <a:t>Histórico</a:t>
              </a:r>
              <a:endParaRPr lang="es-MX" b="1" dirty="0">
                <a:solidFill>
                  <a:schemeClr val="bg1"/>
                </a:solidFill>
              </a:endParaRPr>
            </a:p>
          </p:txBody>
        </p:sp>
        <p:sp>
          <p:nvSpPr>
            <p:cNvPr id="141" name="CuadroTexto 140"/>
            <p:cNvSpPr txBox="1"/>
            <p:nvPr/>
          </p:nvSpPr>
          <p:spPr>
            <a:xfrm>
              <a:off x="6149345" y="4522906"/>
              <a:ext cx="2566737" cy="707886"/>
            </a:xfrm>
            <a:prstGeom prst="rect">
              <a:avLst/>
            </a:prstGeom>
            <a:noFill/>
          </p:spPr>
          <p:txBody>
            <a:bodyPr wrap="square" rtlCol="0">
              <a:spAutoFit/>
            </a:bodyPr>
            <a:lstStyle/>
            <a:p>
              <a:r>
                <a:rPr lang="es-MX" sz="2000" b="1" dirty="0">
                  <a:solidFill>
                    <a:schemeClr val="bg1"/>
                  </a:solidFill>
                </a:rPr>
                <a:t>Área de correspondencia </a:t>
              </a:r>
            </a:p>
          </p:txBody>
        </p:sp>
      </p:grpSp>
      <p:sp>
        <p:nvSpPr>
          <p:cNvPr id="56" name="Marcador de número de diapositiva 3"/>
          <p:cNvSpPr>
            <a:spLocks noGrp="1"/>
          </p:cNvSpPr>
          <p:nvPr>
            <p:ph type="sldNum" sz="quarter" idx="4294967295"/>
          </p:nvPr>
        </p:nvSpPr>
        <p:spPr>
          <a:xfrm>
            <a:off x="8714091" y="6492875"/>
            <a:ext cx="3276600" cy="365125"/>
          </a:xfrm>
          <a:prstGeom prst="rect">
            <a:avLst/>
          </a:prstGeom>
        </p:spPr>
        <p:txBody>
          <a:bodyPr/>
          <a:lstStyle/>
          <a:p>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37</a:t>
            </a:fld>
            <a:endParaRPr lang="en-US" sz="1400" i="1" dirty="0">
              <a:solidFill>
                <a:schemeClr val="bg1"/>
              </a:solidFill>
            </a:endParaRPr>
          </a:p>
        </p:txBody>
      </p:sp>
      <p:grpSp>
        <p:nvGrpSpPr>
          <p:cNvPr id="57" name="Grupo 56">
            <a:extLst>
              <a:ext uri="{FF2B5EF4-FFF2-40B4-BE49-F238E27FC236}">
                <a16:creationId xmlns:a16="http://schemas.microsoft.com/office/drawing/2014/main" id="{562849B5-B4C8-DE34-3C45-7B1CBBBD9685}"/>
              </a:ext>
            </a:extLst>
          </p:cNvPr>
          <p:cNvGrpSpPr/>
          <p:nvPr/>
        </p:nvGrpSpPr>
        <p:grpSpPr>
          <a:xfrm>
            <a:off x="6953583" y="1455491"/>
            <a:ext cx="5197320" cy="4892634"/>
            <a:chOff x="1619961" y="1455491"/>
            <a:chExt cx="5197320" cy="4892634"/>
          </a:xfrm>
        </p:grpSpPr>
        <p:cxnSp>
          <p:nvCxnSpPr>
            <p:cNvPr id="58" name="Conector recto 57" descr="Línea de color gris claro que separa las imágenes del texto de Transformación">
              <a:extLst>
                <a:ext uri="{FF2B5EF4-FFF2-40B4-BE49-F238E27FC236}">
                  <a16:creationId xmlns:a16="http://schemas.microsoft.com/office/drawing/2014/main" id="{C6CBB5A0-ED89-E91F-9315-D3413FB7E3F1}"/>
                </a:ext>
              </a:extLst>
            </p:cNvPr>
            <p:cNvCxnSpPr/>
            <p:nvPr/>
          </p:nvCxnSpPr>
          <p:spPr>
            <a:xfrm>
              <a:off x="6817281" y="1455491"/>
              <a:ext cx="0" cy="4892634"/>
            </a:xfrm>
            <a:prstGeom prst="line">
              <a:avLst/>
            </a:prstGeom>
            <a:ln w="952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nvGrpSpPr>
            <p:cNvPr id="59" name="Grupo 58">
              <a:extLst>
                <a:ext uri="{FF2B5EF4-FFF2-40B4-BE49-F238E27FC236}">
                  <a16:creationId xmlns:a16="http://schemas.microsoft.com/office/drawing/2014/main" id="{B2575C0E-4E54-5F19-6CB5-1496A03FA0D4}"/>
                </a:ext>
              </a:extLst>
            </p:cNvPr>
            <p:cNvGrpSpPr/>
            <p:nvPr/>
          </p:nvGrpSpPr>
          <p:grpSpPr>
            <a:xfrm>
              <a:off x="1621246" y="1598972"/>
              <a:ext cx="4498213" cy="445486"/>
              <a:chOff x="1621246" y="1598972"/>
              <a:chExt cx="4498213" cy="445486"/>
            </a:xfrm>
          </p:grpSpPr>
          <p:grpSp>
            <p:nvGrpSpPr>
              <p:cNvPr id="86" name="Grupo 85">
                <a:extLst>
                  <a:ext uri="{FF2B5EF4-FFF2-40B4-BE49-F238E27FC236}">
                    <a16:creationId xmlns:a16="http://schemas.microsoft.com/office/drawing/2014/main" id="{7C924F73-68FB-B486-0F5D-030F9E4D87E5}"/>
                  </a:ext>
                </a:extLst>
              </p:cNvPr>
              <p:cNvGrpSpPr/>
              <p:nvPr/>
            </p:nvGrpSpPr>
            <p:grpSpPr>
              <a:xfrm>
                <a:off x="1691459" y="1598972"/>
                <a:ext cx="4428000" cy="445486"/>
                <a:chOff x="1691459" y="1598972"/>
                <a:chExt cx="4428000" cy="445486"/>
              </a:xfrm>
            </p:grpSpPr>
            <p:sp>
              <p:nvSpPr>
                <p:cNvPr id="89" name="Elipse 88" descr="Círculo pequeño">
                  <a:extLst>
                    <a:ext uri="{FF2B5EF4-FFF2-40B4-BE49-F238E27FC236}">
                      <a16:creationId xmlns:a16="http://schemas.microsoft.com/office/drawing/2014/main" id="{4D9BADD4-7443-3D4B-DA3A-2DCF50B9F689}"/>
                    </a:ext>
                  </a:extLst>
                </p:cNvPr>
                <p:cNvSpPr/>
                <p:nvPr/>
              </p:nvSpPr>
              <p:spPr bwMode="blackWhite">
                <a:xfrm>
                  <a:off x="1691459" y="1598972"/>
                  <a:ext cx="432000" cy="432000"/>
                </a:xfrm>
                <a:prstGeom prst="ellipse">
                  <a:avLst/>
                </a:prstGeom>
                <a:solidFill>
                  <a:srgbClr val="B1C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90" name="Marcador de contenido 17">
                  <a:extLst>
                    <a:ext uri="{FF2B5EF4-FFF2-40B4-BE49-F238E27FC236}">
                      <a16:creationId xmlns:a16="http://schemas.microsoft.com/office/drawing/2014/main" id="{3AF48FBA-A389-26BB-82E4-AC23FE1C8A7D}"/>
                    </a:ext>
                  </a:extLst>
                </p:cNvPr>
                <p:cNvSpPr txBox="1">
                  <a:spLocks/>
                </p:cNvSpPr>
                <p:nvPr/>
              </p:nvSpPr>
              <p:spPr>
                <a:xfrm>
                  <a:off x="2231459" y="1612458"/>
                  <a:ext cx="3888000" cy="43200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a:t>Recibir transferencias secundarias.</a:t>
                  </a:r>
                </a:p>
              </p:txBody>
            </p:sp>
          </p:grpSp>
          <p:sp>
            <p:nvSpPr>
              <p:cNvPr id="88" name="CuadroDeTexto 14" descr="Número 1">
                <a:extLst>
                  <a:ext uri="{FF2B5EF4-FFF2-40B4-BE49-F238E27FC236}">
                    <a16:creationId xmlns:a16="http://schemas.microsoft.com/office/drawing/2014/main" id="{E09E7F5B-5AE9-C5B6-4F69-C2D962A99FDF}"/>
                  </a:ext>
                </a:extLst>
              </p:cNvPr>
              <p:cNvSpPr txBox="1">
                <a:spLocks noChangeAspect="1"/>
              </p:cNvSpPr>
              <p:nvPr/>
            </p:nvSpPr>
            <p:spPr bwMode="blackWhite">
              <a:xfrm>
                <a:off x="1621246" y="1598972"/>
                <a:ext cx="540000" cy="288004"/>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1</a:t>
                </a:r>
              </a:p>
            </p:txBody>
          </p:sp>
        </p:grpSp>
        <p:sp>
          <p:nvSpPr>
            <p:cNvPr id="60" name="Elipse 59" descr="Círculo pequeño">
              <a:extLst>
                <a:ext uri="{FF2B5EF4-FFF2-40B4-BE49-F238E27FC236}">
                  <a16:creationId xmlns:a16="http://schemas.microsoft.com/office/drawing/2014/main" id="{C6CCC4CF-2D53-38BF-818D-AB750311899A}"/>
                </a:ext>
              </a:extLst>
            </p:cNvPr>
            <p:cNvSpPr>
              <a:spLocks noChangeAspect="1"/>
            </p:cNvSpPr>
            <p:nvPr/>
          </p:nvSpPr>
          <p:spPr bwMode="blackWhite">
            <a:xfrm>
              <a:off x="1691459" y="2129775"/>
              <a:ext cx="432000" cy="432000"/>
            </a:xfrm>
            <a:prstGeom prst="ellipse">
              <a:avLst/>
            </a:prstGeom>
            <a:solidFill>
              <a:srgbClr val="B1C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grpSp>
          <p:nvGrpSpPr>
            <p:cNvPr id="61" name="Grupo 60">
              <a:extLst>
                <a:ext uri="{FF2B5EF4-FFF2-40B4-BE49-F238E27FC236}">
                  <a16:creationId xmlns:a16="http://schemas.microsoft.com/office/drawing/2014/main" id="{F1E7AACB-60D4-F258-E056-5EFF7E1E1523}"/>
                </a:ext>
              </a:extLst>
            </p:cNvPr>
            <p:cNvGrpSpPr/>
            <p:nvPr/>
          </p:nvGrpSpPr>
          <p:grpSpPr>
            <a:xfrm>
              <a:off x="1633394" y="2141549"/>
              <a:ext cx="4509907" cy="440644"/>
              <a:chOff x="1633394" y="2141549"/>
              <a:chExt cx="4509907" cy="440644"/>
            </a:xfrm>
          </p:grpSpPr>
          <p:sp>
            <p:nvSpPr>
              <p:cNvPr id="84" name="Cuadro de texto 23" descr="Número 2">
                <a:extLst>
                  <a:ext uri="{FF2B5EF4-FFF2-40B4-BE49-F238E27FC236}">
                    <a16:creationId xmlns:a16="http://schemas.microsoft.com/office/drawing/2014/main" id="{F47A07BC-82F3-EE3C-6CE9-830D3A3638E3}"/>
                  </a:ext>
                </a:extLst>
              </p:cNvPr>
              <p:cNvSpPr txBox="1">
                <a:spLocks noChangeAspect="1"/>
              </p:cNvSpPr>
              <p:nvPr/>
            </p:nvSpPr>
            <p:spPr bwMode="blackWhite">
              <a:xfrm>
                <a:off x="1633394" y="2147548"/>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2</a:t>
                </a:r>
              </a:p>
            </p:txBody>
          </p:sp>
          <p:sp>
            <p:nvSpPr>
              <p:cNvPr id="85" name="Marcador de posición de contenido 17">
                <a:extLst>
                  <a:ext uri="{FF2B5EF4-FFF2-40B4-BE49-F238E27FC236}">
                    <a16:creationId xmlns:a16="http://schemas.microsoft.com/office/drawing/2014/main" id="{AA1037F0-6C35-9EA1-B2E1-925403061459}"/>
                  </a:ext>
                </a:extLst>
              </p:cNvPr>
              <p:cNvSpPr txBox="1">
                <a:spLocks/>
              </p:cNvSpPr>
              <p:nvPr/>
            </p:nvSpPr>
            <p:spPr>
              <a:xfrm>
                <a:off x="2249638" y="2141549"/>
                <a:ext cx="3893663" cy="44064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a:t>Organizar y conservar expedientes.</a:t>
                </a:r>
              </a:p>
            </p:txBody>
          </p:sp>
        </p:grpSp>
        <p:grpSp>
          <p:nvGrpSpPr>
            <p:cNvPr id="62" name="Grupo 61">
              <a:extLst>
                <a:ext uri="{FF2B5EF4-FFF2-40B4-BE49-F238E27FC236}">
                  <a16:creationId xmlns:a16="http://schemas.microsoft.com/office/drawing/2014/main" id="{7D0C763C-E89C-90ED-D28A-FF12847DB473}"/>
                </a:ext>
              </a:extLst>
            </p:cNvPr>
            <p:cNvGrpSpPr/>
            <p:nvPr/>
          </p:nvGrpSpPr>
          <p:grpSpPr>
            <a:xfrm>
              <a:off x="1691459" y="2747085"/>
              <a:ext cx="4440626" cy="443725"/>
              <a:chOff x="1691459" y="2747085"/>
              <a:chExt cx="4440626" cy="443725"/>
            </a:xfrm>
          </p:grpSpPr>
          <p:sp>
            <p:nvSpPr>
              <p:cNvPr id="81" name="Elipse 80" descr="Círculo pequeño">
                <a:extLst>
                  <a:ext uri="{FF2B5EF4-FFF2-40B4-BE49-F238E27FC236}">
                    <a16:creationId xmlns:a16="http://schemas.microsoft.com/office/drawing/2014/main" id="{AE34A949-1D5F-77EE-FB54-7F12D21F4F3E}"/>
                  </a:ext>
                </a:extLst>
              </p:cNvPr>
              <p:cNvSpPr>
                <a:spLocks noChangeAspect="1"/>
              </p:cNvSpPr>
              <p:nvPr/>
            </p:nvSpPr>
            <p:spPr bwMode="blackWhite">
              <a:xfrm>
                <a:off x="1691459" y="2758810"/>
                <a:ext cx="432000" cy="432000"/>
              </a:xfrm>
              <a:prstGeom prst="ellipse">
                <a:avLst/>
              </a:prstGeom>
              <a:solidFill>
                <a:srgbClr val="B1C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82" name="Cuadro de texto 27" descr="Número 3">
                <a:extLst>
                  <a:ext uri="{FF2B5EF4-FFF2-40B4-BE49-F238E27FC236}">
                    <a16:creationId xmlns:a16="http://schemas.microsoft.com/office/drawing/2014/main" id="{10C1447F-6E7F-1B93-74AE-2DDE52ADB4B8}"/>
                  </a:ext>
                </a:extLst>
              </p:cNvPr>
              <p:cNvSpPr txBox="1">
                <a:spLocks noChangeAspect="1"/>
              </p:cNvSpPr>
              <p:nvPr/>
            </p:nvSpPr>
            <p:spPr bwMode="blackWhite">
              <a:xfrm>
                <a:off x="1704155" y="2789456"/>
                <a:ext cx="432001"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3</a:t>
                </a:r>
              </a:p>
            </p:txBody>
          </p:sp>
          <p:sp>
            <p:nvSpPr>
              <p:cNvPr id="83" name="Marcador de contenido 17">
                <a:extLst>
                  <a:ext uri="{FF2B5EF4-FFF2-40B4-BE49-F238E27FC236}">
                    <a16:creationId xmlns:a16="http://schemas.microsoft.com/office/drawing/2014/main" id="{8800C747-D075-4F84-3EFC-41977204CDD8}"/>
                  </a:ext>
                </a:extLst>
              </p:cNvPr>
              <p:cNvSpPr txBox="1">
                <a:spLocks/>
              </p:cNvSpPr>
              <p:nvPr/>
            </p:nvSpPr>
            <p:spPr>
              <a:xfrm>
                <a:off x="2244085" y="2747085"/>
                <a:ext cx="3888000" cy="43200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2000"/>
                  </a:spcAft>
                  <a:buNone/>
                </a:pPr>
                <a:r>
                  <a:rPr lang="es-MX" sz="1800" dirty="0">
                    <a:solidFill>
                      <a:prstClr val="black">
                        <a:lumMod val="75000"/>
                        <a:lumOff val="25000"/>
                      </a:prstClr>
                    </a:solidFill>
                    <a:cs typeface="Segoe UI" panose="020B0502040204020203" pitchFamily="34" charset="0"/>
                  </a:rPr>
                  <a:t>Difundir el patrimonio documental.</a:t>
                </a:r>
              </a:p>
            </p:txBody>
          </p:sp>
        </p:grpSp>
        <p:grpSp>
          <p:nvGrpSpPr>
            <p:cNvPr id="63" name="Grupo 62">
              <a:extLst>
                <a:ext uri="{FF2B5EF4-FFF2-40B4-BE49-F238E27FC236}">
                  <a16:creationId xmlns:a16="http://schemas.microsoft.com/office/drawing/2014/main" id="{30696FE3-B681-A5EF-E7AE-FF1B707D8206}"/>
                </a:ext>
              </a:extLst>
            </p:cNvPr>
            <p:cNvGrpSpPr/>
            <p:nvPr/>
          </p:nvGrpSpPr>
          <p:grpSpPr>
            <a:xfrm>
              <a:off x="1628369" y="3299717"/>
              <a:ext cx="4467631" cy="433605"/>
              <a:chOff x="1628369" y="3299717"/>
              <a:chExt cx="4467631" cy="433605"/>
            </a:xfrm>
          </p:grpSpPr>
          <p:grpSp>
            <p:nvGrpSpPr>
              <p:cNvPr id="77" name="Grupo 76" descr="Círculo pequeño con el número 3 en su interior para indicar que se encuentra en el paso 3">
                <a:extLst>
                  <a:ext uri="{FF2B5EF4-FFF2-40B4-BE49-F238E27FC236}">
                    <a16:creationId xmlns:a16="http://schemas.microsoft.com/office/drawing/2014/main" id="{C0DBDAA4-26E5-8CFF-260F-9EE0F4300F6E}"/>
                  </a:ext>
                </a:extLst>
              </p:cNvPr>
              <p:cNvGrpSpPr/>
              <p:nvPr/>
            </p:nvGrpSpPr>
            <p:grpSpPr bwMode="blackWhite">
              <a:xfrm>
                <a:off x="1628369" y="3301322"/>
                <a:ext cx="558179" cy="432000"/>
                <a:chOff x="6949282" y="711274"/>
                <a:chExt cx="558179" cy="432000"/>
              </a:xfrm>
            </p:grpSpPr>
            <p:sp>
              <p:nvSpPr>
                <p:cNvPr id="79" name="Elipse 78" descr="Círculo pequeño">
                  <a:extLst>
                    <a:ext uri="{FF2B5EF4-FFF2-40B4-BE49-F238E27FC236}">
                      <a16:creationId xmlns:a16="http://schemas.microsoft.com/office/drawing/2014/main" id="{5AD90142-49B6-08C8-51A8-493FD154C096}"/>
                    </a:ext>
                  </a:extLst>
                </p:cNvPr>
                <p:cNvSpPr/>
                <p:nvPr/>
              </p:nvSpPr>
              <p:spPr bwMode="blackWhite">
                <a:xfrm>
                  <a:off x="7025069" y="711274"/>
                  <a:ext cx="432000" cy="432000"/>
                </a:xfrm>
                <a:prstGeom prst="ellipse">
                  <a:avLst/>
                </a:prstGeom>
                <a:solidFill>
                  <a:srgbClr val="B1C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80" name="Cuadro de texto 27" descr="Número 3">
                  <a:extLst>
                    <a:ext uri="{FF2B5EF4-FFF2-40B4-BE49-F238E27FC236}">
                      <a16:creationId xmlns:a16="http://schemas.microsoft.com/office/drawing/2014/main" id="{2358E781-061B-DFBB-4513-7338BF9F390A}"/>
                    </a:ext>
                  </a:extLst>
                </p:cNvPr>
                <p:cNvSpPr txBox="1">
                  <a:spLocks noChangeAspect="1"/>
                </p:cNvSpPr>
                <p:nvPr/>
              </p:nvSpPr>
              <p:spPr bwMode="blackWhite">
                <a:xfrm>
                  <a:off x="6949282" y="742336"/>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4</a:t>
                  </a:r>
                </a:p>
              </p:txBody>
            </p:sp>
          </p:grpSp>
          <p:sp>
            <p:nvSpPr>
              <p:cNvPr id="78" name="Marcador de contenido 17">
                <a:extLst>
                  <a:ext uri="{FF2B5EF4-FFF2-40B4-BE49-F238E27FC236}">
                    <a16:creationId xmlns:a16="http://schemas.microsoft.com/office/drawing/2014/main" id="{B112C2A2-CBE2-2874-2C06-BF73FE8D08F7}"/>
                  </a:ext>
                </a:extLst>
              </p:cNvPr>
              <p:cNvSpPr txBox="1">
                <a:spLocks/>
              </p:cNvSpPr>
              <p:nvPr/>
            </p:nvSpPr>
            <p:spPr>
              <a:xfrm>
                <a:off x="2200221" y="3299717"/>
                <a:ext cx="3895779" cy="432000"/>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2000"/>
                  </a:spcAft>
                  <a:buNone/>
                </a:pPr>
                <a:r>
                  <a:rPr lang="es-ES" sz="1800" dirty="0">
                    <a:solidFill>
                      <a:prstClr val="black">
                        <a:lumMod val="75000"/>
                        <a:lumOff val="25000"/>
                      </a:prstClr>
                    </a:solidFill>
                    <a:cs typeface="Segoe UI" panose="020B0502040204020203" pitchFamily="34" charset="0"/>
                  </a:rPr>
                  <a:t>Establecer procedimientos de consulta</a:t>
                </a:r>
                <a:r>
                  <a:rPr lang="es-ES" sz="1800" dirty="0">
                    <a:solidFill>
                      <a:schemeClr val="tx1"/>
                    </a:solidFill>
                    <a:ea typeface="Times New Roman" panose="02020603050405020304" pitchFamily="18" charset="0"/>
                    <a:cs typeface="Calibri" panose="020F0502020204030204" pitchFamily="34" charset="0"/>
                  </a:rPr>
                  <a:t>.</a:t>
                </a:r>
                <a:endParaRPr lang="es-MX" sz="1800" dirty="0">
                  <a:solidFill>
                    <a:schemeClr val="tx1"/>
                  </a:solidFill>
                  <a:cs typeface="Segoe UI" panose="020B0502040204020203" pitchFamily="34" charset="0"/>
                </a:endParaRPr>
              </a:p>
            </p:txBody>
          </p:sp>
        </p:grpSp>
        <p:grpSp>
          <p:nvGrpSpPr>
            <p:cNvPr id="64" name="Grupo 63">
              <a:extLst>
                <a:ext uri="{FF2B5EF4-FFF2-40B4-BE49-F238E27FC236}">
                  <a16:creationId xmlns:a16="http://schemas.microsoft.com/office/drawing/2014/main" id="{EBBEFCE2-B8AA-B13D-4949-A243104C6CC9}"/>
                </a:ext>
              </a:extLst>
            </p:cNvPr>
            <p:cNvGrpSpPr/>
            <p:nvPr/>
          </p:nvGrpSpPr>
          <p:grpSpPr>
            <a:xfrm>
              <a:off x="1645094" y="3884070"/>
              <a:ext cx="4379601" cy="684499"/>
              <a:chOff x="1645094" y="3884070"/>
              <a:chExt cx="4379601" cy="684499"/>
            </a:xfrm>
          </p:grpSpPr>
          <p:sp>
            <p:nvSpPr>
              <p:cNvPr id="74" name="Elipse 73" descr="Círculo pequeño">
                <a:extLst>
                  <a:ext uri="{FF2B5EF4-FFF2-40B4-BE49-F238E27FC236}">
                    <a16:creationId xmlns:a16="http://schemas.microsoft.com/office/drawing/2014/main" id="{DAB3B215-BD1D-66F0-5677-91D03D755782}"/>
                  </a:ext>
                </a:extLst>
              </p:cNvPr>
              <p:cNvSpPr>
                <a:spLocks noChangeAspect="1"/>
              </p:cNvSpPr>
              <p:nvPr/>
            </p:nvSpPr>
            <p:spPr bwMode="blackWhite">
              <a:xfrm>
                <a:off x="1694416" y="3884070"/>
                <a:ext cx="432000" cy="432000"/>
              </a:xfrm>
              <a:prstGeom prst="ellipse">
                <a:avLst/>
              </a:prstGeom>
              <a:solidFill>
                <a:srgbClr val="B1C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75" name="Cuadro de texto 27" descr="Número 3">
                <a:extLst>
                  <a:ext uri="{FF2B5EF4-FFF2-40B4-BE49-F238E27FC236}">
                    <a16:creationId xmlns:a16="http://schemas.microsoft.com/office/drawing/2014/main" id="{2DCD1226-500E-DE61-0FD1-992B592B3E58}"/>
                  </a:ext>
                </a:extLst>
              </p:cNvPr>
              <p:cNvSpPr txBox="1">
                <a:spLocks noChangeAspect="1"/>
              </p:cNvSpPr>
              <p:nvPr/>
            </p:nvSpPr>
            <p:spPr bwMode="blackWhite">
              <a:xfrm>
                <a:off x="1645094" y="3924760"/>
                <a:ext cx="550124"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5</a:t>
                </a:r>
              </a:p>
            </p:txBody>
          </p:sp>
          <p:sp>
            <p:nvSpPr>
              <p:cNvPr id="76" name="Marcador de contenido 17">
                <a:extLst>
                  <a:ext uri="{FF2B5EF4-FFF2-40B4-BE49-F238E27FC236}">
                    <a16:creationId xmlns:a16="http://schemas.microsoft.com/office/drawing/2014/main" id="{7B85672C-3004-870A-9415-6319563DC2BC}"/>
                  </a:ext>
                </a:extLst>
              </p:cNvPr>
              <p:cNvSpPr txBox="1">
                <a:spLocks/>
              </p:cNvSpPr>
              <p:nvPr/>
            </p:nvSpPr>
            <p:spPr>
              <a:xfrm>
                <a:off x="2136695" y="3884569"/>
                <a:ext cx="3888000" cy="684000"/>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2000"/>
                  </a:spcAft>
                  <a:buNone/>
                </a:pPr>
                <a:r>
                  <a:rPr lang="es-ES" sz="1800" dirty="0">
                    <a:solidFill>
                      <a:prstClr val="black">
                        <a:lumMod val="75000"/>
                        <a:lumOff val="25000"/>
                      </a:prstClr>
                    </a:solidFill>
                    <a:cs typeface="Segoe UI" panose="020B0502040204020203" pitchFamily="34" charset="0"/>
                  </a:rPr>
                  <a:t>Colaborar en la elaboración de instrumentos archivísticos</a:t>
                </a:r>
                <a:r>
                  <a:rPr lang="es-ES" sz="1400" dirty="0">
                    <a:solidFill>
                      <a:prstClr val="black">
                        <a:lumMod val="75000"/>
                        <a:lumOff val="25000"/>
                      </a:prstClr>
                    </a:solidFill>
                    <a:cs typeface="Segoe UI" panose="020B0502040204020203" pitchFamily="34" charset="0"/>
                  </a:rPr>
                  <a:t>.</a:t>
                </a:r>
                <a:endParaRPr lang="es-MX" sz="1400" dirty="0">
                  <a:solidFill>
                    <a:prstClr val="black">
                      <a:lumMod val="75000"/>
                      <a:lumOff val="25000"/>
                    </a:prstClr>
                  </a:solidFill>
                  <a:cs typeface="Segoe UI" panose="020B0502040204020203" pitchFamily="34" charset="0"/>
                </a:endParaRPr>
              </a:p>
            </p:txBody>
          </p:sp>
        </p:grpSp>
        <p:sp>
          <p:nvSpPr>
            <p:cNvPr id="65" name="CuadroDeTexto 14" descr="Número 1">
              <a:extLst>
                <a:ext uri="{FF2B5EF4-FFF2-40B4-BE49-F238E27FC236}">
                  <a16:creationId xmlns:a16="http://schemas.microsoft.com/office/drawing/2014/main" id="{9B156809-7602-E207-7557-423919A605A1}"/>
                </a:ext>
              </a:extLst>
            </p:cNvPr>
            <p:cNvSpPr txBox="1">
              <a:spLocks noChangeAspect="1"/>
            </p:cNvSpPr>
            <p:nvPr/>
          </p:nvSpPr>
          <p:spPr bwMode="blackWhite">
            <a:xfrm>
              <a:off x="1619961" y="5321735"/>
              <a:ext cx="55817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7</a:t>
              </a:r>
            </a:p>
          </p:txBody>
        </p:sp>
        <p:grpSp>
          <p:nvGrpSpPr>
            <p:cNvPr id="66" name="Grupo 65">
              <a:extLst>
                <a:ext uri="{FF2B5EF4-FFF2-40B4-BE49-F238E27FC236}">
                  <a16:creationId xmlns:a16="http://schemas.microsoft.com/office/drawing/2014/main" id="{339C4008-33A0-BEBC-D9A3-4AD06269E1C4}"/>
                </a:ext>
              </a:extLst>
            </p:cNvPr>
            <p:cNvGrpSpPr/>
            <p:nvPr/>
          </p:nvGrpSpPr>
          <p:grpSpPr>
            <a:xfrm>
              <a:off x="1691459" y="5242218"/>
              <a:ext cx="4357787" cy="775393"/>
              <a:chOff x="1691459" y="5242218"/>
              <a:chExt cx="4357787" cy="775393"/>
            </a:xfrm>
          </p:grpSpPr>
          <p:sp>
            <p:nvSpPr>
              <p:cNvPr id="72" name="Elipse 71" descr="Círculo pequeño">
                <a:extLst>
                  <a:ext uri="{FF2B5EF4-FFF2-40B4-BE49-F238E27FC236}">
                    <a16:creationId xmlns:a16="http://schemas.microsoft.com/office/drawing/2014/main" id="{580C39D6-C44E-2547-C46E-501B0D6F2CB1}"/>
                  </a:ext>
                </a:extLst>
              </p:cNvPr>
              <p:cNvSpPr>
                <a:spLocks noChangeAspect="1"/>
              </p:cNvSpPr>
              <p:nvPr/>
            </p:nvSpPr>
            <p:spPr bwMode="blackWhite">
              <a:xfrm>
                <a:off x="1691459" y="5277760"/>
                <a:ext cx="432000" cy="432000"/>
              </a:xfrm>
              <a:prstGeom prst="ellipse">
                <a:avLst/>
              </a:prstGeom>
              <a:solidFill>
                <a:srgbClr val="B1C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73" name="Marcador de contenido 17">
                <a:extLst>
                  <a:ext uri="{FF2B5EF4-FFF2-40B4-BE49-F238E27FC236}">
                    <a16:creationId xmlns:a16="http://schemas.microsoft.com/office/drawing/2014/main" id="{CAEE5C17-ECCB-A628-C99E-631E63B9B0AB}"/>
                  </a:ext>
                </a:extLst>
              </p:cNvPr>
              <p:cNvSpPr txBox="1">
                <a:spLocks/>
              </p:cNvSpPr>
              <p:nvPr/>
            </p:nvSpPr>
            <p:spPr>
              <a:xfrm>
                <a:off x="2161246" y="5242218"/>
                <a:ext cx="3888000" cy="775393"/>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a:t>Aplicar mecanismos y herramientas tecnológicas para mantener a disposición los expedientes.</a:t>
                </a:r>
              </a:p>
            </p:txBody>
          </p:sp>
        </p:grpSp>
        <p:grpSp>
          <p:nvGrpSpPr>
            <p:cNvPr id="67" name="Grupo 66">
              <a:extLst>
                <a:ext uri="{FF2B5EF4-FFF2-40B4-BE49-F238E27FC236}">
                  <a16:creationId xmlns:a16="http://schemas.microsoft.com/office/drawing/2014/main" id="{40C98C59-B5A1-E7C4-49DF-7FA47FABEEEC}"/>
                </a:ext>
              </a:extLst>
            </p:cNvPr>
            <p:cNvGrpSpPr/>
            <p:nvPr/>
          </p:nvGrpSpPr>
          <p:grpSpPr>
            <a:xfrm>
              <a:off x="1624323" y="4555313"/>
              <a:ext cx="4437777" cy="560563"/>
              <a:chOff x="1624323" y="4555313"/>
              <a:chExt cx="4437777" cy="560563"/>
            </a:xfrm>
          </p:grpSpPr>
          <p:sp>
            <p:nvSpPr>
              <p:cNvPr id="69" name="Elipse 68" descr="Círculo pequeño">
                <a:extLst>
                  <a:ext uri="{FF2B5EF4-FFF2-40B4-BE49-F238E27FC236}">
                    <a16:creationId xmlns:a16="http://schemas.microsoft.com/office/drawing/2014/main" id="{A344A264-1237-78AC-747A-9A50AFEBEF81}"/>
                  </a:ext>
                </a:extLst>
              </p:cNvPr>
              <p:cNvSpPr>
                <a:spLocks noChangeAspect="1"/>
              </p:cNvSpPr>
              <p:nvPr/>
            </p:nvSpPr>
            <p:spPr bwMode="blackWhite">
              <a:xfrm>
                <a:off x="1691178" y="4600887"/>
                <a:ext cx="432000" cy="432000"/>
              </a:xfrm>
              <a:prstGeom prst="ellipse">
                <a:avLst/>
              </a:prstGeom>
              <a:solidFill>
                <a:srgbClr val="B1C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70" name="Marcador de contenido 17">
                <a:extLst>
                  <a:ext uri="{FF2B5EF4-FFF2-40B4-BE49-F238E27FC236}">
                    <a16:creationId xmlns:a16="http://schemas.microsoft.com/office/drawing/2014/main" id="{24FC28B8-6DE9-9C30-622C-223954E25FF5}"/>
                  </a:ext>
                </a:extLst>
              </p:cNvPr>
              <p:cNvSpPr txBox="1">
                <a:spLocks/>
              </p:cNvSpPr>
              <p:nvPr/>
            </p:nvSpPr>
            <p:spPr>
              <a:xfrm>
                <a:off x="2174100" y="4555313"/>
                <a:ext cx="3888000" cy="560563"/>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800" dirty="0"/>
                  <a:t>Implementar políticas y estrategias de preservación de documentos.</a:t>
                </a:r>
              </a:p>
            </p:txBody>
          </p:sp>
          <p:sp>
            <p:nvSpPr>
              <p:cNvPr id="71" name="Cuadro de texto 27" descr="Número 3">
                <a:extLst>
                  <a:ext uri="{FF2B5EF4-FFF2-40B4-BE49-F238E27FC236}">
                    <a16:creationId xmlns:a16="http://schemas.microsoft.com/office/drawing/2014/main" id="{407960BC-165E-CBC5-0491-B1832FA2766F}"/>
                  </a:ext>
                </a:extLst>
              </p:cNvPr>
              <p:cNvSpPr txBox="1">
                <a:spLocks noChangeAspect="1"/>
              </p:cNvSpPr>
              <p:nvPr/>
            </p:nvSpPr>
            <p:spPr bwMode="blackWhite">
              <a:xfrm>
                <a:off x="1624323" y="4616062"/>
                <a:ext cx="56570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6</a:t>
                </a:r>
              </a:p>
            </p:txBody>
          </p:sp>
        </p:grpSp>
        <p:sp>
          <p:nvSpPr>
            <p:cNvPr id="68" name="Cuadro de texto 27" descr="Número 3">
              <a:extLst>
                <a:ext uri="{FF2B5EF4-FFF2-40B4-BE49-F238E27FC236}">
                  <a16:creationId xmlns:a16="http://schemas.microsoft.com/office/drawing/2014/main" id="{11C268A6-6D55-ABEC-7097-DB88190D32B0}"/>
                </a:ext>
              </a:extLst>
            </p:cNvPr>
            <p:cNvSpPr txBox="1">
              <a:spLocks noChangeAspect="1"/>
            </p:cNvSpPr>
            <p:nvPr/>
          </p:nvSpPr>
          <p:spPr bwMode="blackWhite">
            <a:xfrm>
              <a:off x="1619961" y="5298464"/>
              <a:ext cx="565709" cy="369332"/>
            </a:xfrm>
            <a:prstGeom prst="rect">
              <a:avLst/>
            </a:prstGeom>
            <a:noFill/>
          </p:spPr>
          <p:txBody>
            <a:bodyPr wrap="square" rtlCol="0">
              <a:spAutoFit/>
            </a:bodyPr>
            <a:lstStyle/>
            <a:p>
              <a:pPr algn="ctr" rtl="0"/>
              <a:r>
                <a:rPr lang="es-ES" dirty="0">
                  <a:solidFill>
                    <a:schemeClr val="bg1"/>
                  </a:solidFill>
                  <a:latin typeface="Segoe UI Semibold" panose="020B0702040204020203" pitchFamily="34" charset="0"/>
                  <a:cs typeface="Segoe UI Semibold" panose="020B0702040204020203" pitchFamily="34" charset="0"/>
                </a:rPr>
                <a:t>7</a:t>
              </a:r>
            </a:p>
          </p:txBody>
        </p:sp>
      </p:grpSp>
      <p:pic>
        <p:nvPicPr>
          <p:cNvPr id="91" name="Imagen 90">
            <a:extLst>
              <a:ext uri="{FF2B5EF4-FFF2-40B4-BE49-F238E27FC236}">
                <a16:creationId xmlns:a16="http://schemas.microsoft.com/office/drawing/2014/main" id="{4C627D14-DEF2-0CD2-01A9-5954CB647225}"/>
              </a:ext>
            </a:extLst>
          </p:cNvPr>
          <p:cNvPicPr>
            <a:picLocks noChangeAspect="1"/>
          </p:cNvPicPr>
          <p:nvPr/>
        </p:nvPicPr>
        <p:blipFill>
          <a:blip r:embed="rId3"/>
          <a:stretch>
            <a:fillRect/>
          </a:stretch>
        </p:blipFill>
        <p:spPr>
          <a:xfrm>
            <a:off x="2822075" y="2860767"/>
            <a:ext cx="871804" cy="877900"/>
          </a:xfrm>
          <a:prstGeom prst="rect">
            <a:avLst/>
          </a:prstGeom>
        </p:spPr>
      </p:pic>
    </p:spTree>
    <p:extLst>
      <p:ext uri="{BB962C8B-B14F-4D97-AF65-F5344CB8AC3E}">
        <p14:creationId xmlns:p14="http://schemas.microsoft.com/office/powerpoint/2010/main" val="327036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810663" y="5886799"/>
            <a:ext cx="10874478" cy="369332"/>
          </a:xfrm>
          <a:prstGeom prst="rect">
            <a:avLst/>
          </a:prstGeom>
        </p:spPr>
        <p:txBody>
          <a:bodyPr wrap="square">
            <a:spAutoFit/>
          </a:bodyPr>
          <a:lstStyle/>
          <a:p>
            <a:pPr defTabSz="457200"/>
            <a:r>
              <a:rPr lang="es-MX" dirty="0">
                <a:solidFill>
                  <a:schemeClr val="accent1"/>
                </a:solidFill>
              </a:rPr>
              <a:t>Artículo 54</a:t>
            </a:r>
            <a:r>
              <a:rPr lang="es-MX" b="1" dirty="0">
                <a:solidFill>
                  <a:schemeClr val="bg2">
                    <a:lumMod val="75000"/>
                  </a:schemeClr>
                </a:solidFill>
              </a:rPr>
              <a:t>. </a:t>
            </a:r>
            <a:r>
              <a:rPr lang="es-MX" dirty="0">
                <a:solidFill>
                  <a:prstClr val="black"/>
                </a:solidFill>
              </a:rPr>
              <a:t>El Grupo Interdisciplinario para su funcionamiento emitirá sus reglas de operación.</a:t>
            </a:r>
          </a:p>
        </p:txBody>
      </p:sp>
      <p:sp>
        <p:nvSpPr>
          <p:cNvPr id="9" name="Rectángulo 8">
            <a:extLst>
              <a:ext uri="{FF2B5EF4-FFF2-40B4-BE49-F238E27FC236}">
                <a16:creationId xmlns:a16="http://schemas.microsoft.com/office/drawing/2014/main" id="{EAE39A52-462C-19DA-C500-DDC7957105F1}"/>
              </a:ext>
            </a:extLst>
          </p:cNvPr>
          <p:cNvSpPr/>
          <p:nvPr/>
        </p:nvSpPr>
        <p:spPr>
          <a:xfrm>
            <a:off x="686755" y="2675884"/>
            <a:ext cx="2371895" cy="646331"/>
          </a:xfrm>
          <a:prstGeom prst="rect">
            <a:avLst/>
          </a:prstGeom>
          <a:solidFill>
            <a:schemeClr val="accent3">
              <a:lumMod val="20000"/>
              <a:lumOff val="80000"/>
            </a:schemeClr>
          </a:solidFill>
        </p:spPr>
        <p:txBody>
          <a:bodyPr wrap="square">
            <a:spAutoFit/>
          </a:bodyPr>
          <a:lstStyle/>
          <a:p>
            <a:pPr algn="just"/>
            <a:r>
              <a:rPr lang="es-MX" b="1" dirty="0">
                <a:solidFill>
                  <a:schemeClr val="tx1">
                    <a:lumMod val="75000"/>
                    <a:lumOff val="25000"/>
                  </a:schemeClr>
                </a:solidFill>
              </a:rPr>
              <a:t>2. Planeación y/o mejora continua</a:t>
            </a:r>
            <a:endParaRPr lang="es-MX" sz="1600" dirty="0">
              <a:solidFill>
                <a:schemeClr val="tx1">
                  <a:lumMod val="75000"/>
                  <a:lumOff val="25000"/>
                </a:schemeClr>
              </a:solidFill>
            </a:endParaRPr>
          </a:p>
        </p:txBody>
      </p:sp>
      <p:sp>
        <p:nvSpPr>
          <p:cNvPr id="10" name="Rectángulo 9">
            <a:extLst>
              <a:ext uri="{FF2B5EF4-FFF2-40B4-BE49-F238E27FC236}">
                <a16:creationId xmlns:a16="http://schemas.microsoft.com/office/drawing/2014/main" id="{1712F4FD-D7CA-F1CF-E646-DB94AEE15704}"/>
              </a:ext>
            </a:extLst>
          </p:cNvPr>
          <p:cNvSpPr/>
          <p:nvPr/>
        </p:nvSpPr>
        <p:spPr>
          <a:xfrm>
            <a:off x="8918294" y="2325077"/>
            <a:ext cx="2371895" cy="646331"/>
          </a:xfrm>
          <a:prstGeom prst="rect">
            <a:avLst/>
          </a:prstGeom>
          <a:solidFill>
            <a:schemeClr val="accent3">
              <a:lumMod val="20000"/>
              <a:lumOff val="80000"/>
            </a:schemeClr>
          </a:solidFill>
        </p:spPr>
        <p:txBody>
          <a:bodyPr wrap="square">
            <a:spAutoFit/>
          </a:bodyPr>
          <a:lstStyle/>
          <a:p>
            <a:r>
              <a:rPr lang="es-MX" b="1" dirty="0">
                <a:solidFill>
                  <a:schemeClr val="tx1">
                    <a:lumMod val="75000"/>
                    <a:lumOff val="25000"/>
                  </a:schemeClr>
                </a:solidFill>
              </a:rPr>
              <a:t>5. Unidad de Transparencia</a:t>
            </a:r>
            <a:endParaRPr lang="es-MX" sz="1600" dirty="0">
              <a:solidFill>
                <a:schemeClr val="tx1">
                  <a:lumMod val="75000"/>
                  <a:lumOff val="25000"/>
                </a:schemeClr>
              </a:solidFill>
            </a:endParaRPr>
          </a:p>
        </p:txBody>
      </p:sp>
      <p:sp>
        <p:nvSpPr>
          <p:cNvPr id="11" name="Rectángulo 10">
            <a:extLst>
              <a:ext uri="{FF2B5EF4-FFF2-40B4-BE49-F238E27FC236}">
                <a16:creationId xmlns:a16="http://schemas.microsoft.com/office/drawing/2014/main" id="{EBEE53E3-D42C-4680-7A1A-5E619974FD50}"/>
              </a:ext>
            </a:extLst>
          </p:cNvPr>
          <p:cNvSpPr/>
          <p:nvPr/>
        </p:nvSpPr>
        <p:spPr>
          <a:xfrm>
            <a:off x="8913335" y="3312830"/>
            <a:ext cx="2371895" cy="646331"/>
          </a:xfrm>
          <a:prstGeom prst="rect">
            <a:avLst/>
          </a:prstGeom>
          <a:solidFill>
            <a:schemeClr val="accent3">
              <a:lumMod val="20000"/>
              <a:lumOff val="80000"/>
            </a:schemeClr>
          </a:solidFill>
        </p:spPr>
        <p:txBody>
          <a:bodyPr wrap="square">
            <a:spAutoFit/>
          </a:bodyPr>
          <a:lstStyle/>
          <a:p>
            <a:pPr algn="just"/>
            <a:r>
              <a:rPr lang="es-MX" b="1" dirty="0">
                <a:solidFill>
                  <a:schemeClr val="tx1">
                    <a:lumMod val="75000"/>
                    <a:lumOff val="25000"/>
                  </a:schemeClr>
                </a:solidFill>
              </a:rPr>
              <a:t>6. Órgano Interno de Control</a:t>
            </a:r>
            <a:endParaRPr lang="es-MX" sz="1600" dirty="0">
              <a:solidFill>
                <a:schemeClr val="tx1">
                  <a:lumMod val="75000"/>
                  <a:lumOff val="25000"/>
                </a:schemeClr>
              </a:solidFill>
            </a:endParaRPr>
          </a:p>
        </p:txBody>
      </p:sp>
      <p:pic>
        <p:nvPicPr>
          <p:cNvPr id="13" name="Imagen 12" descr="Figuras de palitos de familias cogiéndose de las manos">
            <a:extLst>
              <a:ext uri="{FF2B5EF4-FFF2-40B4-BE49-F238E27FC236}">
                <a16:creationId xmlns:a16="http://schemas.microsoft.com/office/drawing/2014/main" id="{3DA518F2-F881-347A-94F2-2ED3F09976B0}"/>
              </a:ext>
            </a:extLst>
          </p:cNvPr>
          <p:cNvPicPr>
            <a:picLocks noChangeAspect="1"/>
          </p:cNvPicPr>
          <p:nvPr/>
        </p:nvPicPr>
        <p:blipFill>
          <a:blip r:embed="rId3"/>
          <a:stretch>
            <a:fillRect/>
          </a:stretch>
        </p:blipFill>
        <p:spPr>
          <a:xfrm>
            <a:off x="3328707" y="2058644"/>
            <a:ext cx="5262504" cy="3508336"/>
          </a:xfrm>
          <a:prstGeom prst="rect">
            <a:avLst/>
          </a:prstGeom>
        </p:spPr>
      </p:pic>
      <p:sp>
        <p:nvSpPr>
          <p:cNvPr id="15" name="Rectángulo 14">
            <a:extLst>
              <a:ext uri="{FF2B5EF4-FFF2-40B4-BE49-F238E27FC236}">
                <a16:creationId xmlns:a16="http://schemas.microsoft.com/office/drawing/2014/main" id="{9D161237-AC82-DF5B-74E2-36738CDCDD56}"/>
              </a:ext>
            </a:extLst>
          </p:cNvPr>
          <p:cNvSpPr/>
          <p:nvPr/>
        </p:nvSpPr>
        <p:spPr>
          <a:xfrm>
            <a:off x="748709" y="3790679"/>
            <a:ext cx="2238332" cy="646331"/>
          </a:xfrm>
          <a:prstGeom prst="rect">
            <a:avLst/>
          </a:prstGeom>
          <a:solidFill>
            <a:schemeClr val="accent3">
              <a:lumMod val="20000"/>
              <a:lumOff val="80000"/>
            </a:schemeClr>
          </a:solidFill>
        </p:spPr>
        <p:txBody>
          <a:bodyPr wrap="square">
            <a:spAutoFit/>
          </a:bodyPr>
          <a:lstStyle/>
          <a:p>
            <a:r>
              <a:rPr lang="es-MX" b="1" dirty="0">
                <a:solidFill>
                  <a:schemeClr val="tx1">
                    <a:lumMod val="75000"/>
                    <a:lumOff val="25000"/>
                  </a:schemeClr>
                </a:solidFill>
              </a:rPr>
              <a:t>3. Coordinación de Archivos</a:t>
            </a:r>
            <a:endParaRPr lang="es-MX" sz="1600" b="1" dirty="0">
              <a:solidFill>
                <a:schemeClr val="tx1">
                  <a:lumMod val="75000"/>
                  <a:lumOff val="25000"/>
                </a:schemeClr>
              </a:solidFill>
            </a:endParaRPr>
          </a:p>
        </p:txBody>
      </p:sp>
      <p:sp>
        <p:nvSpPr>
          <p:cNvPr id="16" name="Rectángulo 15">
            <a:extLst>
              <a:ext uri="{FF2B5EF4-FFF2-40B4-BE49-F238E27FC236}">
                <a16:creationId xmlns:a16="http://schemas.microsoft.com/office/drawing/2014/main" id="{93276346-6124-9534-DC92-1759D9564612}"/>
              </a:ext>
            </a:extLst>
          </p:cNvPr>
          <p:cNvSpPr/>
          <p:nvPr/>
        </p:nvSpPr>
        <p:spPr>
          <a:xfrm>
            <a:off x="765853" y="2016716"/>
            <a:ext cx="2371895" cy="369332"/>
          </a:xfrm>
          <a:prstGeom prst="rect">
            <a:avLst/>
          </a:prstGeom>
          <a:solidFill>
            <a:schemeClr val="accent3">
              <a:lumMod val="20000"/>
              <a:lumOff val="80000"/>
            </a:schemeClr>
          </a:solidFill>
        </p:spPr>
        <p:txBody>
          <a:bodyPr wrap="square">
            <a:spAutoFit/>
          </a:bodyPr>
          <a:lstStyle/>
          <a:p>
            <a:pPr algn="just"/>
            <a:r>
              <a:rPr lang="es-MX" b="1" dirty="0">
                <a:solidFill>
                  <a:schemeClr val="tx1">
                    <a:lumMod val="75000"/>
                    <a:lumOff val="25000"/>
                  </a:schemeClr>
                </a:solidFill>
              </a:rPr>
              <a:t>I. Área Jurídica</a:t>
            </a:r>
            <a:endParaRPr lang="es-MX" sz="1600" dirty="0">
              <a:solidFill>
                <a:schemeClr val="tx1">
                  <a:lumMod val="75000"/>
                  <a:lumOff val="25000"/>
                </a:schemeClr>
              </a:solidFill>
            </a:endParaRPr>
          </a:p>
        </p:txBody>
      </p:sp>
      <p:sp>
        <p:nvSpPr>
          <p:cNvPr id="21" name="Rectángulo 20">
            <a:extLst>
              <a:ext uri="{FF2B5EF4-FFF2-40B4-BE49-F238E27FC236}">
                <a16:creationId xmlns:a16="http://schemas.microsoft.com/office/drawing/2014/main" id="{5C87B6EB-6431-7592-8227-69CC65608218}"/>
              </a:ext>
            </a:extLst>
          </p:cNvPr>
          <p:cNvSpPr/>
          <p:nvPr/>
        </p:nvSpPr>
        <p:spPr>
          <a:xfrm>
            <a:off x="8948482" y="4226236"/>
            <a:ext cx="2371895" cy="1200329"/>
          </a:xfrm>
          <a:prstGeom prst="rect">
            <a:avLst/>
          </a:prstGeom>
          <a:solidFill>
            <a:schemeClr val="accent3">
              <a:lumMod val="20000"/>
              <a:lumOff val="80000"/>
            </a:schemeClr>
          </a:solidFill>
        </p:spPr>
        <p:txBody>
          <a:bodyPr wrap="square">
            <a:spAutoFit/>
          </a:bodyPr>
          <a:lstStyle/>
          <a:p>
            <a:pPr algn="just"/>
            <a:r>
              <a:rPr lang="es-MX" b="1" dirty="0">
                <a:solidFill>
                  <a:schemeClr val="tx1">
                    <a:lumMod val="75000"/>
                    <a:lumOff val="25000"/>
                  </a:schemeClr>
                </a:solidFill>
              </a:rPr>
              <a:t>7. Unidades/áreas administrativas productoras de información</a:t>
            </a:r>
            <a:endParaRPr lang="es-MX" sz="1600" dirty="0">
              <a:solidFill>
                <a:schemeClr val="tx1">
                  <a:lumMod val="75000"/>
                  <a:lumOff val="25000"/>
                </a:schemeClr>
              </a:solidFill>
            </a:endParaRPr>
          </a:p>
        </p:txBody>
      </p:sp>
      <p:sp>
        <p:nvSpPr>
          <p:cNvPr id="22" name="Rectángulo 21">
            <a:extLst>
              <a:ext uri="{FF2B5EF4-FFF2-40B4-BE49-F238E27FC236}">
                <a16:creationId xmlns:a16="http://schemas.microsoft.com/office/drawing/2014/main" id="{DDB134F4-0689-5395-8AD0-EEFC0C82CF30}"/>
              </a:ext>
            </a:extLst>
          </p:cNvPr>
          <p:cNvSpPr/>
          <p:nvPr/>
        </p:nvSpPr>
        <p:spPr>
          <a:xfrm>
            <a:off x="810663" y="4956670"/>
            <a:ext cx="2238332" cy="646331"/>
          </a:xfrm>
          <a:prstGeom prst="rect">
            <a:avLst/>
          </a:prstGeom>
          <a:solidFill>
            <a:schemeClr val="accent3">
              <a:lumMod val="20000"/>
              <a:lumOff val="80000"/>
            </a:schemeClr>
          </a:solidFill>
        </p:spPr>
        <p:txBody>
          <a:bodyPr wrap="square">
            <a:spAutoFit/>
          </a:bodyPr>
          <a:lstStyle/>
          <a:p>
            <a:r>
              <a:rPr lang="es-MX" b="1" dirty="0">
                <a:solidFill>
                  <a:schemeClr val="tx1">
                    <a:lumMod val="75000"/>
                    <a:lumOff val="25000"/>
                  </a:schemeClr>
                </a:solidFill>
              </a:rPr>
              <a:t>4. Tecnologías de información</a:t>
            </a:r>
            <a:endParaRPr lang="es-MX" sz="1600" dirty="0">
              <a:solidFill>
                <a:schemeClr val="tx1">
                  <a:lumMod val="75000"/>
                  <a:lumOff val="25000"/>
                </a:schemeClr>
              </a:solidFill>
            </a:endParaRPr>
          </a:p>
        </p:txBody>
      </p:sp>
      <p:sp>
        <p:nvSpPr>
          <p:cNvPr id="30" name="Título 1">
            <a:extLst>
              <a:ext uri="{FF2B5EF4-FFF2-40B4-BE49-F238E27FC236}">
                <a16:creationId xmlns:a16="http://schemas.microsoft.com/office/drawing/2014/main" id="{BC231EC3-8D68-9DAE-53B6-C24687ABD6AA}"/>
              </a:ext>
            </a:extLst>
          </p:cNvPr>
          <p:cNvSpPr>
            <a:spLocks noGrp="1"/>
          </p:cNvSpPr>
          <p:nvPr>
            <p:ph type="title"/>
          </p:nvPr>
        </p:nvSpPr>
        <p:spPr/>
        <p:txBody>
          <a:bodyPr>
            <a:normAutofit fontScale="90000"/>
          </a:bodyPr>
          <a:lstStyle/>
          <a:p>
            <a:r>
              <a:rPr lang="es-MX" dirty="0"/>
              <a:t>El Grupo Interdisciplinario de Valoración documental: integración</a:t>
            </a:r>
          </a:p>
        </p:txBody>
      </p:sp>
      <p:sp>
        <p:nvSpPr>
          <p:cNvPr id="31" name="Rectángulo 30">
            <a:extLst>
              <a:ext uri="{FF2B5EF4-FFF2-40B4-BE49-F238E27FC236}">
                <a16:creationId xmlns:a16="http://schemas.microsoft.com/office/drawing/2014/main" id="{60DF8F72-D883-524E-6E5C-FA59B3CDF21B}"/>
              </a:ext>
            </a:extLst>
          </p:cNvPr>
          <p:cNvSpPr/>
          <p:nvPr/>
        </p:nvSpPr>
        <p:spPr>
          <a:xfrm>
            <a:off x="8422065" y="673453"/>
            <a:ext cx="1295804" cy="369332"/>
          </a:xfrm>
          <a:prstGeom prst="rect">
            <a:avLst/>
          </a:prstGeom>
        </p:spPr>
        <p:txBody>
          <a:bodyPr wrap="none">
            <a:spAutoFit/>
          </a:bodyPr>
          <a:lstStyle/>
          <a:p>
            <a:r>
              <a:rPr lang="es-MX" dirty="0">
                <a:solidFill>
                  <a:schemeClr val="accent1"/>
                </a:solidFill>
              </a:rPr>
              <a:t>Artículo 50</a:t>
            </a:r>
          </a:p>
        </p:txBody>
      </p:sp>
      <p:sp>
        <p:nvSpPr>
          <p:cNvPr id="34" name="CuadroTexto 33">
            <a:extLst>
              <a:ext uri="{FF2B5EF4-FFF2-40B4-BE49-F238E27FC236}">
                <a16:creationId xmlns:a16="http://schemas.microsoft.com/office/drawing/2014/main" id="{7913CE1F-5112-8A90-DE6F-462CE00D5C66}"/>
              </a:ext>
            </a:extLst>
          </p:cNvPr>
          <p:cNvSpPr txBox="1"/>
          <p:nvPr/>
        </p:nvSpPr>
        <p:spPr>
          <a:xfrm>
            <a:off x="943158" y="1301137"/>
            <a:ext cx="10033602" cy="369332"/>
          </a:xfrm>
          <a:prstGeom prst="rect">
            <a:avLst/>
          </a:prstGeom>
          <a:solidFill>
            <a:schemeClr val="accent3">
              <a:lumMod val="20000"/>
              <a:lumOff val="80000"/>
            </a:schemeClr>
          </a:solidFill>
        </p:spPr>
        <p:txBody>
          <a:bodyPr wrap="square">
            <a:spAutoFit/>
          </a:bodyPr>
          <a:lstStyle/>
          <a:p>
            <a:pPr algn="just" defTabSz="914400">
              <a:buClr>
                <a:srgbClr val="CC0066"/>
              </a:buClr>
            </a:pPr>
            <a:r>
              <a:rPr lang="es-MX" sz="1800" dirty="0">
                <a:cs typeface="Segoe UI" panose="020B0502040204020203" pitchFamily="34" charset="0"/>
              </a:rPr>
              <a:t>Conformar un Grupo Interdisciplinario para apoyar en el proceso de valoración documental.</a:t>
            </a:r>
          </a:p>
        </p:txBody>
      </p:sp>
      <p:sp>
        <p:nvSpPr>
          <p:cNvPr id="2" name="Marcador de número de diapositiva 3">
            <a:extLst>
              <a:ext uri="{FF2B5EF4-FFF2-40B4-BE49-F238E27FC236}">
                <a16:creationId xmlns:a16="http://schemas.microsoft.com/office/drawing/2014/main" id="{63B91594-8A38-98F4-D87A-045E4E843EC2}"/>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Curso</a:t>
            </a:r>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38</a:t>
            </a:fld>
            <a:endParaRPr lang="en-US" sz="1400" i="1" dirty="0">
              <a:solidFill>
                <a:schemeClr val="bg1"/>
              </a:solidFill>
            </a:endParaRPr>
          </a:p>
        </p:txBody>
      </p:sp>
    </p:spTree>
    <p:extLst>
      <p:ext uri="{BB962C8B-B14F-4D97-AF65-F5344CB8AC3E}">
        <p14:creationId xmlns:p14="http://schemas.microsoft.com/office/powerpoint/2010/main" val="1391334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5783" y="-126753"/>
            <a:ext cx="10330217" cy="1178628"/>
          </a:xfrm>
        </p:spPr>
        <p:txBody>
          <a:bodyPr/>
          <a:lstStyle/>
          <a:p>
            <a:r>
              <a:rPr lang="es-MX" dirty="0"/>
              <a:t>El Grupo Interdisciplinario - Actividades</a:t>
            </a:r>
          </a:p>
        </p:txBody>
      </p:sp>
      <p:sp>
        <p:nvSpPr>
          <p:cNvPr id="4" name="Rectángulo 3"/>
          <p:cNvSpPr/>
          <p:nvPr/>
        </p:nvSpPr>
        <p:spPr>
          <a:xfrm>
            <a:off x="-48269" y="1112112"/>
            <a:ext cx="7170429" cy="5663089"/>
          </a:xfrm>
          <a:prstGeom prst="rect">
            <a:avLst/>
          </a:prstGeom>
        </p:spPr>
        <p:txBody>
          <a:bodyPr wrap="square">
            <a:spAutoFit/>
          </a:bodyPr>
          <a:lstStyle/>
          <a:p>
            <a:pPr marL="342900" indent="-342900" algn="just" defTabSz="914400">
              <a:buClr>
                <a:srgbClr val="CC0066"/>
              </a:buClr>
              <a:buFont typeface="Wingdings" panose="05000000000000000000" pitchFamily="2" charset="2"/>
              <a:buChar char="§"/>
            </a:pPr>
            <a:endParaRPr lang="es-MX" sz="2000" dirty="0">
              <a:cs typeface="Segoe UI" panose="020B0502040204020203" pitchFamily="34" charset="0"/>
            </a:endParaRPr>
          </a:p>
          <a:p>
            <a:pPr marL="342900" indent="-342900" algn="just" defTabSz="914400">
              <a:buClr>
                <a:srgbClr val="CC0066"/>
              </a:buClr>
              <a:buFont typeface="Wingdings" panose="05000000000000000000" pitchFamily="2" charset="2"/>
              <a:buChar char="§"/>
            </a:pPr>
            <a:endParaRPr lang="es-MX" sz="2000" dirty="0">
              <a:cs typeface="Segoe UI" panose="020B0502040204020203" pitchFamily="34" charset="0"/>
            </a:endParaRPr>
          </a:p>
          <a:p>
            <a:pPr marL="800100" lvl="1" indent="-342900" algn="just">
              <a:buClr>
                <a:srgbClr val="00B0F0"/>
              </a:buClr>
              <a:buFont typeface="Wingdings" panose="05000000000000000000" pitchFamily="2" charset="2"/>
              <a:buChar char="§"/>
            </a:pPr>
            <a:r>
              <a:rPr lang="es-MX" sz="2000" dirty="0">
                <a:cs typeface="Segoe UI" panose="020B0502040204020203" pitchFamily="34" charset="0"/>
              </a:rPr>
              <a:t>Coadyuvar en el análisis de los procesos y procedimientos institucionales que dan origen a la documentación que integran los expedientes de cada serie documental.</a:t>
            </a:r>
          </a:p>
          <a:p>
            <a:pPr marL="800100" lvl="1" indent="-342900" algn="just">
              <a:buClr>
                <a:srgbClr val="00B0F0"/>
              </a:buClr>
              <a:buFont typeface="Wingdings" panose="05000000000000000000" pitchFamily="2" charset="2"/>
              <a:buChar char="§"/>
            </a:pPr>
            <a:endParaRPr lang="es-MX" sz="2000" dirty="0">
              <a:cs typeface="Segoe UI" panose="020B0502040204020203" pitchFamily="34" charset="0"/>
            </a:endParaRPr>
          </a:p>
          <a:p>
            <a:pPr marL="800100" lvl="1" indent="-342900" algn="just">
              <a:buClr>
                <a:srgbClr val="00B0F0"/>
              </a:buClr>
              <a:buFont typeface="Wingdings" panose="05000000000000000000" pitchFamily="2" charset="2"/>
              <a:buChar char="§"/>
            </a:pPr>
            <a:r>
              <a:rPr lang="es-MX" sz="2000" dirty="0">
                <a:cs typeface="Segoe UI" panose="020B0502040204020203" pitchFamily="34" charset="0"/>
              </a:rPr>
              <a:t>Colaborar con  las áreas productoras a establecer los valores documentales, vigencias, plazos de conservación y disposición documental de las series documentales.</a:t>
            </a:r>
          </a:p>
          <a:p>
            <a:pPr marL="800100" lvl="1" indent="-342900" algn="just">
              <a:buClr>
                <a:srgbClr val="CC0066"/>
              </a:buClr>
              <a:buFont typeface="Wingdings" panose="05000000000000000000" pitchFamily="2" charset="2"/>
              <a:buChar char="§"/>
            </a:pPr>
            <a:endParaRPr lang="es-MX" sz="2000" dirty="0">
              <a:cs typeface="Segoe UI" panose="020B0502040204020203" pitchFamily="34" charset="0"/>
            </a:endParaRPr>
          </a:p>
          <a:p>
            <a:pPr marL="800100" lvl="1" indent="-342900" algn="just">
              <a:buClr>
                <a:srgbClr val="00B0F0"/>
              </a:buClr>
              <a:buFont typeface="Wingdings" panose="05000000000000000000" pitchFamily="2" charset="2"/>
              <a:buChar char="§"/>
            </a:pPr>
            <a:r>
              <a:rPr lang="es-MX" sz="2000" dirty="0">
                <a:cs typeface="Segoe UI" panose="020B0502040204020203" pitchFamily="34" charset="0"/>
              </a:rPr>
              <a:t>Formular opiniones, referencias técnicas sobre valores documentales, pautas de comportamiento y recomendaciones  sobre la disposición documental de las series documentales</a:t>
            </a:r>
            <a:r>
              <a:rPr lang="es-MX" sz="2200" dirty="0">
                <a:cs typeface="Segoe UI" panose="020B0502040204020203" pitchFamily="34" charset="0"/>
              </a:rPr>
              <a:t>.</a:t>
            </a:r>
          </a:p>
          <a:p>
            <a:pPr marL="800100" lvl="1" indent="-342900" algn="just">
              <a:buClr>
                <a:srgbClr val="CC0066"/>
              </a:buClr>
              <a:buFont typeface="Wingdings" panose="05000000000000000000" pitchFamily="2" charset="2"/>
              <a:buChar char="§"/>
            </a:pPr>
            <a:endParaRPr lang="es-MX" sz="2000" dirty="0">
              <a:cs typeface="Segoe UI" panose="020B0502040204020203" pitchFamily="34" charset="0"/>
            </a:endParaRPr>
          </a:p>
          <a:p>
            <a:pPr marL="342900" indent="-342900" algn="just" defTabSz="914400">
              <a:buClr>
                <a:srgbClr val="CC0066"/>
              </a:buClr>
              <a:buFont typeface="Wingdings" panose="05000000000000000000" pitchFamily="2" charset="2"/>
              <a:buChar char="§"/>
            </a:pPr>
            <a:endParaRPr lang="es-MX" sz="2000" dirty="0">
              <a:latin typeface="Segoe UI" panose="020B0502040204020203" pitchFamily="34" charset="0"/>
              <a:cs typeface="Segoe UI" panose="020B0502040204020203" pitchFamily="34" charset="0"/>
            </a:endParaRPr>
          </a:p>
        </p:txBody>
      </p:sp>
      <p:sp>
        <p:nvSpPr>
          <p:cNvPr id="23" name="Rectángulo 22">
            <a:extLst>
              <a:ext uri="{FF2B5EF4-FFF2-40B4-BE49-F238E27FC236}">
                <a16:creationId xmlns:a16="http://schemas.microsoft.com/office/drawing/2014/main" id="{BD70184A-78DC-AE41-B9CB-25466F1B6C03}"/>
              </a:ext>
            </a:extLst>
          </p:cNvPr>
          <p:cNvSpPr/>
          <p:nvPr/>
        </p:nvSpPr>
        <p:spPr>
          <a:xfrm>
            <a:off x="9509140" y="712853"/>
            <a:ext cx="1295804" cy="369332"/>
          </a:xfrm>
          <a:prstGeom prst="rect">
            <a:avLst/>
          </a:prstGeom>
        </p:spPr>
        <p:txBody>
          <a:bodyPr wrap="none">
            <a:spAutoFit/>
          </a:bodyPr>
          <a:lstStyle/>
          <a:p>
            <a:r>
              <a:rPr lang="es-MX" dirty="0">
                <a:solidFill>
                  <a:schemeClr val="bg2">
                    <a:lumMod val="75000"/>
                  </a:schemeClr>
                </a:solidFill>
              </a:rPr>
              <a:t>Artículo 52</a:t>
            </a:r>
          </a:p>
        </p:txBody>
      </p:sp>
      <p:grpSp>
        <p:nvGrpSpPr>
          <p:cNvPr id="5" name="Grupo 4">
            <a:extLst>
              <a:ext uri="{FF2B5EF4-FFF2-40B4-BE49-F238E27FC236}">
                <a16:creationId xmlns:a16="http://schemas.microsoft.com/office/drawing/2014/main" id="{6F0593F2-CB43-4598-C797-C7CE5D207C9D}"/>
              </a:ext>
            </a:extLst>
          </p:cNvPr>
          <p:cNvGrpSpPr/>
          <p:nvPr/>
        </p:nvGrpSpPr>
        <p:grpSpPr>
          <a:xfrm>
            <a:off x="7681810" y="2171700"/>
            <a:ext cx="4341683" cy="3014463"/>
            <a:chOff x="6676881" y="2373508"/>
            <a:chExt cx="4108894" cy="2723712"/>
          </a:xfrm>
          <a:effectLst>
            <a:outerShdw blurRad="76200" dist="139700" dir="5400000" algn="ctr" rotWithShape="0">
              <a:schemeClr val="accent1">
                <a:lumMod val="20000"/>
                <a:lumOff val="80000"/>
              </a:schemeClr>
            </a:outerShdw>
          </a:effectLst>
        </p:grpSpPr>
        <p:grpSp>
          <p:nvGrpSpPr>
            <p:cNvPr id="6" name="Grupo 5">
              <a:extLst>
                <a:ext uri="{FF2B5EF4-FFF2-40B4-BE49-F238E27FC236}">
                  <a16:creationId xmlns:a16="http://schemas.microsoft.com/office/drawing/2014/main" id="{589435C3-6FE1-0E0C-5EBF-CAC72C395457}"/>
                </a:ext>
              </a:extLst>
            </p:cNvPr>
            <p:cNvGrpSpPr/>
            <p:nvPr/>
          </p:nvGrpSpPr>
          <p:grpSpPr>
            <a:xfrm>
              <a:off x="8850749" y="3063830"/>
              <a:ext cx="1935026" cy="2033390"/>
              <a:chOff x="17111627" y="2690036"/>
              <a:chExt cx="2156540" cy="1565756"/>
            </a:xfrm>
          </p:grpSpPr>
          <p:sp>
            <p:nvSpPr>
              <p:cNvPr id="24" name="CuadroTexto 23">
                <a:extLst>
                  <a:ext uri="{FF2B5EF4-FFF2-40B4-BE49-F238E27FC236}">
                    <a16:creationId xmlns:a16="http://schemas.microsoft.com/office/drawing/2014/main" id="{D541C1D2-41AB-8B4A-8B90-846012E2638C}"/>
                  </a:ext>
                </a:extLst>
              </p:cNvPr>
              <p:cNvSpPr txBox="1"/>
              <p:nvPr/>
            </p:nvSpPr>
            <p:spPr>
              <a:xfrm>
                <a:off x="17111627" y="2690036"/>
                <a:ext cx="2156540" cy="639887"/>
              </a:xfrm>
              <a:prstGeom prst="rect">
                <a:avLst/>
              </a:prstGeom>
              <a:noFill/>
            </p:spPr>
            <p:txBody>
              <a:bodyPr wrap="square" rtlCol="0">
                <a:spAutoFit/>
              </a:bodyPr>
              <a:lstStyle/>
              <a:p>
                <a:r>
                  <a:rPr lang="es-MX" sz="2400" dirty="0">
                    <a:latin typeface="Baguet Script" panose="020B0604020202020204" pitchFamily="2" charset="0"/>
                  </a:rPr>
                  <a:t>Plazos de conservación</a:t>
                </a:r>
              </a:p>
            </p:txBody>
          </p:sp>
          <p:sp>
            <p:nvSpPr>
              <p:cNvPr id="27" name="CuadroTexto 26">
                <a:extLst>
                  <a:ext uri="{FF2B5EF4-FFF2-40B4-BE49-F238E27FC236}">
                    <a16:creationId xmlns:a16="http://schemas.microsoft.com/office/drawing/2014/main" id="{DC78DF07-545A-CF86-A87E-F633F6A48983}"/>
                  </a:ext>
                </a:extLst>
              </p:cNvPr>
              <p:cNvSpPr txBox="1"/>
              <p:nvPr/>
            </p:nvSpPr>
            <p:spPr>
              <a:xfrm>
                <a:off x="17111628" y="3615906"/>
                <a:ext cx="2156539" cy="639886"/>
              </a:xfrm>
              <a:prstGeom prst="rect">
                <a:avLst/>
              </a:prstGeom>
              <a:noFill/>
            </p:spPr>
            <p:txBody>
              <a:bodyPr wrap="square" rtlCol="0">
                <a:spAutoFit/>
              </a:bodyPr>
              <a:lstStyle/>
              <a:p>
                <a:r>
                  <a:rPr lang="es-MX" sz="2400" dirty="0">
                    <a:latin typeface="Baguet Script" panose="020B0604020202020204" pitchFamily="2" charset="0"/>
                  </a:rPr>
                  <a:t>Acciones de disposición</a:t>
                </a:r>
              </a:p>
            </p:txBody>
          </p:sp>
          <p:sp>
            <p:nvSpPr>
              <p:cNvPr id="28" name="CuadroTexto 27">
                <a:extLst>
                  <a:ext uri="{FF2B5EF4-FFF2-40B4-BE49-F238E27FC236}">
                    <a16:creationId xmlns:a16="http://schemas.microsoft.com/office/drawing/2014/main" id="{D5152837-48F5-86AF-317E-B2E8E9483665}"/>
                  </a:ext>
                </a:extLst>
              </p:cNvPr>
              <p:cNvSpPr txBox="1"/>
              <p:nvPr/>
            </p:nvSpPr>
            <p:spPr>
              <a:xfrm>
                <a:off x="17111627" y="3267785"/>
                <a:ext cx="2156540" cy="355492"/>
              </a:xfrm>
              <a:prstGeom prst="rect">
                <a:avLst/>
              </a:prstGeom>
              <a:noFill/>
            </p:spPr>
            <p:txBody>
              <a:bodyPr wrap="square" rtlCol="0">
                <a:spAutoFit/>
              </a:bodyPr>
              <a:lstStyle/>
              <a:p>
                <a:r>
                  <a:rPr lang="es-MX" sz="2400" dirty="0">
                    <a:latin typeface="Baguet Script" panose="020B0604020202020204" pitchFamily="2" charset="0"/>
                  </a:rPr>
                  <a:t>Vigencias</a:t>
                </a:r>
              </a:p>
            </p:txBody>
          </p:sp>
        </p:grpSp>
        <p:grpSp>
          <p:nvGrpSpPr>
            <p:cNvPr id="8" name="Google Shape;8916;p75">
              <a:extLst>
                <a:ext uri="{FF2B5EF4-FFF2-40B4-BE49-F238E27FC236}">
                  <a16:creationId xmlns:a16="http://schemas.microsoft.com/office/drawing/2014/main" id="{CAB611CD-EC7D-31C8-0BB8-7EF3D3192967}"/>
                </a:ext>
              </a:extLst>
            </p:cNvPr>
            <p:cNvGrpSpPr/>
            <p:nvPr/>
          </p:nvGrpSpPr>
          <p:grpSpPr>
            <a:xfrm>
              <a:off x="6676881" y="2881291"/>
              <a:ext cx="2103052" cy="2027074"/>
              <a:chOff x="951975" y="315800"/>
              <a:chExt cx="5860325" cy="4933550"/>
            </a:xfrm>
            <a:solidFill>
              <a:schemeClr val="accent1">
                <a:lumMod val="60000"/>
                <a:lumOff val="40000"/>
              </a:schemeClr>
            </a:solidFill>
          </p:grpSpPr>
          <p:sp>
            <p:nvSpPr>
              <p:cNvPr id="10" name="Google Shape;8917;p75">
                <a:extLst>
                  <a:ext uri="{FF2B5EF4-FFF2-40B4-BE49-F238E27FC236}">
                    <a16:creationId xmlns:a16="http://schemas.microsoft.com/office/drawing/2014/main" id="{1A1CA14A-A143-893F-9633-EBABBBB85571}"/>
                  </a:ext>
                </a:extLst>
              </p:cNvPr>
              <p:cNvSpPr/>
              <p:nvPr/>
            </p:nvSpPr>
            <p:spPr>
              <a:xfrm>
                <a:off x="6501500" y="3684025"/>
                <a:ext cx="310800" cy="261200"/>
              </a:xfrm>
              <a:custGeom>
                <a:avLst/>
                <a:gdLst/>
                <a:ahLst/>
                <a:cxnLst/>
                <a:rect l="l" t="t" r="r" b="b"/>
                <a:pathLst>
                  <a:path w="12432" h="10448" extrusionOk="0">
                    <a:moveTo>
                      <a:pt x="4963" y="0"/>
                    </a:moveTo>
                    <a:cubicBezTo>
                      <a:pt x="2239" y="0"/>
                      <a:pt x="0" y="2356"/>
                      <a:pt x="0" y="5120"/>
                    </a:cubicBezTo>
                    <a:cubicBezTo>
                      <a:pt x="0" y="8227"/>
                      <a:pt x="2220" y="10447"/>
                      <a:pt x="5328" y="10447"/>
                    </a:cubicBezTo>
                    <a:cubicBezTo>
                      <a:pt x="9989" y="10447"/>
                      <a:pt x="12431" y="4898"/>
                      <a:pt x="8879" y="1568"/>
                    </a:cubicBezTo>
                    <a:cubicBezTo>
                      <a:pt x="7991" y="458"/>
                      <a:pt x="6660" y="14"/>
                      <a:pt x="5328" y="14"/>
                    </a:cubicBezTo>
                    <a:cubicBezTo>
                      <a:pt x="5205" y="5"/>
                      <a:pt x="5084" y="0"/>
                      <a:pt x="4963" y="0"/>
                    </a:cubicBezTo>
                    <a:close/>
                  </a:path>
                </a:pathLst>
              </a:cu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918;p75">
                <a:extLst>
                  <a:ext uri="{FF2B5EF4-FFF2-40B4-BE49-F238E27FC236}">
                    <a16:creationId xmlns:a16="http://schemas.microsoft.com/office/drawing/2014/main" id="{4E940CF0-EBBD-25C9-8790-ED4379070E04}"/>
                  </a:ext>
                </a:extLst>
              </p:cNvPr>
              <p:cNvSpPr/>
              <p:nvPr/>
            </p:nvSpPr>
            <p:spPr>
              <a:xfrm>
                <a:off x="6501500" y="2945200"/>
                <a:ext cx="310800" cy="261925"/>
              </a:xfrm>
              <a:custGeom>
                <a:avLst/>
                <a:gdLst/>
                <a:ahLst/>
                <a:cxnLst/>
                <a:rect l="l" t="t" r="r" b="b"/>
                <a:pathLst>
                  <a:path w="12432" h="10477" extrusionOk="0">
                    <a:moveTo>
                      <a:pt x="5852" y="1"/>
                    </a:moveTo>
                    <a:cubicBezTo>
                      <a:pt x="5678" y="1"/>
                      <a:pt x="5503" y="15"/>
                      <a:pt x="5328" y="44"/>
                    </a:cubicBezTo>
                    <a:cubicBezTo>
                      <a:pt x="5205" y="34"/>
                      <a:pt x="5084" y="30"/>
                      <a:pt x="4963" y="30"/>
                    </a:cubicBezTo>
                    <a:cubicBezTo>
                      <a:pt x="2239" y="30"/>
                      <a:pt x="0" y="2386"/>
                      <a:pt x="0" y="5149"/>
                    </a:cubicBezTo>
                    <a:cubicBezTo>
                      <a:pt x="0" y="8035"/>
                      <a:pt x="2220" y="10477"/>
                      <a:pt x="5328" y="10477"/>
                    </a:cubicBezTo>
                    <a:cubicBezTo>
                      <a:pt x="9989" y="10477"/>
                      <a:pt x="12431" y="4705"/>
                      <a:pt x="8879" y="1376"/>
                    </a:cubicBezTo>
                    <a:cubicBezTo>
                      <a:pt x="8108" y="604"/>
                      <a:pt x="7002" y="1"/>
                      <a:pt x="5852" y="1"/>
                    </a:cubicBezTo>
                    <a:close/>
                  </a:path>
                </a:pathLst>
              </a:cu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919;p75">
                <a:extLst>
                  <a:ext uri="{FF2B5EF4-FFF2-40B4-BE49-F238E27FC236}">
                    <a16:creationId xmlns:a16="http://schemas.microsoft.com/office/drawing/2014/main" id="{3AAAABDE-D7EA-B74E-66E8-47212943F7AD}"/>
                  </a:ext>
                </a:extLst>
              </p:cNvPr>
              <p:cNvSpPr/>
              <p:nvPr/>
            </p:nvSpPr>
            <p:spPr>
              <a:xfrm>
                <a:off x="6501500" y="2202650"/>
                <a:ext cx="310800" cy="266400"/>
              </a:xfrm>
              <a:custGeom>
                <a:avLst/>
                <a:gdLst/>
                <a:ahLst/>
                <a:cxnLst/>
                <a:rect l="l" t="t" r="r" b="b"/>
                <a:pathLst>
                  <a:path w="12432" h="10656" extrusionOk="0">
                    <a:moveTo>
                      <a:pt x="5328" y="0"/>
                    </a:moveTo>
                    <a:cubicBezTo>
                      <a:pt x="2442" y="0"/>
                      <a:pt x="0" y="2442"/>
                      <a:pt x="0" y="5328"/>
                    </a:cubicBezTo>
                    <a:cubicBezTo>
                      <a:pt x="0" y="8214"/>
                      <a:pt x="2220" y="10655"/>
                      <a:pt x="5328" y="10655"/>
                    </a:cubicBezTo>
                    <a:cubicBezTo>
                      <a:pt x="9989" y="10655"/>
                      <a:pt x="12431" y="4884"/>
                      <a:pt x="8879" y="1554"/>
                    </a:cubicBezTo>
                    <a:cubicBezTo>
                      <a:pt x="7991" y="444"/>
                      <a:pt x="6660" y="0"/>
                      <a:pt x="5328" y="0"/>
                    </a:cubicBezTo>
                    <a:close/>
                  </a:path>
                </a:pathLst>
              </a:cu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920;p75">
                <a:extLst>
                  <a:ext uri="{FF2B5EF4-FFF2-40B4-BE49-F238E27FC236}">
                    <a16:creationId xmlns:a16="http://schemas.microsoft.com/office/drawing/2014/main" id="{819FDCFC-5F12-8B86-52E5-CCC1368D6203}"/>
                  </a:ext>
                </a:extLst>
              </p:cNvPr>
              <p:cNvSpPr/>
              <p:nvPr/>
            </p:nvSpPr>
            <p:spPr>
              <a:xfrm>
                <a:off x="951975" y="3495675"/>
                <a:ext cx="5460750" cy="1753675"/>
              </a:xfrm>
              <a:custGeom>
                <a:avLst/>
                <a:gdLst/>
                <a:ahLst/>
                <a:cxnLst/>
                <a:rect l="l" t="t" r="r" b="b"/>
                <a:pathLst>
                  <a:path w="218430" h="70147" fill="none" extrusionOk="0">
                    <a:moveTo>
                      <a:pt x="29746" y="1"/>
                    </a:moveTo>
                    <a:lnTo>
                      <a:pt x="0" y="14430"/>
                    </a:lnTo>
                    <a:lnTo>
                      <a:pt x="109215" y="70147"/>
                    </a:lnTo>
                    <a:lnTo>
                      <a:pt x="218429" y="14430"/>
                    </a:lnTo>
                    <a:lnTo>
                      <a:pt x="188684" y="1"/>
                    </a:lnTo>
                    <a:lnTo>
                      <a:pt x="109215" y="40623"/>
                    </a:lnTo>
                    <a:close/>
                  </a:path>
                </a:pathLst>
              </a:cu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921;p75">
                <a:extLst>
                  <a:ext uri="{FF2B5EF4-FFF2-40B4-BE49-F238E27FC236}">
                    <a16:creationId xmlns:a16="http://schemas.microsoft.com/office/drawing/2014/main" id="{B205071C-914E-9E14-7B7D-62589D66F759}"/>
                  </a:ext>
                </a:extLst>
              </p:cNvPr>
              <p:cNvSpPr/>
              <p:nvPr/>
            </p:nvSpPr>
            <p:spPr>
              <a:xfrm>
                <a:off x="951975" y="2757600"/>
                <a:ext cx="5460750" cy="1753675"/>
              </a:xfrm>
              <a:custGeom>
                <a:avLst/>
                <a:gdLst/>
                <a:ahLst/>
                <a:cxnLst/>
                <a:rect l="l" t="t" r="r" b="b"/>
                <a:pathLst>
                  <a:path w="218430" h="70147" fill="none" extrusionOk="0">
                    <a:moveTo>
                      <a:pt x="188684" y="0"/>
                    </a:moveTo>
                    <a:lnTo>
                      <a:pt x="158939" y="15095"/>
                    </a:lnTo>
                    <a:lnTo>
                      <a:pt x="109215" y="40623"/>
                    </a:lnTo>
                    <a:lnTo>
                      <a:pt x="59491" y="15095"/>
                    </a:lnTo>
                    <a:lnTo>
                      <a:pt x="29746" y="0"/>
                    </a:lnTo>
                    <a:lnTo>
                      <a:pt x="0" y="14429"/>
                    </a:lnTo>
                    <a:lnTo>
                      <a:pt x="29746" y="29524"/>
                    </a:lnTo>
                    <a:lnTo>
                      <a:pt x="109215" y="70146"/>
                    </a:lnTo>
                    <a:lnTo>
                      <a:pt x="188684" y="29524"/>
                    </a:lnTo>
                    <a:lnTo>
                      <a:pt x="218429" y="14429"/>
                    </a:lnTo>
                    <a:close/>
                  </a:path>
                </a:pathLst>
              </a:custGeom>
              <a:ln>
                <a:headEnd type="none" w="sm" len="sm"/>
                <a:tailEnd type="none" w="sm" len="sm"/>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922;p75">
                <a:extLst>
                  <a:ext uri="{FF2B5EF4-FFF2-40B4-BE49-F238E27FC236}">
                    <a16:creationId xmlns:a16="http://schemas.microsoft.com/office/drawing/2014/main" id="{14C3448C-3DD8-6C08-4BF3-60F72C2B916E}"/>
                  </a:ext>
                </a:extLst>
              </p:cNvPr>
              <p:cNvSpPr/>
              <p:nvPr/>
            </p:nvSpPr>
            <p:spPr>
              <a:xfrm>
                <a:off x="951975" y="2019500"/>
                <a:ext cx="5460750" cy="1753675"/>
              </a:xfrm>
              <a:custGeom>
                <a:avLst/>
                <a:gdLst/>
                <a:ahLst/>
                <a:cxnLst/>
                <a:rect l="l" t="t" r="r" b="b"/>
                <a:pathLst>
                  <a:path w="218430" h="70147" fill="none" extrusionOk="0">
                    <a:moveTo>
                      <a:pt x="188684" y="1"/>
                    </a:moveTo>
                    <a:lnTo>
                      <a:pt x="158939" y="15096"/>
                    </a:lnTo>
                    <a:lnTo>
                      <a:pt x="129193" y="30190"/>
                    </a:lnTo>
                    <a:lnTo>
                      <a:pt x="109215" y="40623"/>
                    </a:lnTo>
                    <a:lnTo>
                      <a:pt x="89237" y="30190"/>
                    </a:lnTo>
                    <a:lnTo>
                      <a:pt x="59491" y="15096"/>
                    </a:lnTo>
                    <a:lnTo>
                      <a:pt x="29746" y="1"/>
                    </a:lnTo>
                    <a:lnTo>
                      <a:pt x="0" y="14208"/>
                    </a:lnTo>
                    <a:lnTo>
                      <a:pt x="29746" y="29524"/>
                    </a:lnTo>
                    <a:lnTo>
                      <a:pt x="59491" y="44619"/>
                    </a:lnTo>
                    <a:lnTo>
                      <a:pt x="109215" y="70147"/>
                    </a:lnTo>
                    <a:lnTo>
                      <a:pt x="158939" y="44619"/>
                    </a:lnTo>
                    <a:lnTo>
                      <a:pt x="188684" y="29524"/>
                    </a:lnTo>
                    <a:lnTo>
                      <a:pt x="218429" y="14208"/>
                    </a:lnTo>
                    <a:close/>
                  </a:path>
                </a:pathLst>
              </a:custGeom>
              <a:ln>
                <a:headEnd type="none" w="sm" len="sm"/>
                <a:tailEnd type="none" w="sm" len="sm"/>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923;p75">
                <a:extLst>
                  <a:ext uri="{FF2B5EF4-FFF2-40B4-BE49-F238E27FC236}">
                    <a16:creationId xmlns:a16="http://schemas.microsoft.com/office/drawing/2014/main" id="{576A3199-22D0-71BD-B8AA-ED1D3FD850CB}"/>
                  </a:ext>
                </a:extLst>
              </p:cNvPr>
              <p:cNvSpPr/>
              <p:nvPr/>
            </p:nvSpPr>
            <p:spPr>
              <a:xfrm>
                <a:off x="951975" y="315800"/>
                <a:ext cx="5460750" cy="2719300"/>
              </a:xfrm>
              <a:custGeom>
                <a:avLst/>
                <a:gdLst/>
                <a:ahLst/>
                <a:cxnLst/>
                <a:rect l="l" t="t" r="r" b="b"/>
                <a:pathLst>
                  <a:path w="218430" h="108772" fill="none" extrusionOk="0">
                    <a:moveTo>
                      <a:pt x="109215" y="1"/>
                    </a:moveTo>
                    <a:lnTo>
                      <a:pt x="0" y="52832"/>
                    </a:lnTo>
                    <a:lnTo>
                      <a:pt x="109215" y="108771"/>
                    </a:lnTo>
                    <a:lnTo>
                      <a:pt x="218429" y="52832"/>
                    </a:lnTo>
                    <a:close/>
                  </a:path>
                </a:pathLst>
              </a:custGeom>
              <a:ln>
                <a:headEnd type="none" w="sm" len="sm"/>
                <a:tailEnd type="none" w="sm" len="sm"/>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8924;p75">
                <a:extLst>
                  <a:ext uri="{FF2B5EF4-FFF2-40B4-BE49-F238E27FC236}">
                    <a16:creationId xmlns:a16="http://schemas.microsoft.com/office/drawing/2014/main" id="{4BB7992B-8274-ADB0-6EA3-E7B8014E9383}"/>
                  </a:ext>
                </a:extLst>
              </p:cNvPr>
              <p:cNvSpPr/>
              <p:nvPr/>
            </p:nvSpPr>
            <p:spPr>
              <a:xfrm>
                <a:off x="6501500" y="1464200"/>
                <a:ext cx="310800" cy="261550"/>
              </a:xfrm>
              <a:custGeom>
                <a:avLst/>
                <a:gdLst/>
                <a:ahLst/>
                <a:cxnLst/>
                <a:rect l="l" t="t" r="r" b="b"/>
                <a:pathLst>
                  <a:path w="12432" h="10462" extrusionOk="0">
                    <a:moveTo>
                      <a:pt x="4963" y="1"/>
                    </a:moveTo>
                    <a:cubicBezTo>
                      <a:pt x="2239" y="1"/>
                      <a:pt x="0" y="2357"/>
                      <a:pt x="0" y="5120"/>
                    </a:cubicBezTo>
                    <a:cubicBezTo>
                      <a:pt x="0" y="8097"/>
                      <a:pt x="2036" y="10462"/>
                      <a:pt x="4938" y="10462"/>
                    </a:cubicBezTo>
                    <a:cubicBezTo>
                      <a:pt x="5066" y="10462"/>
                      <a:pt x="5196" y="10457"/>
                      <a:pt x="5328" y="10448"/>
                    </a:cubicBezTo>
                    <a:cubicBezTo>
                      <a:pt x="9989" y="10448"/>
                      <a:pt x="12431" y="4898"/>
                      <a:pt x="8879" y="1569"/>
                    </a:cubicBezTo>
                    <a:cubicBezTo>
                      <a:pt x="7991" y="459"/>
                      <a:pt x="6660" y="15"/>
                      <a:pt x="5328" y="15"/>
                    </a:cubicBezTo>
                    <a:cubicBezTo>
                      <a:pt x="5205" y="5"/>
                      <a:pt x="5084" y="1"/>
                      <a:pt x="4963" y="1"/>
                    </a:cubicBezTo>
                    <a:close/>
                  </a:path>
                </a:pathLst>
              </a:custGeom>
              <a:ln>
                <a:headEnd type="non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CuadroTexto 8">
              <a:extLst>
                <a:ext uri="{FF2B5EF4-FFF2-40B4-BE49-F238E27FC236}">
                  <a16:creationId xmlns:a16="http://schemas.microsoft.com/office/drawing/2014/main" id="{B80EFB11-A466-71B3-9A6E-2F3A9FD82934}"/>
                </a:ext>
              </a:extLst>
            </p:cNvPr>
            <p:cNvSpPr txBox="1"/>
            <p:nvPr/>
          </p:nvSpPr>
          <p:spPr>
            <a:xfrm>
              <a:off x="8850748" y="2373508"/>
              <a:ext cx="1935026" cy="750846"/>
            </a:xfrm>
            <a:prstGeom prst="rect">
              <a:avLst/>
            </a:prstGeom>
            <a:noFill/>
          </p:spPr>
          <p:txBody>
            <a:bodyPr wrap="square" rtlCol="0">
              <a:spAutoFit/>
            </a:bodyPr>
            <a:lstStyle/>
            <a:p>
              <a:r>
                <a:rPr lang="es-MX" sz="2400" dirty="0">
                  <a:latin typeface="Baguet Script" panose="020B0604020202020204" pitchFamily="2" charset="0"/>
                </a:rPr>
                <a:t>Valores documentales</a:t>
              </a:r>
              <a:endParaRPr lang="es-MX" sz="2400" dirty="0">
                <a:solidFill>
                  <a:schemeClr val="tx1">
                    <a:lumMod val="65000"/>
                    <a:lumOff val="35000"/>
                  </a:schemeClr>
                </a:solidFill>
                <a:latin typeface="Baguet Script" panose="020B0604020202020204" pitchFamily="2" charset="0"/>
              </a:endParaRPr>
            </a:p>
          </p:txBody>
        </p:sp>
      </p:grpSp>
      <p:sp>
        <p:nvSpPr>
          <p:cNvPr id="3" name="CuadroTexto 2">
            <a:extLst>
              <a:ext uri="{FF2B5EF4-FFF2-40B4-BE49-F238E27FC236}">
                <a16:creationId xmlns:a16="http://schemas.microsoft.com/office/drawing/2014/main" id="{FBB41431-553F-1D82-4955-536669322226}"/>
              </a:ext>
            </a:extLst>
          </p:cNvPr>
          <p:cNvSpPr txBox="1"/>
          <p:nvPr/>
        </p:nvSpPr>
        <p:spPr>
          <a:xfrm>
            <a:off x="7667927" y="1900979"/>
            <a:ext cx="2098450" cy="954107"/>
          </a:xfrm>
          <a:prstGeom prst="rect">
            <a:avLst/>
          </a:prstGeom>
          <a:noFill/>
        </p:spPr>
        <p:txBody>
          <a:bodyPr wrap="square" rtlCol="0">
            <a:spAutoFit/>
          </a:bodyPr>
          <a:lstStyle/>
          <a:p>
            <a:pPr algn="ctr"/>
            <a:r>
              <a:rPr lang="es-MX" sz="2800" b="1" spc="-150" dirty="0">
                <a:solidFill>
                  <a:schemeClr val="accent1"/>
                </a:solidFill>
                <a:latin typeface="Baguet Script" panose="00000500000000000000" pitchFamily="2" charset="0"/>
              </a:rPr>
              <a:t>Series </a:t>
            </a:r>
          </a:p>
          <a:p>
            <a:pPr algn="ctr"/>
            <a:r>
              <a:rPr lang="es-MX" sz="2800" b="1" spc="-150" dirty="0">
                <a:solidFill>
                  <a:schemeClr val="accent1"/>
                </a:solidFill>
                <a:latin typeface="Baguet Script" panose="00000500000000000000" pitchFamily="2" charset="0"/>
              </a:rPr>
              <a:t>documentales</a:t>
            </a:r>
          </a:p>
        </p:txBody>
      </p:sp>
      <p:sp>
        <p:nvSpPr>
          <p:cNvPr id="15" name="CuadroTexto 14">
            <a:extLst>
              <a:ext uri="{FF2B5EF4-FFF2-40B4-BE49-F238E27FC236}">
                <a16:creationId xmlns:a16="http://schemas.microsoft.com/office/drawing/2014/main" id="{AB859F5F-EC96-43E8-813A-D807785C83C2}"/>
              </a:ext>
            </a:extLst>
          </p:cNvPr>
          <p:cNvSpPr txBox="1"/>
          <p:nvPr/>
        </p:nvSpPr>
        <p:spPr>
          <a:xfrm>
            <a:off x="5834270" y="6522313"/>
            <a:ext cx="6118528" cy="307777"/>
          </a:xfrm>
          <a:prstGeom prst="rect">
            <a:avLst/>
          </a:prstGeom>
          <a:noFill/>
        </p:spPr>
        <p:txBody>
          <a:bodyPr wrap="square">
            <a:spAutoFit/>
          </a:bodyPr>
          <a:lstStyle/>
          <a:p>
            <a:pPr algn="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lgn="r"/>
              <a:t>39</a:t>
            </a:fld>
            <a:endParaRPr lang="en-US" sz="1400" i="1" dirty="0">
              <a:solidFill>
                <a:schemeClr val="bg1"/>
              </a:solidFill>
            </a:endParaRPr>
          </a:p>
        </p:txBody>
      </p:sp>
    </p:spTree>
    <p:extLst>
      <p:ext uri="{BB962C8B-B14F-4D97-AF65-F5344CB8AC3E}">
        <p14:creationId xmlns:p14="http://schemas.microsoft.com/office/powerpoint/2010/main" val="2909992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99D7E6-9A26-D49F-5F10-7AEE96F42AFB}"/>
              </a:ext>
            </a:extLst>
          </p:cNvPr>
          <p:cNvSpPr>
            <a:spLocks noGrp="1"/>
          </p:cNvSpPr>
          <p:nvPr>
            <p:ph type="title"/>
          </p:nvPr>
        </p:nvSpPr>
        <p:spPr/>
        <p:txBody>
          <a:bodyPr>
            <a:normAutofit/>
          </a:bodyPr>
          <a:lstStyle/>
          <a:p>
            <a:r>
              <a:rPr lang="es-MX" sz="3600" dirty="0">
                <a:solidFill>
                  <a:schemeClr val="tx1"/>
                </a:solidFill>
              </a:rPr>
              <a:t>El arca de las tres llaves</a:t>
            </a:r>
          </a:p>
        </p:txBody>
      </p:sp>
      <p:pic>
        <p:nvPicPr>
          <p:cNvPr id="3" name="Elementos multimedia en línea 2" title="CONOCE ALOVERA - ARCHIVO MUNICIPAL: Arca de las tres llaves.">
            <a:hlinkClick r:id="" action="ppaction://media"/>
            <a:extLst>
              <a:ext uri="{FF2B5EF4-FFF2-40B4-BE49-F238E27FC236}">
                <a16:creationId xmlns:a16="http://schemas.microsoft.com/office/drawing/2014/main" id="{66E37BE7-7FF8-7BBF-40D5-6D7752AF26B9}"/>
              </a:ext>
            </a:extLst>
          </p:cNvPr>
          <p:cNvPicPr>
            <a:picLocks noRot="1" noChangeAspect="1"/>
          </p:cNvPicPr>
          <p:nvPr>
            <a:videoFile r:link="rId1"/>
          </p:nvPr>
        </p:nvPicPr>
        <p:blipFill>
          <a:blip r:embed="rId4"/>
          <a:stretch>
            <a:fillRect/>
          </a:stretch>
        </p:blipFill>
        <p:spPr>
          <a:xfrm>
            <a:off x="1918232" y="1444223"/>
            <a:ext cx="8821015" cy="4983873"/>
          </a:xfrm>
          <a:prstGeom prst="rect">
            <a:avLst/>
          </a:prstGeom>
        </p:spPr>
      </p:pic>
      <p:sp>
        <p:nvSpPr>
          <p:cNvPr id="4" name="Marcador de número de diapositiva 3">
            <a:extLst>
              <a:ext uri="{FF2B5EF4-FFF2-40B4-BE49-F238E27FC236}">
                <a16:creationId xmlns:a16="http://schemas.microsoft.com/office/drawing/2014/main" id="{ED306A66-EE6F-274A-A7BF-3C8A95267E3E}"/>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Curso</a:t>
            </a:r>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4</a:t>
            </a:fld>
            <a:endParaRPr lang="en-US" sz="1400" i="1" dirty="0">
              <a:solidFill>
                <a:schemeClr val="bg1"/>
              </a:solidFill>
            </a:endParaRPr>
          </a:p>
        </p:txBody>
      </p:sp>
    </p:spTree>
    <p:extLst>
      <p:ext uri="{BB962C8B-B14F-4D97-AF65-F5344CB8AC3E}">
        <p14:creationId xmlns:p14="http://schemas.microsoft.com/office/powerpoint/2010/main" val="110064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5783" y="-126753"/>
            <a:ext cx="10330217" cy="1178628"/>
          </a:xfrm>
        </p:spPr>
        <p:txBody>
          <a:bodyPr/>
          <a:lstStyle/>
          <a:p>
            <a:r>
              <a:rPr lang="es-MX" dirty="0"/>
              <a:t>El Grupo Interdisciplinario de VD: funciones</a:t>
            </a:r>
          </a:p>
        </p:txBody>
      </p:sp>
      <p:sp>
        <p:nvSpPr>
          <p:cNvPr id="4" name="Rectángulo 3"/>
          <p:cNvSpPr/>
          <p:nvPr/>
        </p:nvSpPr>
        <p:spPr>
          <a:xfrm>
            <a:off x="1005503" y="1383797"/>
            <a:ext cx="10170497" cy="2262158"/>
          </a:xfrm>
          <a:prstGeom prst="rect">
            <a:avLst/>
          </a:prstGeom>
        </p:spPr>
        <p:txBody>
          <a:bodyPr wrap="square">
            <a:spAutoFit/>
          </a:bodyPr>
          <a:lstStyle/>
          <a:p>
            <a:pPr marL="342900" indent="-342900" algn="just" defTabSz="914400">
              <a:buClr>
                <a:srgbClr val="CC0066"/>
              </a:buClr>
              <a:buFont typeface="Wingdings" panose="05000000000000000000" pitchFamily="2" charset="2"/>
              <a:buChar char="§"/>
            </a:pPr>
            <a:r>
              <a:rPr lang="es-MX" sz="2000" dirty="0"/>
              <a:t>Sugerir que el contenido de las fichas técnicas de valoración documental esté alineado con la operación funcional, misional y objetivos estratégicos del SO; </a:t>
            </a:r>
          </a:p>
          <a:p>
            <a:pPr marL="342900" indent="-342900" algn="just" defTabSz="914400">
              <a:buClr>
                <a:srgbClr val="CC0066"/>
              </a:buClr>
              <a:buFont typeface="Wingdings" panose="05000000000000000000" pitchFamily="2" charset="2"/>
              <a:buChar char="§"/>
            </a:pPr>
            <a:endParaRPr lang="es-MX" sz="1050" dirty="0"/>
          </a:p>
          <a:p>
            <a:pPr marL="342900" indent="-342900" algn="just" defTabSz="914400">
              <a:buClr>
                <a:srgbClr val="CC0066"/>
              </a:buClr>
              <a:buFont typeface="Wingdings" panose="05000000000000000000" pitchFamily="2" charset="2"/>
              <a:buChar char="§"/>
            </a:pPr>
            <a:r>
              <a:rPr lang="es-MX" sz="2000" dirty="0"/>
              <a:t>Advertir que en las fichas técnicas de valoración documental se incluya y se respete el marco normativo que regula la gestión institucional; </a:t>
            </a:r>
          </a:p>
          <a:p>
            <a:pPr marL="342900" indent="-342900" algn="just" defTabSz="914400">
              <a:buClr>
                <a:srgbClr val="CC0066"/>
              </a:buClr>
              <a:buFont typeface="Wingdings" panose="05000000000000000000" pitchFamily="2" charset="2"/>
              <a:buChar char="§"/>
            </a:pPr>
            <a:endParaRPr lang="es-MX" sz="1050" dirty="0"/>
          </a:p>
          <a:p>
            <a:pPr marL="342900" indent="-342900" algn="just" defTabSz="914400">
              <a:buClr>
                <a:srgbClr val="CC0066"/>
              </a:buClr>
              <a:buFont typeface="Wingdings" panose="05000000000000000000" pitchFamily="2" charset="2"/>
              <a:buChar char="§"/>
            </a:pPr>
            <a:r>
              <a:rPr lang="es-MX" sz="2000" dirty="0"/>
              <a:t> Recomendar que se realicen procesos de automatización en apego a lo establecido para la gestión documental y administración de archivos,</a:t>
            </a:r>
            <a:endParaRPr lang="es-MX" sz="2000" dirty="0">
              <a:latin typeface="Segoe UI" panose="020B0502040204020203" pitchFamily="34" charset="0"/>
              <a:cs typeface="Segoe UI" panose="020B0502040204020203" pitchFamily="34" charset="0"/>
            </a:endParaRPr>
          </a:p>
        </p:txBody>
      </p:sp>
      <p:pic>
        <p:nvPicPr>
          <p:cNvPr id="5" name="Imagen 4"/>
          <p:cNvPicPr>
            <a:picLocks noChangeAspect="1"/>
          </p:cNvPicPr>
          <p:nvPr/>
        </p:nvPicPr>
        <p:blipFill>
          <a:blip r:embed="rId3"/>
          <a:stretch>
            <a:fillRect/>
          </a:stretch>
        </p:blipFill>
        <p:spPr>
          <a:xfrm>
            <a:off x="1117176" y="4591081"/>
            <a:ext cx="1556944" cy="1877963"/>
          </a:xfrm>
          <a:prstGeom prst="rect">
            <a:avLst/>
          </a:prstGeom>
          <a:ln>
            <a:solidFill>
              <a:schemeClr val="bg1">
                <a:lumMod val="75000"/>
              </a:schemeClr>
            </a:solidFill>
          </a:ln>
        </p:spPr>
      </p:pic>
      <p:sp>
        <p:nvSpPr>
          <p:cNvPr id="9" name="Flecha: a la derecha 8"/>
          <p:cNvSpPr/>
          <p:nvPr/>
        </p:nvSpPr>
        <p:spPr>
          <a:xfrm>
            <a:off x="3323482" y="5168555"/>
            <a:ext cx="488431" cy="361507"/>
          </a:xfrm>
          <a:prstGeom prst="rightArrow">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 name="Rectángulo 9"/>
          <p:cNvSpPr/>
          <p:nvPr/>
        </p:nvSpPr>
        <p:spPr>
          <a:xfrm>
            <a:off x="7225924" y="4229204"/>
            <a:ext cx="1128835" cy="461665"/>
          </a:xfrm>
          <a:prstGeom prst="rect">
            <a:avLst/>
          </a:prstGeom>
          <a:noFill/>
        </p:spPr>
        <p:txBody>
          <a:bodyPr wrap="none" lIns="91440" tIns="45720" rIns="91440" bIns="45720">
            <a:spAutoFit/>
          </a:bodyPr>
          <a:lstStyle/>
          <a:p>
            <a:pPr algn="ctr"/>
            <a:r>
              <a:rPr lang="es-ES"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CaDiDo</a:t>
            </a:r>
            <a:endParaRPr lang="es-ES" sz="2400" b="0" cap="none" dirty="0">
              <a:ln w="0"/>
              <a:gradFill>
                <a:gsLst>
                  <a:gs pos="21000">
                    <a:srgbClr val="53575C"/>
                  </a:gs>
                  <a:gs pos="88000">
                    <a:srgbClr val="C5C7CA"/>
                  </a:gs>
                </a:gsLst>
                <a:lin ang="5400000"/>
              </a:gradFill>
              <a:effectLst/>
            </a:endParaRPr>
          </a:p>
        </p:txBody>
      </p:sp>
      <p:sp>
        <p:nvSpPr>
          <p:cNvPr id="11" name="Rectángulo 10"/>
          <p:cNvSpPr/>
          <p:nvPr/>
        </p:nvSpPr>
        <p:spPr>
          <a:xfrm>
            <a:off x="1256947" y="4100987"/>
            <a:ext cx="1277401" cy="338554"/>
          </a:xfrm>
          <a:prstGeom prst="rect">
            <a:avLst/>
          </a:prstGeom>
          <a:noFill/>
        </p:spPr>
        <p:txBody>
          <a:bodyPr wrap="none" lIns="91440" tIns="45720" rIns="91440" bIns="45720">
            <a:spAutoFit/>
          </a:bodyPr>
          <a:lstStyle/>
          <a:p>
            <a:pPr algn="ctr"/>
            <a:r>
              <a:rPr lang="es-ES" sz="1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Ficha técnica</a:t>
            </a:r>
            <a:endParaRPr lang="es-ES" sz="1600" b="0" cap="none" dirty="0">
              <a:ln w="0"/>
              <a:gradFill>
                <a:gsLst>
                  <a:gs pos="21000">
                    <a:srgbClr val="53575C"/>
                  </a:gs>
                  <a:gs pos="88000">
                    <a:srgbClr val="C5C7CA"/>
                  </a:gs>
                </a:gsLst>
                <a:lin ang="5400000"/>
              </a:gradFill>
              <a:effectLst/>
            </a:endParaRPr>
          </a:p>
        </p:txBody>
      </p:sp>
      <p:pic>
        <p:nvPicPr>
          <p:cNvPr id="12" name="Imagen 11"/>
          <p:cNvPicPr>
            <a:picLocks noChangeAspect="1"/>
          </p:cNvPicPr>
          <p:nvPr/>
        </p:nvPicPr>
        <p:blipFill>
          <a:blip r:embed="rId4"/>
          <a:stretch>
            <a:fillRect/>
          </a:stretch>
        </p:blipFill>
        <p:spPr>
          <a:xfrm>
            <a:off x="4164054" y="4760771"/>
            <a:ext cx="7252577" cy="1533505"/>
          </a:xfrm>
          <a:prstGeom prst="rect">
            <a:avLst/>
          </a:prstGeom>
        </p:spPr>
      </p:pic>
      <p:sp>
        <p:nvSpPr>
          <p:cNvPr id="3" name="Rectángulo 2">
            <a:extLst>
              <a:ext uri="{FF2B5EF4-FFF2-40B4-BE49-F238E27FC236}">
                <a16:creationId xmlns:a16="http://schemas.microsoft.com/office/drawing/2014/main" id="{3E70AB1D-566A-7963-B026-3C8EBB5A64A5}"/>
              </a:ext>
            </a:extLst>
          </p:cNvPr>
          <p:cNvSpPr/>
          <p:nvPr/>
        </p:nvSpPr>
        <p:spPr>
          <a:xfrm>
            <a:off x="9947834" y="723603"/>
            <a:ext cx="1295804" cy="369332"/>
          </a:xfrm>
          <a:prstGeom prst="rect">
            <a:avLst/>
          </a:prstGeom>
        </p:spPr>
        <p:txBody>
          <a:bodyPr wrap="none">
            <a:spAutoFit/>
          </a:bodyPr>
          <a:lstStyle/>
          <a:p>
            <a:r>
              <a:rPr lang="es-MX" dirty="0">
                <a:solidFill>
                  <a:schemeClr val="bg2">
                    <a:lumMod val="75000"/>
                  </a:schemeClr>
                </a:solidFill>
              </a:rPr>
              <a:t>Artículo 52</a:t>
            </a:r>
          </a:p>
        </p:txBody>
      </p:sp>
      <p:sp>
        <p:nvSpPr>
          <p:cNvPr id="6" name="Marcador de número de diapositiva 3">
            <a:extLst>
              <a:ext uri="{FF2B5EF4-FFF2-40B4-BE49-F238E27FC236}">
                <a16:creationId xmlns:a16="http://schemas.microsoft.com/office/drawing/2014/main" id="{36490FB4-4787-2621-988F-5CCDDAA33A7B}"/>
              </a:ext>
            </a:extLst>
          </p:cNvPr>
          <p:cNvSpPr txBox="1">
            <a:spLocks/>
          </p:cNvSpPr>
          <p:nvPr/>
        </p:nvSpPr>
        <p:spPr>
          <a:xfrm>
            <a:off x="8690238" y="6573920"/>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40</a:t>
            </a:fld>
            <a:endParaRPr lang="en-US" sz="1400" i="1" dirty="0">
              <a:solidFill>
                <a:schemeClr val="bg1"/>
              </a:solidFill>
            </a:endParaRPr>
          </a:p>
        </p:txBody>
      </p:sp>
    </p:spTree>
    <p:extLst>
      <p:ext uri="{BB962C8B-B14F-4D97-AF65-F5344CB8AC3E}">
        <p14:creationId xmlns:p14="http://schemas.microsoft.com/office/powerpoint/2010/main" val="3227322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2996" y="313330"/>
            <a:ext cx="5460616" cy="795427"/>
          </a:xfrm>
        </p:spPr>
        <p:txBody>
          <a:bodyPr/>
          <a:lstStyle/>
          <a:p>
            <a:r>
              <a:rPr lang="es-MX" dirty="0"/>
              <a:t>Funciones del ACA en el GIVD </a:t>
            </a:r>
          </a:p>
        </p:txBody>
      </p:sp>
      <p:sp>
        <p:nvSpPr>
          <p:cNvPr id="4" name="Rectángulo 3"/>
          <p:cNvSpPr/>
          <p:nvPr/>
        </p:nvSpPr>
        <p:spPr>
          <a:xfrm>
            <a:off x="4239508" y="5489182"/>
            <a:ext cx="3597344" cy="307777"/>
          </a:xfrm>
          <a:prstGeom prst="rect">
            <a:avLst/>
          </a:prstGeom>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2000" b="1" i="0" u="none" strike="noStrike" kern="0" cap="none" spc="0" normalizeH="0" baseline="0" noProof="0" dirty="0">
                <a:ln>
                  <a:noFill/>
                </a:ln>
                <a:solidFill>
                  <a:srgbClr val="002060"/>
                </a:solidFill>
                <a:effectLst/>
                <a:uLnTx/>
                <a:uFillTx/>
                <a:latin typeface="Segoe UI" panose="020B0502040204020203" pitchFamily="34" charset="0"/>
                <a:cs typeface="Segoe UI" panose="020B0502040204020203" pitchFamily="34" charset="0"/>
              </a:rPr>
              <a:t>Coordinador de Archivos </a:t>
            </a:r>
            <a:endParaRPr kumimoji="0" lang="es-ES" sz="2000" b="0" i="0" u="none" strike="noStrike" kern="0" cap="none" spc="0" normalizeH="0" baseline="0" noProof="0" dirty="0">
              <a:ln>
                <a:noFill/>
              </a:ln>
              <a:solidFill>
                <a:srgbClr val="002060"/>
              </a:solidFill>
              <a:effectLst/>
              <a:uLnTx/>
              <a:uFillTx/>
            </a:endParaRPr>
          </a:p>
        </p:txBody>
      </p:sp>
      <p:grpSp>
        <p:nvGrpSpPr>
          <p:cNvPr id="5" name="Grupo 4" descr="Esta imagen es de un hombre visto desde atrás. "/>
          <p:cNvGrpSpPr/>
          <p:nvPr/>
        </p:nvGrpSpPr>
        <p:grpSpPr>
          <a:xfrm>
            <a:off x="5026492" y="3058648"/>
            <a:ext cx="1916576" cy="1979048"/>
            <a:chOff x="4832350" y="3127375"/>
            <a:chExt cx="2668588" cy="2679700"/>
          </a:xfrm>
        </p:grpSpPr>
        <p:sp>
          <p:nvSpPr>
            <p:cNvPr id="6" name="Forma libre 5"/>
            <p:cNvSpPr>
              <a:spLocks/>
            </p:cNvSpPr>
            <p:nvPr/>
          </p:nvSpPr>
          <p:spPr bwMode="auto">
            <a:xfrm>
              <a:off x="6364288" y="3810000"/>
              <a:ext cx="1004888" cy="1736725"/>
            </a:xfrm>
            <a:custGeom>
              <a:avLst/>
              <a:gdLst>
                <a:gd name="T0" fmla="*/ 82 w 175"/>
                <a:gd name="T1" fmla="*/ 75 h 303"/>
                <a:gd name="T2" fmla="*/ 172 w 175"/>
                <a:gd name="T3" fmla="*/ 242 h 303"/>
                <a:gd name="T4" fmla="*/ 103 w 175"/>
                <a:gd name="T5" fmla="*/ 242 h 303"/>
                <a:gd name="T6" fmla="*/ 49 w 175"/>
                <a:gd name="T7" fmla="*/ 89 h 303"/>
                <a:gd name="T8" fmla="*/ 22 w 175"/>
                <a:gd name="T9" fmla="*/ 67 h 303"/>
                <a:gd name="T10" fmla="*/ 7 w 175"/>
                <a:gd name="T11" fmla="*/ 36 h 303"/>
                <a:gd name="T12" fmla="*/ 23 w 175"/>
                <a:gd name="T13" fmla="*/ 36 h 303"/>
                <a:gd name="T14" fmla="*/ 35 w 175"/>
                <a:gd name="T15" fmla="*/ 54 h 303"/>
                <a:gd name="T16" fmla="*/ 8 w 175"/>
                <a:gd name="T17" fmla="*/ 5 h 303"/>
                <a:gd name="T18" fmla="*/ 30 w 175"/>
                <a:gd name="T19" fmla="*/ 21 h 303"/>
                <a:gd name="T20" fmla="*/ 51 w 175"/>
                <a:gd name="T21" fmla="*/ 25 h 303"/>
                <a:gd name="T22" fmla="*/ 70 w 175"/>
                <a:gd name="T23" fmla="*/ 49 h 303"/>
                <a:gd name="T24" fmla="*/ 82 w 175"/>
                <a:gd name="T25" fmla="*/ 75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5" h="303">
                  <a:moveTo>
                    <a:pt x="82" y="75"/>
                  </a:moveTo>
                  <a:cubicBezTo>
                    <a:pt x="82" y="75"/>
                    <a:pt x="175" y="184"/>
                    <a:pt x="172" y="242"/>
                  </a:cubicBezTo>
                  <a:cubicBezTo>
                    <a:pt x="169" y="299"/>
                    <a:pt x="126" y="303"/>
                    <a:pt x="103" y="242"/>
                  </a:cubicBezTo>
                  <a:cubicBezTo>
                    <a:pt x="81" y="180"/>
                    <a:pt x="49" y="89"/>
                    <a:pt x="49" y="89"/>
                  </a:cubicBezTo>
                  <a:cubicBezTo>
                    <a:pt x="49" y="89"/>
                    <a:pt x="27" y="74"/>
                    <a:pt x="22" y="67"/>
                  </a:cubicBezTo>
                  <a:cubicBezTo>
                    <a:pt x="17" y="61"/>
                    <a:pt x="13" y="39"/>
                    <a:pt x="7" y="36"/>
                  </a:cubicBezTo>
                  <a:cubicBezTo>
                    <a:pt x="0" y="33"/>
                    <a:pt x="12" y="26"/>
                    <a:pt x="23" y="36"/>
                  </a:cubicBezTo>
                  <a:cubicBezTo>
                    <a:pt x="33" y="46"/>
                    <a:pt x="30" y="57"/>
                    <a:pt x="35" y="54"/>
                  </a:cubicBezTo>
                  <a:cubicBezTo>
                    <a:pt x="40" y="50"/>
                    <a:pt x="8" y="10"/>
                    <a:pt x="8" y="5"/>
                  </a:cubicBezTo>
                  <a:cubicBezTo>
                    <a:pt x="9" y="0"/>
                    <a:pt x="30" y="21"/>
                    <a:pt x="30" y="21"/>
                  </a:cubicBezTo>
                  <a:cubicBezTo>
                    <a:pt x="30" y="21"/>
                    <a:pt x="44" y="19"/>
                    <a:pt x="51" y="25"/>
                  </a:cubicBezTo>
                  <a:cubicBezTo>
                    <a:pt x="58" y="30"/>
                    <a:pt x="67" y="43"/>
                    <a:pt x="70" y="49"/>
                  </a:cubicBezTo>
                  <a:cubicBezTo>
                    <a:pt x="72" y="55"/>
                    <a:pt x="75" y="66"/>
                    <a:pt x="82" y="75"/>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7" name="Autoforma 3"/>
            <p:cNvSpPr>
              <a:spLocks noChangeAspect="1" noChangeArrowheads="1" noTextEdit="1"/>
            </p:cNvSpPr>
            <p:nvPr/>
          </p:nvSpPr>
          <p:spPr bwMode="auto">
            <a:xfrm>
              <a:off x="4905375" y="3141662"/>
              <a:ext cx="2479675"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8" name="Forma libre 6"/>
            <p:cNvSpPr>
              <a:spLocks/>
            </p:cNvSpPr>
            <p:nvPr/>
          </p:nvSpPr>
          <p:spPr bwMode="auto">
            <a:xfrm>
              <a:off x="6610350" y="4210050"/>
              <a:ext cx="752475" cy="1301750"/>
            </a:xfrm>
            <a:custGeom>
              <a:avLst/>
              <a:gdLst>
                <a:gd name="T0" fmla="*/ 36 w 131"/>
                <a:gd name="T1" fmla="*/ 0 h 227"/>
                <a:gd name="T2" fmla="*/ 0 w 131"/>
                <a:gd name="T3" fmla="*/ 22 h 227"/>
                <a:gd name="T4" fmla="*/ 94 w 131"/>
                <a:gd name="T5" fmla="*/ 215 h 227"/>
                <a:gd name="T6" fmla="*/ 130 w 131"/>
                <a:gd name="T7" fmla="*/ 168 h 227"/>
                <a:gd name="T8" fmla="*/ 36 w 131"/>
                <a:gd name="T9" fmla="*/ 0 h 227"/>
              </a:gdLst>
              <a:ahLst/>
              <a:cxnLst>
                <a:cxn ang="0">
                  <a:pos x="T0" y="T1"/>
                </a:cxn>
                <a:cxn ang="0">
                  <a:pos x="T2" y="T3"/>
                </a:cxn>
                <a:cxn ang="0">
                  <a:pos x="T4" y="T5"/>
                </a:cxn>
                <a:cxn ang="0">
                  <a:pos x="T6" y="T7"/>
                </a:cxn>
                <a:cxn ang="0">
                  <a:pos x="T8" y="T9"/>
                </a:cxn>
              </a:cxnLst>
              <a:rect l="0" t="0" r="r" b="b"/>
              <a:pathLst>
                <a:path w="131" h="227">
                  <a:moveTo>
                    <a:pt x="36" y="0"/>
                  </a:moveTo>
                  <a:cubicBezTo>
                    <a:pt x="36" y="0"/>
                    <a:pt x="5" y="19"/>
                    <a:pt x="0" y="22"/>
                  </a:cubicBezTo>
                  <a:cubicBezTo>
                    <a:pt x="0" y="22"/>
                    <a:pt x="64" y="203"/>
                    <a:pt x="94" y="215"/>
                  </a:cubicBezTo>
                  <a:cubicBezTo>
                    <a:pt x="124" y="227"/>
                    <a:pt x="131" y="194"/>
                    <a:pt x="130" y="168"/>
                  </a:cubicBezTo>
                  <a:cubicBezTo>
                    <a:pt x="129" y="138"/>
                    <a:pt x="99" y="55"/>
                    <a:pt x="36" y="0"/>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9" name="Forma libre 7"/>
            <p:cNvSpPr>
              <a:spLocks/>
            </p:cNvSpPr>
            <p:nvPr/>
          </p:nvSpPr>
          <p:spPr bwMode="auto">
            <a:xfrm>
              <a:off x="4883150" y="5529263"/>
              <a:ext cx="2451100" cy="257175"/>
            </a:xfrm>
            <a:custGeom>
              <a:avLst/>
              <a:gdLst>
                <a:gd name="T0" fmla="*/ 1544 w 1544"/>
                <a:gd name="T1" fmla="*/ 162 h 162"/>
                <a:gd name="T2" fmla="*/ 0 w 1544"/>
                <a:gd name="T3" fmla="*/ 162 h 162"/>
                <a:gd name="T4" fmla="*/ 156 w 1544"/>
                <a:gd name="T5" fmla="*/ 0 h 162"/>
                <a:gd name="T6" fmla="*/ 1436 w 1544"/>
                <a:gd name="T7" fmla="*/ 0 h 162"/>
                <a:gd name="T8" fmla="*/ 1544 w 1544"/>
                <a:gd name="T9" fmla="*/ 162 h 162"/>
              </a:gdLst>
              <a:ahLst/>
              <a:cxnLst>
                <a:cxn ang="0">
                  <a:pos x="T0" y="T1"/>
                </a:cxn>
                <a:cxn ang="0">
                  <a:pos x="T2" y="T3"/>
                </a:cxn>
                <a:cxn ang="0">
                  <a:pos x="T4" y="T5"/>
                </a:cxn>
                <a:cxn ang="0">
                  <a:pos x="T6" y="T7"/>
                </a:cxn>
                <a:cxn ang="0">
                  <a:pos x="T8" y="T9"/>
                </a:cxn>
              </a:cxnLst>
              <a:rect l="0" t="0" r="r" b="b"/>
              <a:pathLst>
                <a:path w="1544" h="162">
                  <a:moveTo>
                    <a:pt x="1544" y="162"/>
                  </a:moveTo>
                  <a:lnTo>
                    <a:pt x="0" y="162"/>
                  </a:lnTo>
                  <a:lnTo>
                    <a:pt x="156" y="0"/>
                  </a:lnTo>
                  <a:lnTo>
                    <a:pt x="1436" y="0"/>
                  </a:lnTo>
                  <a:lnTo>
                    <a:pt x="1544" y="162"/>
                  </a:lnTo>
                  <a:close/>
                </a:path>
              </a:pathLst>
            </a:custGeom>
            <a:gradFill flip="none" rotWithShape="1">
              <a:gsLst>
                <a:gs pos="0">
                  <a:srgbClr val="6FC9E0"/>
                </a:gs>
                <a:gs pos="39000">
                  <a:srgbClr val="4BC3E2"/>
                </a:gs>
                <a:gs pos="85000">
                  <a:srgbClr val="030341"/>
                </a:gs>
              </a:gsLst>
              <a:path path="circle">
                <a:fillToRect l="50000" t="130000" r="50000" b="-30000"/>
              </a:path>
              <a:tileRect/>
            </a:gra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0" name="Forma libre 8"/>
            <p:cNvSpPr>
              <a:spLocks/>
            </p:cNvSpPr>
            <p:nvPr/>
          </p:nvSpPr>
          <p:spPr bwMode="auto">
            <a:xfrm>
              <a:off x="5313363" y="4187825"/>
              <a:ext cx="1520825" cy="1598613"/>
            </a:xfrm>
            <a:custGeom>
              <a:avLst/>
              <a:gdLst>
                <a:gd name="T0" fmla="*/ 265 w 265"/>
                <a:gd name="T1" fmla="*/ 279 h 279"/>
                <a:gd name="T2" fmla="*/ 25 w 265"/>
                <a:gd name="T3" fmla="*/ 279 h 279"/>
                <a:gd name="T4" fmla="*/ 20 w 265"/>
                <a:gd name="T5" fmla="*/ 234 h 279"/>
                <a:gd name="T6" fmla="*/ 20 w 265"/>
                <a:gd name="T7" fmla="*/ 230 h 279"/>
                <a:gd name="T8" fmla="*/ 13 w 265"/>
                <a:gd name="T9" fmla="*/ 171 h 279"/>
                <a:gd name="T10" fmla="*/ 11 w 265"/>
                <a:gd name="T11" fmla="*/ 150 h 279"/>
                <a:gd name="T12" fmla="*/ 10 w 265"/>
                <a:gd name="T13" fmla="*/ 129 h 279"/>
                <a:gd name="T14" fmla="*/ 10 w 265"/>
                <a:gd name="T15" fmla="*/ 34 h 279"/>
                <a:gd name="T16" fmla="*/ 10 w 265"/>
                <a:gd name="T17" fmla="*/ 34 h 279"/>
                <a:gd name="T18" fmla="*/ 65 w 265"/>
                <a:gd name="T19" fmla="*/ 17 h 279"/>
                <a:gd name="T20" fmla="*/ 86 w 265"/>
                <a:gd name="T21" fmla="*/ 1 h 279"/>
                <a:gd name="T22" fmla="*/ 131 w 265"/>
                <a:gd name="T23" fmla="*/ 3 h 279"/>
                <a:gd name="T24" fmla="*/ 132 w 265"/>
                <a:gd name="T25" fmla="*/ 3 h 279"/>
                <a:gd name="T26" fmla="*/ 132 w 265"/>
                <a:gd name="T27" fmla="*/ 3 h 279"/>
                <a:gd name="T28" fmla="*/ 133 w 265"/>
                <a:gd name="T29" fmla="*/ 3 h 279"/>
                <a:gd name="T30" fmla="*/ 169 w 265"/>
                <a:gd name="T31" fmla="*/ 12 h 279"/>
                <a:gd name="T32" fmla="*/ 170 w 265"/>
                <a:gd name="T33" fmla="*/ 13 h 279"/>
                <a:gd name="T34" fmla="*/ 170 w 265"/>
                <a:gd name="T35" fmla="*/ 13 h 279"/>
                <a:gd name="T36" fmla="*/ 171 w 265"/>
                <a:gd name="T37" fmla="*/ 26 h 279"/>
                <a:gd name="T38" fmla="*/ 197 w 265"/>
                <a:gd name="T39" fmla="*/ 31 h 279"/>
                <a:gd name="T40" fmla="*/ 201 w 265"/>
                <a:gd name="T41" fmla="*/ 32 h 279"/>
                <a:gd name="T42" fmla="*/ 251 w 265"/>
                <a:gd name="T43" fmla="*/ 105 h 279"/>
                <a:gd name="T44" fmla="*/ 255 w 265"/>
                <a:gd name="T45" fmla="*/ 151 h 279"/>
                <a:gd name="T46" fmla="*/ 259 w 265"/>
                <a:gd name="T47" fmla="*/ 192 h 279"/>
                <a:gd name="T48" fmla="*/ 262 w 265"/>
                <a:gd name="T49" fmla="*/ 234 h 279"/>
                <a:gd name="T50" fmla="*/ 264 w 265"/>
                <a:gd name="T51" fmla="*/ 266 h 279"/>
                <a:gd name="T52" fmla="*/ 264 w 265"/>
                <a:gd name="T53" fmla="*/ 266 h 279"/>
                <a:gd name="T54" fmla="*/ 265 w 265"/>
                <a:gd name="T5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5" h="279">
                  <a:moveTo>
                    <a:pt x="265" y="279"/>
                  </a:moveTo>
                  <a:cubicBezTo>
                    <a:pt x="25" y="279"/>
                    <a:pt x="25" y="279"/>
                    <a:pt x="25" y="279"/>
                  </a:cubicBezTo>
                  <a:cubicBezTo>
                    <a:pt x="25" y="273"/>
                    <a:pt x="23" y="256"/>
                    <a:pt x="20" y="234"/>
                  </a:cubicBezTo>
                  <a:cubicBezTo>
                    <a:pt x="20" y="232"/>
                    <a:pt x="20" y="231"/>
                    <a:pt x="20" y="230"/>
                  </a:cubicBezTo>
                  <a:cubicBezTo>
                    <a:pt x="17" y="211"/>
                    <a:pt x="15" y="191"/>
                    <a:pt x="13" y="171"/>
                  </a:cubicBezTo>
                  <a:cubicBezTo>
                    <a:pt x="13" y="164"/>
                    <a:pt x="12" y="157"/>
                    <a:pt x="11" y="150"/>
                  </a:cubicBezTo>
                  <a:cubicBezTo>
                    <a:pt x="11" y="143"/>
                    <a:pt x="11" y="136"/>
                    <a:pt x="10" y="129"/>
                  </a:cubicBezTo>
                  <a:cubicBezTo>
                    <a:pt x="8" y="78"/>
                    <a:pt x="0" y="42"/>
                    <a:pt x="10" y="34"/>
                  </a:cubicBezTo>
                  <a:cubicBezTo>
                    <a:pt x="10" y="34"/>
                    <a:pt x="10" y="34"/>
                    <a:pt x="10" y="34"/>
                  </a:cubicBezTo>
                  <a:cubicBezTo>
                    <a:pt x="19" y="26"/>
                    <a:pt x="65" y="17"/>
                    <a:pt x="65" y="17"/>
                  </a:cubicBezTo>
                  <a:cubicBezTo>
                    <a:pt x="65" y="17"/>
                    <a:pt x="70" y="2"/>
                    <a:pt x="86" y="1"/>
                  </a:cubicBezTo>
                  <a:cubicBezTo>
                    <a:pt x="102" y="0"/>
                    <a:pt x="118" y="1"/>
                    <a:pt x="131" y="3"/>
                  </a:cubicBezTo>
                  <a:cubicBezTo>
                    <a:pt x="131" y="3"/>
                    <a:pt x="132" y="3"/>
                    <a:pt x="132" y="3"/>
                  </a:cubicBezTo>
                  <a:cubicBezTo>
                    <a:pt x="132" y="3"/>
                    <a:pt x="132" y="3"/>
                    <a:pt x="132" y="3"/>
                  </a:cubicBezTo>
                  <a:cubicBezTo>
                    <a:pt x="132" y="3"/>
                    <a:pt x="133" y="3"/>
                    <a:pt x="133" y="3"/>
                  </a:cubicBezTo>
                  <a:cubicBezTo>
                    <a:pt x="152" y="6"/>
                    <a:pt x="167" y="10"/>
                    <a:pt x="169" y="12"/>
                  </a:cubicBezTo>
                  <a:cubicBezTo>
                    <a:pt x="170" y="12"/>
                    <a:pt x="170" y="13"/>
                    <a:pt x="170" y="13"/>
                  </a:cubicBezTo>
                  <a:cubicBezTo>
                    <a:pt x="170" y="13"/>
                    <a:pt x="170" y="13"/>
                    <a:pt x="170" y="13"/>
                  </a:cubicBezTo>
                  <a:cubicBezTo>
                    <a:pt x="171" y="22"/>
                    <a:pt x="171" y="26"/>
                    <a:pt x="171" y="26"/>
                  </a:cubicBezTo>
                  <a:cubicBezTo>
                    <a:pt x="171" y="26"/>
                    <a:pt x="184" y="32"/>
                    <a:pt x="197" y="31"/>
                  </a:cubicBezTo>
                  <a:cubicBezTo>
                    <a:pt x="198" y="31"/>
                    <a:pt x="199" y="31"/>
                    <a:pt x="201" y="32"/>
                  </a:cubicBezTo>
                  <a:cubicBezTo>
                    <a:pt x="216" y="35"/>
                    <a:pt x="247" y="62"/>
                    <a:pt x="251" y="105"/>
                  </a:cubicBezTo>
                  <a:cubicBezTo>
                    <a:pt x="252" y="117"/>
                    <a:pt x="254" y="133"/>
                    <a:pt x="255" y="151"/>
                  </a:cubicBezTo>
                  <a:cubicBezTo>
                    <a:pt x="256" y="164"/>
                    <a:pt x="257" y="178"/>
                    <a:pt x="259" y="192"/>
                  </a:cubicBezTo>
                  <a:cubicBezTo>
                    <a:pt x="260" y="207"/>
                    <a:pt x="261" y="221"/>
                    <a:pt x="262" y="234"/>
                  </a:cubicBezTo>
                  <a:cubicBezTo>
                    <a:pt x="263" y="246"/>
                    <a:pt x="263" y="258"/>
                    <a:pt x="264" y="266"/>
                  </a:cubicBezTo>
                  <a:cubicBezTo>
                    <a:pt x="264" y="266"/>
                    <a:pt x="264" y="266"/>
                    <a:pt x="264" y="266"/>
                  </a:cubicBezTo>
                  <a:cubicBezTo>
                    <a:pt x="264" y="272"/>
                    <a:pt x="265" y="277"/>
                    <a:pt x="265" y="27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1" name="Forma libre 9"/>
            <p:cNvSpPr>
              <a:spLocks/>
            </p:cNvSpPr>
            <p:nvPr/>
          </p:nvSpPr>
          <p:spPr bwMode="auto">
            <a:xfrm>
              <a:off x="4832350" y="4359275"/>
              <a:ext cx="1382713" cy="1152525"/>
            </a:xfrm>
            <a:custGeom>
              <a:avLst/>
              <a:gdLst>
                <a:gd name="T0" fmla="*/ 227 w 241"/>
                <a:gd name="T1" fmla="*/ 194 h 201"/>
                <a:gd name="T2" fmla="*/ 104 w 241"/>
                <a:gd name="T3" fmla="*/ 200 h 201"/>
                <a:gd name="T4" fmla="*/ 23 w 241"/>
                <a:gd name="T5" fmla="*/ 199 h 201"/>
                <a:gd name="T6" fmla="*/ 38 w 241"/>
                <a:gd name="T7" fmla="*/ 83 h 201"/>
                <a:gd name="T8" fmla="*/ 94 w 241"/>
                <a:gd name="T9" fmla="*/ 4 h 201"/>
                <a:gd name="T10" fmla="*/ 94 w 241"/>
                <a:gd name="T11" fmla="*/ 4 h 201"/>
                <a:gd name="T12" fmla="*/ 106 w 241"/>
                <a:gd name="T13" fmla="*/ 1 h 201"/>
                <a:gd name="T14" fmla="*/ 143 w 241"/>
                <a:gd name="T15" fmla="*/ 57 h 201"/>
                <a:gd name="T16" fmla="*/ 95 w 241"/>
                <a:gd name="T17" fmla="*/ 120 h 201"/>
                <a:gd name="T18" fmla="*/ 76 w 241"/>
                <a:gd name="T19" fmla="*/ 141 h 201"/>
                <a:gd name="T20" fmla="*/ 97 w 241"/>
                <a:gd name="T21" fmla="*/ 141 h 201"/>
                <a:gd name="T22" fmla="*/ 239 w 241"/>
                <a:gd name="T23" fmla="*/ 164 h 201"/>
                <a:gd name="T24" fmla="*/ 227 w 241"/>
                <a:gd name="T25" fmla="*/ 19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1" h="201">
                  <a:moveTo>
                    <a:pt x="227" y="194"/>
                  </a:moveTo>
                  <a:cubicBezTo>
                    <a:pt x="224" y="194"/>
                    <a:pt x="160" y="198"/>
                    <a:pt x="104" y="200"/>
                  </a:cubicBezTo>
                  <a:cubicBezTo>
                    <a:pt x="66" y="201"/>
                    <a:pt x="32" y="201"/>
                    <a:pt x="23" y="199"/>
                  </a:cubicBezTo>
                  <a:cubicBezTo>
                    <a:pt x="0" y="193"/>
                    <a:pt x="5" y="167"/>
                    <a:pt x="38" y="83"/>
                  </a:cubicBezTo>
                  <a:cubicBezTo>
                    <a:pt x="59" y="29"/>
                    <a:pt x="80" y="10"/>
                    <a:pt x="94" y="4"/>
                  </a:cubicBezTo>
                  <a:cubicBezTo>
                    <a:pt x="94" y="4"/>
                    <a:pt x="94" y="4"/>
                    <a:pt x="94" y="4"/>
                  </a:cubicBezTo>
                  <a:cubicBezTo>
                    <a:pt x="101" y="0"/>
                    <a:pt x="106" y="1"/>
                    <a:pt x="106" y="1"/>
                  </a:cubicBezTo>
                  <a:cubicBezTo>
                    <a:pt x="123" y="0"/>
                    <a:pt x="145" y="42"/>
                    <a:pt x="143" y="57"/>
                  </a:cubicBezTo>
                  <a:cubicBezTo>
                    <a:pt x="142" y="66"/>
                    <a:pt x="115" y="98"/>
                    <a:pt x="95" y="120"/>
                  </a:cubicBezTo>
                  <a:cubicBezTo>
                    <a:pt x="85" y="132"/>
                    <a:pt x="76" y="141"/>
                    <a:pt x="76" y="141"/>
                  </a:cubicBezTo>
                  <a:cubicBezTo>
                    <a:pt x="76" y="141"/>
                    <a:pt x="85" y="141"/>
                    <a:pt x="97" y="141"/>
                  </a:cubicBezTo>
                  <a:cubicBezTo>
                    <a:pt x="139" y="142"/>
                    <a:pt x="228" y="145"/>
                    <a:pt x="239" y="164"/>
                  </a:cubicBezTo>
                  <a:cubicBezTo>
                    <a:pt x="241" y="169"/>
                    <a:pt x="233" y="194"/>
                    <a:pt x="227" y="194"/>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2" name="Forma libre 10"/>
            <p:cNvSpPr>
              <a:spLocks/>
            </p:cNvSpPr>
            <p:nvPr/>
          </p:nvSpPr>
          <p:spPr bwMode="auto">
            <a:xfrm>
              <a:off x="6450013" y="4960938"/>
              <a:ext cx="333375" cy="750888"/>
            </a:xfrm>
            <a:custGeom>
              <a:avLst/>
              <a:gdLst>
                <a:gd name="T0" fmla="*/ 66 w 66"/>
                <a:gd name="T1" fmla="*/ 131 h 131"/>
                <a:gd name="T2" fmla="*/ 23 w 66"/>
                <a:gd name="T3" fmla="*/ 68 h 131"/>
                <a:gd name="T4" fmla="*/ 4 w 66"/>
                <a:gd name="T5" fmla="*/ 25 h 131"/>
                <a:gd name="T6" fmla="*/ 57 w 66"/>
                <a:gd name="T7" fmla="*/ 16 h 131"/>
                <a:gd name="T8" fmla="*/ 64 w 66"/>
                <a:gd name="T9" fmla="*/ 99 h 131"/>
                <a:gd name="T10" fmla="*/ 66 w 66"/>
                <a:gd name="T11" fmla="*/ 131 h 131"/>
              </a:gdLst>
              <a:ahLst/>
              <a:cxnLst>
                <a:cxn ang="0">
                  <a:pos x="T0" y="T1"/>
                </a:cxn>
                <a:cxn ang="0">
                  <a:pos x="T2" y="T3"/>
                </a:cxn>
                <a:cxn ang="0">
                  <a:pos x="T4" y="T5"/>
                </a:cxn>
                <a:cxn ang="0">
                  <a:pos x="T6" y="T7"/>
                </a:cxn>
                <a:cxn ang="0">
                  <a:pos x="T8" y="T9"/>
                </a:cxn>
                <a:cxn ang="0">
                  <a:pos x="T10" y="T11"/>
                </a:cxn>
              </a:cxnLst>
              <a:rect l="0" t="0" r="r" b="b"/>
              <a:pathLst>
                <a:path w="66" h="131">
                  <a:moveTo>
                    <a:pt x="66" y="131"/>
                  </a:moveTo>
                  <a:cubicBezTo>
                    <a:pt x="61" y="107"/>
                    <a:pt x="42" y="83"/>
                    <a:pt x="23" y="68"/>
                  </a:cubicBezTo>
                  <a:cubicBezTo>
                    <a:pt x="0" y="51"/>
                    <a:pt x="4" y="25"/>
                    <a:pt x="4" y="25"/>
                  </a:cubicBezTo>
                  <a:cubicBezTo>
                    <a:pt x="21" y="0"/>
                    <a:pt x="41" y="5"/>
                    <a:pt x="57" y="16"/>
                  </a:cubicBezTo>
                  <a:cubicBezTo>
                    <a:pt x="59" y="43"/>
                    <a:pt x="62" y="74"/>
                    <a:pt x="64" y="99"/>
                  </a:cubicBezTo>
                  <a:cubicBezTo>
                    <a:pt x="65" y="111"/>
                    <a:pt x="65" y="123"/>
                    <a:pt x="66" y="131"/>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3" name="Forma libre: Forma 21"/>
            <p:cNvSpPr/>
            <p:nvPr/>
          </p:nvSpPr>
          <p:spPr>
            <a:xfrm rot="20364014">
              <a:off x="6924390" y="4583236"/>
              <a:ext cx="305126" cy="641501"/>
            </a:xfrm>
            <a:custGeom>
              <a:avLst/>
              <a:gdLst>
                <a:gd name="connsiteX0" fmla="*/ 793 w 453638"/>
                <a:gd name="connsiteY0" fmla="*/ 10752 h 953733"/>
                <a:gd name="connsiteX1" fmla="*/ 331787 w 453638"/>
                <a:gd name="connsiteY1" fmla="*/ 467952 h 953733"/>
                <a:gd name="connsiteX2" fmla="*/ 436562 w 453638"/>
                <a:gd name="connsiteY2" fmla="*/ 944202 h 953733"/>
                <a:gd name="connsiteX3" fmla="*/ 793 w 453638"/>
                <a:gd name="connsiteY3" fmla="*/ 10752 h 953733"/>
              </a:gdLst>
              <a:ahLst/>
              <a:cxnLst>
                <a:cxn ang="0">
                  <a:pos x="connsiteX0" y="connsiteY0"/>
                </a:cxn>
                <a:cxn ang="0">
                  <a:pos x="connsiteX1" y="connsiteY1"/>
                </a:cxn>
                <a:cxn ang="0">
                  <a:pos x="connsiteX2" y="connsiteY2"/>
                </a:cxn>
                <a:cxn ang="0">
                  <a:pos x="connsiteX3" y="connsiteY3"/>
                </a:cxn>
              </a:cxnLst>
              <a:rect l="l" t="t" r="r" b="b"/>
              <a:pathLst>
                <a:path w="453638" h="953733">
                  <a:moveTo>
                    <a:pt x="793" y="10752"/>
                  </a:moveTo>
                  <a:cubicBezTo>
                    <a:pt x="-16669" y="-68623"/>
                    <a:pt x="259159" y="312377"/>
                    <a:pt x="331787" y="467952"/>
                  </a:cubicBezTo>
                  <a:cubicBezTo>
                    <a:pt x="404415" y="623527"/>
                    <a:pt x="490934" y="1020005"/>
                    <a:pt x="436562" y="944202"/>
                  </a:cubicBezTo>
                  <a:cubicBezTo>
                    <a:pt x="382190" y="868399"/>
                    <a:pt x="18255" y="90127"/>
                    <a:pt x="793" y="10752"/>
                  </a:cubicBezTo>
                  <a:close/>
                </a:path>
              </a:pathLst>
            </a:custGeom>
            <a:gradFill flip="none" rotWithShape="1">
              <a:gsLst>
                <a:gs pos="100000">
                  <a:srgbClr val="7289F2">
                    <a:alpha val="0"/>
                  </a:srgbClr>
                </a:gs>
                <a:gs pos="26000">
                  <a:srgbClr val="7289F2">
                    <a:alpha val="54000"/>
                  </a:srgbClr>
                </a:gs>
              </a:gsLst>
              <a:lin ang="780000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4" name="Forma libre 11"/>
            <p:cNvSpPr>
              <a:spLocks/>
            </p:cNvSpPr>
            <p:nvPr/>
          </p:nvSpPr>
          <p:spPr bwMode="auto">
            <a:xfrm>
              <a:off x="6065838" y="4297363"/>
              <a:ext cx="1435100" cy="1168400"/>
            </a:xfrm>
            <a:custGeom>
              <a:avLst/>
              <a:gdLst>
                <a:gd name="T0" fmla="*/ 11 w 250"/>
                <a:gd name="T1" fmla="*/ 49 h 204"/>
                <a:gd name="T2" fmla="*/ 103 w 250"/>
                <a:gd name="T3" fmla="*/ 27 h 204"/>
                <a:gd name="T4" fmla="*/ 211 w 250"/>
                <a:gd name="T5" fmla="*/ 135 h 204"/>
                <a:gd name="T6" fmla="*/ 179 w 250"/>
                <a:gd name="T7" fmla="*/ 196 h 204"/>
                <a:gd name="T8" fmla="*/ 10 w 250"/>
                <a:gd name="T9" fmla="*/ 49 h 204"/>
                <a:gd name="T10" fmla="*/ 11 w 250"/>
                <a:gd name="T11" fmla="*/ 49 h 204"/>
              </a:gdLst>
              <a:ahLst/>
              <a:cxnLst>
                <a:cxn ang="0">
                  <a:pos x="T0" y="T1"/>
                </a:cxn>
                <a:cxn ang="0">
                  <a:pos x="T2" y="T3"/>
                </a:cxn>
                <a:cxn ang="0">
                  <a:pos x="T4" y="T5"/>
                </a:cxn>
                <a:cxn ang="0">
                  <a:pos x="T6" y="T7"/>
                </a:cxn>
                <a:cxn ang="0">
                  <a:pos x="T8" y="T9"/>
                </a:cxn>
                <a:cxn ang="0">
                  <a:pos x="T10" y="T11"/>
                </a:cxn>
              </a:cxnLst>
              <a:rect l="0" t="0" r="r" b="b"/>
              <a:pathLst>
                <a:path w="250" h="204">
                  <a:moveTo>
                    <a:pt x="11" y="49"/>
                  </a:moveTo>
                  <a:cubicBezTo>
                    <a:pt x="25" y="11"/>
                    <a:pt x="73" y="0"/>
                    <a:pt x="103" y="27"/>
                  </a:cubicBezTo>
                  <a:cubicBezTo>
                    <a:pt x="136" y="58"/>
                    <a:pt x="187" y="105"/>
                    <a:pt x="211" y="135"/>
                  </a:cubicBezTo>
                  <a:cubicBezTo>
                    <a:pt x="250" y="180"/>
                    <a:pt x="199" y="204"/>
                    <a:pt x="179" y="196"/>
                  </a:cubicBezTo>
                  <a:cubicBezTo>
                    <a:pt x="117" y="171"/>
                    <a:pt x="0" y="117"/>
                    <a:pt x="10" y="49"/>
                  </a:cubicBezTo>
                  <a:cubicBezTo>
                    <a:pt x="10" y="49"/>
                    <a:pt x="11" y="49"/>
                    <a:pt x="11" y="49"/>
                  </a:cubicBezTo>
                  <a:close/>
                </a:path>
              </a:pathLst>
            </a:custGeom>
            <a:solidFill>
              <a:srgbClr val="E5E1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5" name="Forma libre 12"/>
            <p:cNvSpPr>
              <a:spLocks/>
            </p:cNvSpPr>
            <p:nvPr/>
          </p:nvSpPr>
          <p:spPr bwMode="auto">
            <a:xfrm>
              <a:off x="5664200" y="3127375"/>
              <a:ext cx="809625" cy="1135063"/>
            </a:xfrm>
            <a:custGeom>
              <a:avLst/>
              <a:gdLst>
                <a:gd name="T0" fmla="*/ 138 w 141"/>
                <a:gd name="T1" fmla="*/ 142 h 198"/>
                <a:gd name="T2" fmla="*/ 136 w 141"/>
                <a:gd name="T3" fmla="*/ 150 h 198"/>
                <a:gd name="T4" fmla="*/ 134 w 141"/>
                <a:gd name="T5" fmla="*/ 170 h 198"/>
                <a:gd name="T6" fmla="*/ 128 w 141"/>
                <a:gd name="T7" fmla="*/ 178 h 198"/>
                <a:gd name="T8" fmla="*/ 125 w 141"/>
                <a:gd name="T9" fmla="*/ 179 h 198"/>
                <a:gd name="T10" fmla="*/ 115 w 141"/>
                <a:gd name="T11" fmla="*/ 178 h 198"/>
                <a:gd name="T12" fmla="*/ 109 w 141"/>
                <a:gd name="T13" fmla="*/ 198 h 198"/>
                <a:gd name="T14" fmla="*/ 108 w 141"/>
                <a:gd name="T15" fmla="*/ 197 h 198"/>
                <a:gd name="T16" fmla="*/ 71 w 141"/>
                <a:gd name="T17" fmla="*/ 188 h 198"/>
                <a:gd name="T18" fmla="*/ 71 w 141"/>
                <a:gd name="T19" fmla="*/ 188 h 198"/>
                <a:gd name="T20" fmla="*/ 70 w 141"/>
                <a:gd name="T21" fmla="*/ 188 h 198"/>
                <a:gd name="T22" fmla="*/ 25 w 141"/>
                <a:gd name="T23" fmla="*/ 186 h 198"/>
                <a:gd name="T24" fmla="*/ 26 w 141"/>
                <a:gd name="T25" fmla="*/ 157 h 198"/>
                <a:gd name="T26" fmla="*/ 19 w 141"/>
                <a:gd name="T27" fmla="*/ 125 h 198"/>
                <a:gd name="T28" fmla="*/ 9 w 141"/>
                <a:gd name="T29" fmla="*/ 99 h 198"/>
                <a:gd name="T30" fmla="*/ 0 w 141"/>
                <a:gd name="T31" fmla="*/ 72 h 198"/>
                <a:gd name="T32" fmla="*/ 34 w 141"/>
                <a:gd name="T33" fmla="*/ 18 h 198"/>
                <a:gd name="T34" fmla="*/ 57 w 141"/>
                <a:gd name="T35" fmla="*/ 7 h 198"/>
                <a:gd name="T36" fmla="*/ 76 w 141"/>
                <a:gd name="T37" fmla="*/ 0 h 198"/>
                <a:gd name="T38" fmla="*/ 92 w 141"/>
                <a:gd name="T39" fmla="*/ 9 h 198"/>
                <a:gd name="T40" fmla="*/ 112 w 141"/>
                <a:gd name="T41" fmla="*/ 11 h 198"/>
                <a:gd name="T42" fmla="*/ 124 w 141"/>
                <a:gd name="T43" fmla="*/ 24 h 198"/>
                <a:gd name="T44" fmla="*/ 134 w 141"/>
                <a:gd name="T45" fmla="*/ 37 h 198"/>
                <a:gd name="T46" fmla="*/ 134 w 141"/>
                <a:gd name="T47" fmla="*/ 38 h 198"/>
                <a:gd name="T48" fmla="*/ 134 w 141"/>
                <a:gd name="T49" fmla="*/ 38 h 198"/>
                <a:gd name="T50" fmla="*/ 133 w 141"/>
                <a:gd name="T51" fmla="*/ 39 h 198"/>
                <a:gd name="T52" fmla="*/ 132 w 141"/>
                <a:gd name="T53" fmla="*/ 41 h 198"/>
                <a:gd name="T54" fmla="*/ 131 w 141"/>
                <a:gd name="T55" fmla="*/ 42 h 198"/>
                <a:gd name="T56" fmla="*/ 130 w 141"/>
                <a:gd name="T57" fmla="*/ 42 h 198"/>
                <a:gd name="T58" fmla="*/ 129 w 141"/>
                <a:gd name="T59" fmla="*/ 43 h 198"/>
                <a:gd name="T60" fmla="*/ 129 w 141"/>
                <a:gd name="T61" fmla="*/ 43 h 198"/>
                <a:gd name="T62" fmla="*/ 138 w 141"/>
                <a:gd name="T63" fmla="*/ 90 h 198"/>
                <a:gd name="T64" fmla="*/ 139 w 141"/>
                <a:gd name="T65" fmla="*/ 113 h 198"/>
                <a:gd name="T66" fmla="*/ 138 w 141"/>
                <a:gd name="T67" fmla="*/ 142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198">
                  <a:moveTo>
                    <a:pt x="138" y="142"/>
                  </a:moveTo>
                  <a:cubicBezTo>
                    <a:pt x="138" y="145"/>
                    <a:pt x="137" y="147"/>
                    <a:pt x="136" y="150"/>
                  </a:cubicBezTo>
                  <a:cubicBezTo>
                    <a:pt x="136" y="151"/>
                    <a:pt x="135" y="166"/>
                    <a:pt x="134" y="170"/>
                  </a:cubicBezTo>
                  <a:cubicBezTo>
                    <a:pt x="134" y="172"/>
                    <a:pt x="132" y="177"/>
                    <a:pt x="128" y="178"/>
                  </a:cubicBezTo>
                  <a:cubicBezTo>
                    <a:pt x="127" y="179"/>
                    <a:pt x="126" y="179"/>
                    <a:pt x="125" y="179"/>
                  </a:cubicBezTo>
                  <a:cubicBezTo>
                    <a:pt x="118" y="178"/>
                    <a:pt x="115" y="178"/>
                    <a:pt x="115" y="178"/>
                  </a:cubicBezTo>
                  <a:cubicBezTo>
                    <a:pt x="115" y="178"/>
                    <a:pt x="108" y="189"/>
                    <a:pt x="109" y="198"/>
                  </a:cubicBezTo>
                  <a:cubicBezTo>
                    <a:pt x="109" y="198"/>
                    <a:pt x="109" y="197"/>
                    <a:pt x="108" y="197"/>
                  </a:cubicBezTo>
                  <a:cubicBezTo>
                    <a:pt x="106" y="195"/>
                    <a:pt x="91" y="191"/>
                    <a:pt x="71" y="188"/>
                  </a:cubicBezTo>
                  <a:cubicBezTo>
                    <a:pt x="71" y="188"/>
                    <a:pt x="71" y="188"/>
                    <a:pt x="71" y="188"/>
                  </a:cubicBezTo>
                  <a:cubicBezTo>
                    <a:pt x="71" y="188"/>
                    <a:pt x="70" y="188"/>
                    <a:pt x="70" y="188"/>
                  </a:cubicBezTo>
                  <a:cubicBezTo>
                    <a:pt x="57" y="186"/>
                    <a:pt x="41" y="185"/>
                    <a:pt x="25" y="186"/>
                  </a:cubicBezTo>
                  <a:cubicBezTo>
                    <a:pt x="25" y="186"/>
                    <a:pt x="27" y="173"/>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9" y="43"/>
                    <a:pt x="139" y="82"/>
                    <a:pt x="138" y="90"/>
                  </a:cubicBezTo>
                  <a:cubicBezTo>
                    <a:pt x="138" y="97"/>
                    <a:pt x="137" y="106"/>
                    <a:pt x="139" y="113"/>
                  </a:cubicBezTo>
                  <a:cubicBezTo>
                    <a:pt x="141" y="118"/>
                    <a:pt x="141" y="129"/>
                    <a:pt x="138" y="142"/>
                  </a:cubicBezTo>
                  <a:close/>
                </a:path>
              </a:pathLst>
            </a:custGeom>
            <a:solidFill>
              <a:srgbClr val="F8F3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6" name="Forma libre 13"/>
            <p:cNvSpPr>
              <a:spLocks/>
            </p:cNvSpPr>
            <p:nvPr/>
          </p:nvSpPr>
          <p:spPr bwMode="auto">
            <a:xfrm>
              <a:off x="5664200" y="3127375"/>
              <a:ext cx="781050" cy="900113"/>
            </a:xfrm>
            <a:custGeom>
              <a:avLst/>
              <a:gdLst>
                <a:gd name="T0" fmla="*/ 134 w 136"/>
                <a:gd name="T1" fmla="*/ 37 h 157"/>
                <a:gd name="T2" fmla="*/ 134 w 136"/>
                <a:gd name="T3" fmla="*/ 38 h 157"/>
                <a:gd name="T4" fmla="*/ 134 w 136"/>
                <a:gd name="T5" fmla="*/ 38 h 157"/>
                <a:gd name="T6" fmla="*/ 133 w 136"/>
                <a:gd name="T7" fmla="*/ 39 h 157"/>
                <a:gd name="T8" fmla="*/ 132 w 136"/>
                <a:gd name="T9" fmla="*/ 41 h 157"/>
                <a:gd name="T10" fmla="*/ 129 w 136"/>
                <a:gd name="T11" fmla="*/ 43 h 157"/>
                <a:gd name="T12" fmla="*/ 129 w 136"/>
                <a:gd name="T13" fmla="*/ 43 h 157"/>
                <a:gd name="T14" fmla="*/ 127 w 136"/>
                <a:gd name="T15" fmla="*/ 79 h 157"/>
                <a:gd name="T16" fmla="*/ 97 w 136"/>
                <a:gd name="T17" fmla="*/ 111 h 157"/>
                <a:gd name="T18" fmla="*/ 85 w 136"/>
                <a:gd name="T19" fmla="*/ 140 h 157"/>
                <a:gd name="T20" fmla="*/ 85 w 136"/>
                <a:gd name="T21" fmla="*/ 157 h 157"/>
                <a:gd name="T22" fmla="*/ 26 w 136"/>
                <a:gd name="T23" fmla="*/ 157 h 157"/>
                <a:gd name="T24" fmla="*/ 19 w 136"/>
                <a:gd name="T25" fmla="*/ 125 h 157"/>
                <a:gd name="T26" fmla="*/ 9 w 136"/>
                <a:gd name="T27" fmla="*/ 99 h 157"/>
                <a:gd name="T28" fmla="*/ 0 w 136"/>
                <a:gd name="T29" fmla="*/ 72 h 157"/>
                <a:gd name="T30" fmla="*/ 34 w 136"/>
                <a:gd name="T31" fmla="*/ 18 h 157"/>
                <a:gd name="T32" fmla="*/ 57 w 136"/>
                <a:gd name="T33" fmla="*/ 7 h 157"/>
                <a:gd name="T34" fmla="*/ 76 w 136"/>
                <a:gd name="T35" fmla="*/ 0 h 157"/>
                <a:gd name="T36" fmla="*/ 92 w 136"/>
                <a:gd name="T37" fmla="*/ 9 h 157"/>
                <a:gd name="T38" fmla="*/ 112 w 136"/>
                <a:gd name="T39" fmla="*/ 11 h 157"/>
                <a:gd name="T40" fmla="*/ 124 w 136"/>
                <a:gd name="T41" fmla="*/ 24 h 157"/>
                <a:gd name="T42" fmla="*/ 134 w 136"/>
                <a:gd name="T43" fmla="*/ 3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157">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1" y="42"/>
                    <a:pt x="130" y="43"/>
                    <a:pt x="129" y="43"/>
                  </a:cubicBezTo>
                  <a:cubicBezTo>
                    <a:pt x="129" y="43"/>
                    <a:pt x="129" y="43"/>
                    <a:pt x="129" y="43"/>
                  </a:cubicBezTo>
                  <a:cubicBezTo>
                    <a:pt x="127" y="79"/>
                    <a:pt x="127" y="79"/>
                    <a:pt x="127" y="79"/>
                  </a:cubicBezTo>
                  <a:cubicBezTo>
                    <a:pt x="97" y="111"/>
                    <a:pt x="97" y="111"/>
                    <a:pt x="97" y="111"/>
                  </a:cubicBezTo>
                  <a:cubicBezTo>
                    <a:pt x="89" y="119"/>
                    <a:pt x="85" y="129"/>
                    <a:pt x="85" y="140"/>
                  </a:cubicBezTo>
                  <a:cubicBezTo>
                    <a:pt x="85" y="157"/>
                    <a:pt x="85" y="157"/>
                    <a:pt x="85" y="157"/>
                  </a:cubicBezTo>
                  <a:cubicBezTo>
                    <a:pt x="26" y="157"/>
                    <a:pt x="26" y="157"/>
                    <a:pt x="26" y="157"/>
                  </a:cubicBezTo>
                  <a:cubicBezTo>
                    <a:pt x="25" y="147"/>
                    <a:pt x="23" y="135"/>
                    <a:pt x="19" y="125"/>
                  </a:cubicBezTo>
                  <a:cubicBezTo>
                    <a:pt x="15" y="116"/>
                    <a:pt x="12" y="107"/>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gradFill>
              <a:gsLst>
                <a:gs pos="75000">
                  <a:srgbClr val="F7BDBB"/>
                </a:gs>
                <a:gs pos="100000">
                  <a:srgbClr val="F7BDBB">
                    <a:alpha val="0"/>
                  </a:srgbClr>
                </a:gs>
              </a:gsLst>
              <a:lin ang="5400000" scaled="1"/>
            </a:gra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7" name="Forma libre 14"/>
            <p:cNvSpPr>
              <a:spLocks/>
            </p:cNvSpPr>
            <p:nvPr/>
          </p:nvSpPr>
          <p:spPr bwMode="auto">
            <a:xfrm>
              <a:off x="5664200" y="3127375"/>
              <a:ext cx="781050" cy="566738"/>
            </a:xfrm>
            <a:custGeom>
              <a:avLst/>
              <a:gdLst>
                <a:gd name="T0" fmla="*/ 134 w 136"/>
                <a:gd name="T1" fmla="*/ 37 h 99"/>
                <a:gd name="T2" fmla="*/ 134 w 136"/>
                <a:gd name="T3" fmla="*/ 38 h 99"/>
                <a:gd name="T4" fmla="*/ 134 w 136"/>
                <a:gd name="T5" fmla="*/ 38 h 99"/>
                <a:gd name="T6" fmla="*/ 133 w 136"/>
                <a:gd name="T7" fmla="*/ 39 h 99"/>
                <a:gd name="T8" fmla="*/ 132 w 136"/>
                <a:gd name="T9" fmla="*/ 41 h 99"/>
                <a:gd name="T10" fmla="*/ 131 w 136"/>
                <a:gd name="T11" fmla="*/ 42 h 99"/>
                <a:gd name="T12" fmla="*/ 130 w 136"/>
                <a:gd name="T13" fmla="*/ 42 h 99"/>
                <a:gd name="T14" fmla="*/ 129 w 136"/>
                <a:gd name="T15" fmla="*/ 43 h 99"/>
                <a:gd name="T16" fmla="*/ 129 w 136"/>
                <a:gd name="T17" fmla="*/ 43 h 99"/>
                <a:gd name="T18" fmla="*/ 72 w 136"/>
                <a:gd name="T19" fmla="*/ 96 h 99"/>
                <a:gd name="T20" fmla="*/ 70 w 136"/>
                <a:gd name="T21" fmla="*/ 99 h 99"/>
                <a:gd name="T22" fmla="*/ 9 w 136"/>
                <a:gd name="T23" fmla="*/ 99 h 99"/>
                <a:gd name="T24" fmla="*/ 0 w 136"/>
                <a:gd name="T25" fmla="*/ 72 h 99"/>
                <a:gd name="T26" fmla="*/ 34 w 136"/>
                <a:gd name="T27" fmla="*/ 18 h 99"/>
                <a:gd name="T28" fmla="*/ 57 w 136"/>
                <a:gd name="T29" fmla="*/ 7 h 99"/>
                <a:gd name="T30" fmla="*/ 76 w 136"/>
                <a:gd name="T31" fmla="*/ 0 h 99"/>
                <a:gd name="T32" fmla="*/ 92 w 136"/>
                <a:gd name="T33" fmla="*/ 9 h 99"/>
                <a:gd name="T34" fmla="*/ 112 w 136"/>
                <a:gd name="T35" fmla="*/ 11 h 99"/>
                <a:gd name="T36" fmla="*/ 124 w 136"/>
                <a:gd name="T37" fmla="*/ 24 h 99"/>
                <a:gd name="T38" fmla="*/ 134 w 136"/>
                <a:gd name="T39" fmla="*/ 3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6" h="99">
                  <a:moveTo>
                    <a:pt x="134" y="37"/>
                  </a:moveTo>
                  <a:cubicBezTo>
                    <a:pt x="134" y="38"/>
                    <a:pt x="134" y="38"/>
                    <a:pt x="134" y="38"/>
                  </a:cubicBezTo>
                  <a:cubicBezTo>
                    <a:pt x="134" y="38"/>
                    <a:pt x="134" y="38"/>
                    <a:pt x="134" y="38"/>
                  </a:cubicBezTo>
                  <a:cubicBezTo>
                    <a:pt x="134" y="39"/>
                    <a:pt x="134" y="39"/>
                    <a:pt x="133" y="39"/>
                  </a:cubicBezTo>
                  <a:cubicBezTo>
                    <a:pt x="133" y="40"/>
                    <a:pt x="133" y="40"/>
                    <a:pt x="132" y="41"/>
                  </a:cubicBezTo>
                  <a:cubicBezTo>
                    <a:pt x="132" y="41"/>
                    <a:pt x="131" y="41"/>
                    <a:pt x="131" y="42"/>
                  </a:cubicBezTo>
                  <a:cubicBezTo>
                    <a:pt x="131" y="42"/>
                    <a:pt x="130" y="42"/>
                    <a:pt x="130" y="42"/>
                  </a:cubicBezTo>
                  <a:cubicBezTo>
                    <a:pt x="130" y="43"/>
                    <a:pt x="130" y="43"/>
                    <a:pt x="129" y="43"/>
                  </a:cubicBezTo>
                  <a:cubicBezTo>
                    <a:pt x="129" y="43"/>
                    <a:pt x="129" y="43"/>
                    <a:pt x="129" y="43"/>
                  </a:cubicBezTo>
                  <a:cubicBezTo>
                    <a:pt x="124" y="45"/>
                    <a:pt x="107" y="51"/>
                    <a:pt x="72" y="96"/>
                  </a:cubicBezTo>
                  <a:cubicBezTo>
                    <a:pt x="72" y="97"/>
                    <a:pt x="71" y="98"/>
                    <a:pt x="70" y="99"/>
                  </a:cubicBezTo>
                  <a:cubicBezTo>
                    <a:pt x="9" y="99"/>
                    <a:pt x="9" y="99"/>
                    <a:pt x="9" y="99"/>
                  </a:cubicBezTo>
                  <a:cubicBezTo>
                    <a:pt x="4" y="84"/>
                    <a:pt x="0" y="73"/>
                    <a:pt x="0" y="72"/>
                  </a:cubicBezTo>
                  <a:cubicBezTo>
                    <a:pt x="0" y="71"/>
                    <a:pt x="4" y="33"/>
                    <a:pt x="34" y="18"/>
                  </a:cubicBezTo>
                  <a:cubicBezTo>
                    <a:pt x="34" y="18"/>
                    <a:pt x="49" y="6"/>
                    <a:pt x="57" y="7"/>
                  </a:cubicBezTo>
                  <a:cubicBezTo>
                    <a:pt x="66" y="8"/>
                    <a:pt x="72" y="0"/>
                    <a:pt x="76" y="0"/>
                  </a:cubicBezTo>
                  <a:cubicBezTo>
                    <a:pt x="80" y="0"/>
                    <a:pt x="85" y="7"/>
                    <a:pt x="92" y="9"/>
                  </a:cubicBezTo>
                  <a:cubicBezTo>
                    <a:pt x="100" y="12"/>
                    <a:pt x="107" y="7"/>
                    <a:pt x="112" y="11"/>
                  </a:cubicBezTo>
                  <a:cubicBezTo>
                    <a:pt x="116" y="14"/>
                    <a:pt x="121" y="24"/>
                    <a:pt x="124" y="24"/>
                  </a:cubicBezTo>
                  <a:cubicBezTo>
                    <a:pt x="127" y="24"/>
                    <a:pt x="136" y="31"/>
                    <a:pt x="134" y="37"/>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8" name="Forma libre 15"/>
            <p:cNvSpPr>
              <a:spLocks/>
            </p:cNvSpPr>
            <p:nvPr/>
          </p:nvSpPr>
          <p:spPr bwMode="auto">
            <a:xfrm>
              <a:off x="6289675" y="3775075"/>
              <a:ext cx="68263" cy="92075"/>
            </a:xfrm>
            <a:custGeom>
              <a:avLst/>
              <a:gdLst>
                <a:gd name="T0" fmla="*/ 0 w 12"/>
                <a:gd name="T1" fmla="*/ 4 h 16"/>
                <a:gd name="T2" fmla="*/ 6 w 12"/>
                <a:gd name="T3" fmla="*/ 8 h 16"/>
                <a:gd name="T4" fmla="*/ 12 w 12"/>
                <a:gd name="T5" fmla="*/ 16 h 16"/>
                <a:gd name="T6" fmla="*/ 0 w 12"/>
                <a:gd name="T7" fmla="*/ 4 h 16"/>
              </a:gdLst>
              <a:ahLst/>
              <a:cxnLst>
                <a:cxn ang="0">
                  <a:pos x="T0" y="T1"/>
                </a:cxn>
                <a:cxn ang="0">
                  <a:pos x="T2" y="T3"/>
                </a:cxn>
                <a:cxn ang="0">
                  <a:pos x="T4" y="T5"/>
                </a:cxn>
                <a:cxn ang="0">
                  <a:pos x="T6" y="T7"/>
                </a:cxn>
              </a:cxnLst>
              <a:rect l="0" t="0" r="r" b="b"/>
              <a:pathLst>
                <a:path w="12" h="16">
                  <a:moveTo>
                    <a:pt x="0" y="4"/>
                  </a:moveTo>
                  <a:cubicBezTo>
                    <a:pt x="0" y="0"/>
                    <a:pt x="4" y="3"/>
                    <a:pt x="6" y="8"/>
                  </a:cubicBezTo>
                  <a:cubicBezTo>
                    <a:pt x="7" y="13"/>
                    <a:pt x="11" y="16"/>
                    <a:pt x="12" y="16"/>
                  </a:cubicBezTo>
                  <a:cubicBezTo>
                    <a:pt x="12" y="16"/>
                    <a:pt x="1" y="14"/>
                    <a:pt x="0"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9" name="Forma libre 16"/>
            <p:cNvSpPr>
              <a:spLocks/>
            </p:cNvSpPr>
            <p:nvPr/>
          </p:nvSpPr>
          <p:spPr bwMode="auto">
            <a:xfrm>
              <a:off x="6324600" y="3792538"/>
              <a:ext cx="131763" cy="360363"/>
            </a:xfrm>
            <a:custGeom>
              <a:avLst/>
              <a:gdLst>
                <a:gd name="T0" fmla="*/ 23 w 23"/>
                <a:gd name="T1" fmla="*/ 26 h 63"/>
                <a:gd name="T2" fmla="*/ 21 w 23"/>
                <a:gd name="T3" fmla="*/ 34 h 63"/>
                <a:gd name="T4" fmla="*/ 19 w 23"/>
                <a:gd name="T5" fmla="*/ 54 h 63"/>
                <a:gd name="T6" fmla="*/ 13 w 23"/>
                <a:gd name="T7" fmla="*/ 62 h 63"/>
                <a:gd name="T8" fmla="*/ 10 w 23"/>
                <a:gd name="T9" fmla="*/ 63 h 63"/>
                <a:gd name="T10" fmla="*/ 0 w 23"/>
                <a:gd name="T11" fmla="*/ 62 h 63"/>
                <a:gd name="T12" fmla="*/ 5 w 23"/>
                <a:gd name="T13" fmla="*/ 0 h 63"/>
                <a:gd name="T14" fmla="*/ 13 w 23"/>
                <a:gd name="T15" fmla="*/ 1 h 63"/>
                <a:gd name="T16" fmla="*/ 23 w 23"/>
                <a:gd name="T17" fmla="*/ 26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3">
                  <a:moveTo>
                    <a:pt x="23" y="26"/>
                  </a:moveTo>
                  <a:cubicBezTo>
                    <a:pt x="23" y="29"/>
                    <a:pt x="22" y="31"/>
                    <a:pt x="21" y="34"/>
                  </a:cubicBezTo>
                  <a:cubicBezTo>
                    <a:pt x="21" y="35"/>
                    <a:pt x="20" y="50"/>
                    <a:pt x="19" y="54"/>
                  </a:cubicBezTo>
                  <a:cubicBezTo>
                    <a:pt x="19" y="56"/>
                    <a:pt x="17" y="61"/>
                    <a:pt x="13" y="62"/>
                  </a:cubicBezTo>
                  <a:cubicBezTo>
                    <a:pt x="12" y="63"/>
                    <a:pt x="11" y="63"/>
                    <a:pt x="10" y="63"/>
                  </a:cubicBezTo>
                  <a:cubicBezTo>
                    <a:pt x="3" y="62"/>
                    <a:pt x="0" y="62"/>
                    <a:pt x="0" y="62"/>
                  </a:cubicBezTo>
                  <a:cubicBezTo>
                    <a:pt x="0" y="62"/>
                    <a:pt x="8" y="22"/>
                    <a:pt x="5" y="0"/>
                  </a:cubicBezTo>
                  <a:cubicBezTo>
                    <a:pt x="13" y="1"/>
                    <a:pt x="13" y="1"/>
                    <a:pt x="13" y="1"/>
                  </a:cubicBezTo>
                  <a:cubicBezTo>
                    <a:pt x="13" y="1"/>
                    <a:pt x="17" y="19"/>
                    <a:pt x="23" y="26"/>
                  </a:cubicBezTo>
                  <a:close/>
                </a:path>
              </a:pathLst>
            </a:custGeom>
            <a:solidFill>
              <a:srgbClr val="FA9F9C"/>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20" name="Forma libre 17"/>
            <p:cNvSpPr>
              <a:spLocks/>
            </p:cNvSpPr>
            <p:nvPr/>
          </p:nvSpPr>
          <p:spPr bwMode="auto">
            <a:xfrm>
              <a:off x="6324600" y="4010025"/>
              <a:ext cx="74613" cy="142875"/>
            </a:xfrm>
            <a:custGeom>
              <a:avLst/>
              <a:gdLst>
                <a:gd name="T0" fmla="*/ 13 w 13"/>
                <a:gd name="T1" fmla="*/ 24 h 25"/>
                <a:gd name="T2" fmla="*/ 10 w 13"/>
                <a:gd name="T3" fmla="*/ 25 h 25"/>
                <a:gd name="T4" fmla="*/ 0 w 13"/>
                <a:gd name="T5" fmla="*/ 24 h 25"/>
                <a:gd name="T6" fmla="*/ 4 w 13"/>
                <a:gd name="T7" fmla="*/ 0 h 25"/>
                <a:gd name="T8" fmla="*/ 13 w 13"/>
                <a:gd name="T9" fmla="*/ 24 h 25"/>
              </a:gdLst>
              <a:ahLst/>
              <a:cxnLst>
                <a:cxn ang="0">
                  <a:pos x="T0" y="T1"/>
                </a:cxn>
                <a:cxn ang="0">
                  <a:pos x="T2" y="T3"/>
                </a:cxn>
                <a:cxn ang="0">
                  <a:pos x="T4" y="T5"/>
                </a:cxn>
                <a:cxn ang="0">
                  <a:pos x="T6" y="T7"/>
                </a:cxn>
                <a:cxn ang="0">
                  <a:pos x="T8" y="T9"/>
                </a:cxn>
              </a:cxnLst>
              <a:rect l="0" t="0" r="r" b="b"/>
              <a:pathLst>
                <a:path w="13" h="25">
                  <a:moveTo>
                    <a:pt x="13" y="24"/>
                  </a:moveTo>
                  <a:cubicBezTo>
                    <a:pt x="12" y="25"/>
                    <a:pt x="11" y="25"/>
                    <a:pt x="10" y="25"/>
                  </a:cubicBezTo>
                  <a:cubicBezTo>
                    <a:pt x="3" y="24"/>
                    <a:pt x="0" y="24"/>
                    <a:pt x="0" y="24"/>
                  </a:cubicBezTo>
                  <a:cubicBezTo>
                    <a:pt x="4" y="0"/>
                    <a:pt x="4" y="0"/>
                    <a:pt x="4" y="0"/>
                  </a:cubicBezTo>
                  <a:cubicBezTo>
                    <a:pt x="4" y="9"/>
                    <a:pt x="9" y="18"/>
                    <a:pt x="13" y="24"/>
                  </a:cubicBezTo>
                  <a:close/>
                </a:path>
              </a:pathLst>
            </a:custGeom>
            <a:gradFill>
              <a:gsLst>
                <a:gs pos="0">
                  <a:srgbClr val="4BC3E2">
                    <a:alpha val="63000"/>
                  </a:srgbClr>
                </a:gs>
                <a:gs pos="51000">
                  <a:srgbClr val="4BC3E2">
                    <a:alpha val="0"/>
                  </a:srgbClr>
                </a:gs>
              </a:gsLst>
              <a:lin ang="16200000" scaled="0"/>
            </a:gra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21" name="Forma libre 18"/>
            <p:cNvSpPr>
              <a:spLocks noEditPoints="1"/>
            </p:cNvSpPr>
            <p:nvPr/>
          </p:nvSpPr>
          <p:spPr bwMode="auto">
            <a:xfrm>
              <a:off x="4832350" y="3162300"/>
              <a:ext cx="1503363" cy="2624138"/>
            </a:xfrm>
            <a:custGeom>
              <a:avLst/>
              <a:gdLst>
                <a:gd name="T0" fmla="*/ 258 w 262"/>
                <a:gd name="T1" fmla="*/ 413 h 458"/>
                <a:gd name="T2" fmla="*/ 208 w 262"/>
                <a:gd name="T3" fmla="*/ 314 h 458"/>
                <a:gd name="T4" fmla="*/ 214 w 262"/>
                <a:gd name="T5" fmla="*/ 201 h 458"/>
                <a:gd name="T6" fmla="*/ 225 w 262"/>
                <a:gd name="T7" fmla="*/ 192 h 458"/>
                <a:gd name="T8" fmla="*/ 217 w 262"/>
                <a:gd name="T9" fmla="*/ 182 h 458"/>
                <a:gd name="T10" fmla="*/ 216 w 262"/>
                <a:gd name="T11" fmla="*/ 182 h 458"/>
                <a:gd name="T12" fmla="*/ 216 w 262"/>
                <a:gd name="T13" fmla="*/ 182 h 458"/>
                <a:gd name="T14" fmla="*/ 215 w 262"/>
                <a:gd name="T15" fmla="*/ 182 h 458"/>
                <a:gd name="T16" fmla="*/ 215 w 262"/>
                <a:gd name="T17" fmla="*/ 182 h 458"/>
                <a:gd name="T18" fmla="*/ 213 w 262"/>
                <a:gd name="T19" fmla="*/ 151 h 458"/>
                <a:gd name="T20" fmla="*/ 217 w 262"/>
                <a:gd name="T21" fmla="*/ 90 h 458"/>
                <a:gd name="T22" fmla="*/ 222 w 262"/>
                <a:gd name="T23" fmla="*/ 56 h 458"/>
                <a:gd name="T24" fmla="*/ 202 w 262"/>
                <a:gd name="T25" fmla="*/ 1 h 458"/>
                <a:gd name="T26" fmla="*/ 179 w 262"/>
                <a:gd name="T27" fmla="*/ 12 h 458"/>
                <a:gd name="T28" fmla="*/ 145 w 262"/>
                <a:gd name="T29" fmla="*/ 66 h 458"/>
                <a:gd name="T30" fmla="*/ 154 w 262"/>
                <a:gd name="T31" fmla="*/ 93 h 458"/>
                <a:gd name="T32" fmla="*/ 164 w 262"/>
                <a:gd name="T33" fmla="*/ 119 h 458"/>
                <a:gd name="T34" fmla="*/ 171 w 262"/>
                <a:gd name="T35" fmla="*/ 151 h 458"/>
                <a:gd name="T36" fmla="*/ 170 w 262"/>
                <a:gd name="T37" fmla="*/ 180 h 458"/>
                <a:gd name="T38" fmla="*/ 149 w 262"/>
                <a:gd name="T39" fmla="*/ 196 h 458"/>
                <a:gd name="T40" fmla="*/ 94 w 262"/>
                <a:gd name="T41" fmla="*/ 213 h 458"/>
                <a:gd name="T42" fmla="*/ 94 w 262"/>
                <a:gd name="T43" fmla="*/ 213 h 458"/>
                <a:gd name="T44" fmla="*/ 38 w 262"/>
                <a:gd name="T45" fmla="*/ 292 h 458"/>
                <a:gd name="T46" fmla="*/ 23 w 262"/>
                <a:gd name="T47" fmla="*/ 408 h 458"/>
                <a:gd name="T48" fmla="*/ 104 w 262"/>
                <a:gd name="T49" fmla="*/ 409 h 458"/>
                <a:gd name="T50" fmla="*/ 104 w 262"/>
                <a:gd name="T51" fmla="*/ 413 h 458"/>
                <a:gd name="T52" fmla="*/ 109 w 262"/>
                <a:gd name="T53" fmla="*/ 458 h 458"/>
                <a:gd name="T54" fmla="*/ 260 w 262"/>
                <a:gd name="T55" fmla="*/ 458 h 458"/>
                <a:gd name="T56" fmla="*/ 258 w 262"/>
                <a:gd name="T57" fmla="*/ 413 h 458"/>
                <a:gd name="T58" fmla="*/ 76 w 262"/>
                <a:gd name="T59" fmla="*/ 350 h 458"/>
                <a:gd name="T60" fmla="*/ 95 w 262"/>
                <a:gd name="T61" fmla="*/ 329 h 458"/>
                <a:gd name="T62" fmla="*/ 97 w 262"/>
                <a:gd name="T63" fmla="*/ 350 h 458"/>
                <a:gd name="T64" fmla="*/ 76 w 262"/>
                <a:gd name="T65" fmla="*/ 35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62" h="458">
                  <a:moveTo>
                    <a:pt x="258" y="413"/>
                  </a:moveTo>
                  <a:cubicBezTo>
                    <a:pt x="250" y="382"/>
                    <a:pt x="229" y="355"/>
                    <a:pt x="208" y="314"/>
                  </a:cubicBezTo>
                  <a:cubicBezTo>
                    <a:pt x="177" y="255"/>
                    <a:pt x="214" y="201"/>
                    <a:pt x="214" y="201"/>
                  </a:cubicBezTo>
                  <a:cubicBezTo>
                    <a:pt x="214" y="201"/>
                    <a:pt x="223" y="201"/>
                    <a:pt x="225" y="192"/>
                  </a:cubicBezTo>
                  <a:cubicBezTo>
                    <a:pt x="226" y="185"/>
                    <a:pt x="220" y="183"/>
                    <a:pt x="217" y="182"/>
                  </a:cubicBezTo>
                  <a:cubicBezTo>
                    <a:pt x="217" y="182"/>
                    <a:pt x="216" y="182"/>
                    <a:pt x="216" y="182"/>
                  </a:cubicBezTo>
                  <a:cubicBezTo>
                    <a:pt x="216" y="182"/>
                    <a:pt x="216" y="182"/>
                    <a:pt x="216" y="182"/>
                  </a:cubicBezTo>
                  <a:cubicBezTo>
                    <a:pt x="216" y="182"/>
                    <a:pt x="215" y="182"/>
                    <a:pt x="215" y="182"/>
                  </a:cubicBezTo>
                  <a:cubicBezTo>
                    <a:pt x="215" y="182"/>
                    <a:pt x="215" y="182"/>
                    <a:pt x="215" y="182"/>
                  </a:cubicBezTo>
                  <a:cubicBezTo>
                    <a:pt x="214" y="177"/>
                    <a:pt x="213" y="166"/>
                    <a:pt x="213" y="151"/>
                  </a:cubicBezTo>
                  <a:cubicBezTo>
                    <a:pt x="214" y="133"/>
                    <a:pt x="215" y="111"/>
                    <a:pt x="217" y="90"/>
                  </a:cubicBezTo>
                  <a:cubicBezTo>
                    <a:pt x="219" y="78"/>
                    <a:pt x="220" y="66"/>
                    <a:pt x="222" y="56"/>
                  </a:cubicBezTo>
                  <a:cubicBezTo>
                    <a:pt x="229" y="19"/>
                    <a:pt x="202" y="1"/>
                    <a:pt x="202" y="1"/>
                  </a:cubicBezTo>
                  <a:cubicBezTo>
                    <a:pt x="194" y="0"/>
                    <a:pt x="179" y="12"/>
                    <a:pt x="179" y="12"/>
                  </a:cubicBezTo>
                  <a:cubicBezTo>
                    <a:pt x="149" y="27"/>
                    <a:pt x="145" y="65"/>
                    <a:pt x="145" y="66"/>
                  </a:cubicBezTo>
                  <a:cubicBezTo>
                    <a:pt x="145" y="67"/>
                    <a:pt x="149" y="78"/>
                    <a:pt x="154" y="93"/>
                  </a:cubicBezTo>
                  <a:cubicBezTo>
                    <a:pt x="157" y="101"/>
                    <a:pt x="160" y="110"/>
                    <a:pt x="164" y="119"/>
                  </a:cubicBezTo>
                  <a:cubicBezTo>
                    <a:pt x="168" y="129"/>
                    <a:pt x="170" y="141"/>
                    <a:pt x="171" y="151"/>
                  </a:cubicBezTo>
                  <a:cubicBezTo>
                    <a:pt x="172" y="167"/>
                    <a:pt x="170" y="180"/>
                    <a:pt x="170" y="180"/>
                  </a:cubicBezTo>
                  <a:cubicBezTo>
                    <a:pt x="154" y="181"/>
                    <a:pt x="149" y="196"/>
                    <a:pt x="149" y="196"/>
                  </a:cubicBezTo>
                  <a:cubicBezTo>
                    <a:pt x="149" y="196"/>
                    <a:pt x="103" y="205"/>
                    <a:pt x="94" y="213"/>
                  </a:cubicBezTo>
                  <a:cubicBezTo>
                    <a:pt x="94" y="213"/>
                    <a:pt x="94" y="213"/>
                    <a:pt x="94" y="213"/>
                  </a:cubicBezTo>
                  <a:cubicBezTo>
                    <a:pt x="80" y="219"/>
                    <a:pt x="59" y="238"/>
                    <a:pt x="38" y="292"/>
                  </a:cubicBezTo>
                  <a:cubicBezTo>
                    <a:pt x="5" y="376"/>
                    <a:pt x="0" y="402"/>
                    <a:pt x="23" y="408"/>
                  </a:cubicBezTo>
                  <a:cubicBezTo>
                    <a:pt x="32" y="410"/>
                    <a:pt x="66" y="410"/>
                    <a:pt x="104" y="409"/>
                  </a:cubicBezTo>
                  <a:cubicBezTo>
                    <a:pt x="104" y="410"/>
                    <a:pt x="104" y="411"/>
                    <a:pt x="104" y="413"/>
                  </a:cubicBezTo>
                  <a:cubicBezTo>
                    <a:pt x="107" y="435"/>
                    <a:pt x="109" y="452"/>
                    <a:pt x="109" y="458"/>
                  </a:cubicBezTo>
                  <a:cubicBezTo>
                    <a:pt x="260" y="458"/>
                    <a:pt x="260" y="458"/>
                    <a:pt x="260" y="458"/>
                  </a:cubicBezTo>
                  <a:cubicBezTo>
                    <a:pt x="262" y="441"/>
                    <a:pt x="261" y="426"/>
                    <a:pt x="258" y="413"/>
                  </a:cubicBezTo>
                  <a:close/>
                  <a:moveTo>
                    <a:pt x="76" y="350"/>
                  </a:moveTo>
                  <a:cubicBezTo>
                    <a:pt x="76" y="350"/>
                    <a:pt x="85" y="341"/>
                    <a:pt x="95" y="329"/>
                  </a:cubicBezTo>
                  <a:cubicBezTo>
                    <a:pt x="96" y="336"/>
                    <a:pt x="97" y="343"/>
                    <a:pt x="97" y="350"/>
                  </a:cubicBezTo>
                  <a:cubicBezTo>
                    <a:pt x="85" y="350"/>
                    <a:pt x="76" y="350"/>
                    <a:pt x="76" y="350"/>
                  </a:cubicBezTo>
                  <a:close/>
                </a:path>
              </a:pathLst>
            </a:custGeom>
            <a:gradFill flip="none" rotWithShape="1">
              <a:gsLst>
                <a:gs pos="100000">
                  <a:srgbClr val="7289F2">
                    <a:alpha val="0"/>
                  </a:srgbClr>
                </a:gs>
                <a:gs pos="26000">
                  <a:srgbClr val="7289F2">
                    <a:alpha val="54000"/>
                  </a:srgbClr>
                </a:gs>
              </a:gsLst>
              <a:lin ang="7800000" scaled="0"/>
              <a:tileRect/>
            </a:gra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22" name="Forma libre 19"/>
            <p:cNvSpPr>
              <a:spLocks/>
            </p:cNvSpPr>
            <p:nvPr/>
          </p:nvSpPr>
          <p:spPr bwMode="auto">
            <a:xfrm>
              <a:off x="5192713" y="5167313"/>
              <a:ext cx="236538" cy="338138"/>
            </a:xfrm>
            <a:custGeom>
              <a:avLst/>
              <a:gdLst>
                <a:gd name="T0" fmla="*/ 13 w 41"/>
                <a:gd name="T1" fmla="*/ 0 h 59"/>
                <a:gd name="T2" fmla="*/ 41 w 41"/>
                <a:gd name="T3" fmla="*/ 59 h 59"/>
                <a:gd name="T4" fmla="*/ 34 w 41"/>
                <a:gd name="T5" fmla="*/ 0 h 59"/>
                <a:gd name="T6" fmla="*/ 13 w 41"/>
                <a:gd name="T7" fmla="*/ 0 h 59"/>
              </a:gdLst>
              <a:ahLst/>
              <a:cxnLst>
                <a:cxn ang="0">
                  <a:pos x="T0" y="T1"/>
                </a:cxn>
                <a:cxn ang="0">
                  <a:pos x="T2" y="T3"/>
                </a:cxn>
                <a:cxn ang="0">
                  <a:pos x="T4" y="T5"/>
                </a:cxn>
                <a:cxn ang="0">
                  <a:pos x="T6" y="T7"/>
                </a:cxn>
              </a:cxnLst>
              <a:rect l="0" t="0" r="r" b="b"/>
              <a:pathLst>
                <a:path w="41" h="59">
                  <a:moveTo>
                    <a:pt x="13" y="0"/>
                  </a:moveTo>
                  <a:cubicBezTo>
                    <a:pt x="13" y="0"/>
                    <a:pt x="0" y="45"/>
                    <a:pt x="41" y="59"/>
                  </a:cubicBezTo>
                  <a:cubicBezTo>
                    <a:pt x="34" y="0"/>
                    <a:pt x="34" y="0"/>
                    <a:pt x="34" y="0"/>
                  </a:cubicBezTo>
                  <a:lnTo>
                    <a:pt x="13" y="0"/>
                  </a:lnTo>
                  <a:close/>
                </a:path>
              </a:pathLst>
            </a:custGeom>
            <a:solidFill>
              <a:srgbClr val="829CF3">
                <a:alpha val="26000"/>
              </a:srgbClr>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23" name="Forma libre 20"/>
            <p:cNvSpPr>
              <a:spLocks/>
            </p:cNvSpPr>
            <p:nvPr/>
          </p:nvSpPr>
          <p:spPr bwMode="auto">
            <a:xfrm>
              <a:off x="6191250" y="3625850"/>
              <a:ext cx="333375" cy="217488"/>
            </a:xfrm>
            <a:custGeom>
              <a:avLst/>
              <a:gdLst>
                <a:gd name="T0" fmla="*/ 57 w 58"/>
                <a:gd name="T1" fmla="*/ 4 h 38"/>
                <a:gd name="T2" fmla="*/ 57 w 58"/>
                <a:gd name="T3" fmla="*/ 8 h 38"/>
                <a:gd name="T4" fmla="*/ 53 w 58"/>
                <a:gd name="T5" fmla="*/ 18 h 38"/>
                <a:gd name="T6" fmla="*/ 47 w 58"/>
                <a:gd name="T7" fmla="*/ 24 h 38"/>
                <a:gd name="T8" fmla="*/ 46 w 58"/>
                <a:gd name="T9" fmla="*/ 22 h 38"/>
                <a:gd name="T10" fmla="*/ 47 w 58"/>
                <a:gd name="T11" fmla="*/ 21 h 38"/>
                <a:gd name="T12" fmla="*/ 53 w 58"/>
                <a:gd name="T13" fmla="*/ 8 h 38"/>
                <a:gd name="T14" fmla="*/ 46 w 58"/>
                <a:gd name="T15" fmla="*/ 11 h 38"/>
                <a:gd name="T16" fmla="*/ 17 w 58"/>
                <a:gd name="T17" fmla="*/ 23 h 38"/>
                <a:gd name="T18" fmla="*/ 5 w 58"/>
                <a:gd name="T19" fmla="*/ 37 h 38"/>
                <a:gd name="T20" fmla="*/ 0 w 58"/>
                <a:gd name="T21" fmla="*/ 35 h 38"/>
                <a:gd name="T22" fmla="*/ 15 w 58"/>
                <a:gd name="T23" fmla="*/ 20 h 38"/>
                <a:gd name="T24" fmla="*/ 46 w 58"/>
                <a:gd name="T25" fmla="*/ 7 h 38"/>
                <a:gd name="T26" fmla="*/ 52 w 58"/>
                <a:gd name="T27" fmla="*/ 4 h 38"/>
                <a:gd name="T28" fmla="*/ 46 w 58"/>
                <a:gd name="T29" fmla="*/ 2 h 38"/>
                <a:gd name="T30" fmla="*/ 46 w 58"/>
                <a:gd name="T31" fmla="*/ 0 h 38"/>
                <a:gd name="T32" fmla="*/ 53 w 58"/>
                <a:gd name="T33" fmla="*/ 1 h 38"/>
                <a:gd name="T34" fmla="*/ 57 w 58"/>
                <a:gd name="T35" fmla="*/ 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38">
                  <a:moveTo>
                    <a:pt x="57" y="4"/>
                  </a:moveTo>
                  <a:cubicBezTo>
                    <a:pt x="57" y="8"/>
                    <a:pt x="57" y="8"/>
                    <a:pt x="57" y="8"/>
                  </a:cubicBezTo>
                  <a:cubicBezTo>
                    <a:pt x="57" y="8"/>
                    <a:pt x="56" y="12"/>
                    <a:pt x="53" y="18"/>
                  </a:cubicBezTo>
                  <a:cubicBezTo>
                    <a:pt x="51" y="23"/>
                    <a:pt x="48" y="24"/>
                    <a:pt x="47" y="24"/>
                  </a:cubicBezTo>
                  <a:cubicBezTo>
                    <a:pt x="46" y="23"/>
                    <a:pt x="46" y="22"/>
                    <a:pt x="46" y="22"/>
                  </a:cubicBezTo>
                  <a:cubicBezTo>
                    <a:pt x="47" y="21"/>
                    <a:pt x="47" y="21"/>
                    <a:pt x="47" y="21"/>
                  </a:cubicBezTo>
                  <a:cubicBezTo>
                    <a:pt x="54" y="20"/>
                    <a:pt x="53" y="8"/>
                    <a:pt x="53" y="8"/>
                  </a:cubicBezTo>
                  <a:cubicBezTo>
                    <a:pt x="46" y="11"/>
                    <a:pt x="46" y="11"/>
                    <a:pt x="46" y="11"/>
                  </a:cubicBezTo>
                  <a:cubicBezTo>
                    <a:pt x="17" y="23"/>
                    <a:pt x="17" y="23"/>
                    <a:pt x="17" y="23"/>
                  </a:cubicBezTo>
                  <a:cubicBezTo>
                    <a:pt x="17" y="23"/>
                    <a:pt x="7" y="35"/>
                    <a:pt x="5" y="37"/>
                  </a:cubicBezTo>
                  <a:cubicBezTo>
                    <a:pt x="3" y="38"/>
                    <a:pt x="0" y="38"/>
                    <a:pt x="0" y="35"/>
                  </a:cubicBezTo>
                  <a:cubicBezTo>
                    <a:pt x="0" y="33"/>
                    <a:pt x="15" y="20"/>
                    <a:pt x="15" y="20"/>
                  </a:cubicBezTo>
                  <a:cubicBezTo>
                    <a:pt x="46" y="7"/>
                    <a:pt x="46" y="7"/>
                    <a:pt x="46" y="7"/>
                  </a:cubicBezTo>
                  <a:cubicBezTo>
                    <a:pt x="52" y="4"/>
                    <a:pt x="52" y="4"/>
                    <a:pt x="52" y="4"/>
                  </a:cubicBezTo>
                  <a:cubicBezTo>
                    <a:pt x="46" y="2"/>
                    <a:pt x="46" y="2"/>
                    <a:pt x="46" y="2"/>
                  </a:cubicBezTo>
                  <a:cubicBezTo>
                    <a:pt x="46" y="2"/>
                    <a:pt x="46" y="1"/>
                    <a:pt x="46" y="0"/>
                  </a:cubicBezTo>
                  <a:cubicBezTo>
                    <a:pt x="48" y="0"/>
                    <a:pt x="50" y="1"/>
                    <a:pt x="53" y="1"/>
                  </a:cubicBezTo>
                  <a:cubicBezTo>
                    <a:pt x="58" y="2"/>
                    <a:pt x="57" y="4"/>
                    <a:pt x="57" y="4"/>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24" name="Forma libre: Forma 24"/>
            <p:cNvSpPr/>
            <p:nvPr/>
          </p:nvSpPr>
          <p:spPr>
            <a:xfrm>
              <a:off x="6538394" y="3930239"/>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25" name="Forma libre: Forma 149"/>
            <p:cNvSpPr/>
            <p:nvPr/>
          </p:nvSpPr>
          <p:spPr>
            <a:xfrm>
              <a:off x="6586362" y="3924595"/>
              <a:ext cx="104950" cy="82726"/>
            </a:xfrm>
            <a:custGeom>
              <a:avLst/>
              <a:gdLst>
                <a:gd name="connsiteX0" fmla="*/ 519 w 104950"/>
                <a:gd name="connsiteY0" fmla="*/ 1205 h 82726"/>
                <a:gd name="connsiteX1" fmla="*/ 64812 w 104950"/>
                <a:gd name="connsiteY1" fmla="*/ 36924 h 82726"/>
                <a:gd name="connsiteX2" fmla="*/ 102912 w 104950"/>
                <a:gd name="connsiteY2" fmla="*/ 82167 h 82726"/>
                <a:gd name="connsiteX3" fmla="*/ 519 w 104950"/>
                <a:gd name="connsiteY3" fmla="*/ 1205 h 82726"/>
              </a:gdLst>
              <a:ahLst/>
              <a:cxnLst>
                <a:cxn ang="0">
                  <a:pos x="connsiteX0" y="connsiteY0"/>
                </a:cxn>
                <a:cxn ang="0">
                  <a:pos x="connsiteX1" y="connsiteY1"/>
                </a:cxn>
                <a:cxn ang="0">
                  <a:pos x="connsiteX2" y="connsiteY2"/>
                </a:cxn>
                <a:cxn ang="0">
                  <a:pos x="connsiteX3" y="connsiteY3"/>
                </a:cxn>
              </a:cxnLst>
              <a:rect l="l" t="t" r="r" b="b"/>
              <a:pathLst>
                <a:path w="104950" h="82726">
                  <a:moveTo>
                    <a:pt x="519" y="1205"/>
                  </a:moveTo>
                  <a:cubicBezTo>
                    <a:pt x="-5831" y="-6335"/>
                    <a:pt x="47747" y="23430"/>
                    <a:pt x="64812" y="36924"/>
                  </a:cubicBezTo>
                  <a:cubicBezTo>
                    <a:pt x="81877" y="50418"/>
                    <a:pt x="113231" y="87723"/>
                    <a:pt x="102912" y="82167"/>
                  </a:cubicBezTo>
                  <a:cubicBezTo>
                    <a:pt x="92593" y="76611"/>
                    <a:pt x="6869" y="8745"/>
                    <a:pt x="519" y="12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26" name="Forma libre: Forma 25"/>
            <p:cNvSpPr/>
            <p:nvPr/>
          </p:nvSpPr>
          <p:spPr>
            <a:xfrm>
              <a:off x="5832786" y="4279895"/>
              <a:ext cx="465015" cy="55559"/>
            </a:xfrm>
            <a:custGeom>
              <a:avLst/>
              <a:gdLst>
                <a:gd name="connsiteX0" fmla="*/ 456889 w 465015"/>
                <a:gd name="connsiteY0" fmla="*/ 50805 h 55559"/>
                <a:gd name="connsiteX1" fmla="*/ 2864 w 465015"/>
                <a:gd name="connsiteY1" fmla="*/ 5 h 55559"/>
                <a:gd name="connsiteX2" fmla="*/ 272739 w 465015"/>
                <a:gd name="connsiteY2" fmla="*/ 47630 h 55559"/>
                <a:gd name="connsiteX3" fmla="*/ 456889 w 465015"/>
                <a:gd name="connsiteY3" fmla="*/ 50805 h 55559"/>
              </a:gdLst>
              <a:ahLst/>
              <a:cxnLst>
                <a:cxn ang="0">
                  <a:pos x="connsiteX0" y="connsiteY0"/>
                </a:cxn>
                <a:cxn ang="0">
                  <a:pos x="connsiteX1" y="connsiteY1"/>
                </a:cxn>
                <a:cxn ang="0">
                  <a:pos x="connsiteX2" y="connsiteY2"/>
                </a:cxn>
                <a:cxn ang="0">
                  <a:pos x="connsiteX3" y="connsiteY3"/>
                </a:cxn>
              </a:cxnLst>
              <a:rect l="l" t="t" r="r" b="b"/>
              <a:pathLst>
                <a:path w="465015" h="55559">
                  <a:moveTo>
                    <a:pt x="456889" y="50805"/>
                  </a:moveTo>
                  <a:cubicBezTo>
                    <a:pt x="411910" y="42867"/>
                    <a:pt x="33556" y="534"/>
                    <a:pt x="2864" y="5"/>
                  </a:cubicBezTo>
                  <a:cubicBezTo>
                    <a:pt x="-27828" y="-524"/>
                    <a:pt x="196539" y="39163"/>
                    <a:pt x="272739" y="47630"/>
                  </a:cubicBezTo>
                  <a:cubicBezTo>
                    <a:pt x="348939" y="56097"/>
                    <a:pt x="501868" y="58743"/>
                    <a:pt x="456889" y="50805"/>
                  </a:cubicBezTo>
                  <a:close/>
                </a:path>
              </a:pathLst>
            </a:custGeom>
            <a:solidFill>
              <a:srgbClr val="0A00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grpSp>
      <p:grpSp>
        <p:nvGrpSpPr>
          <p:cNvPr id="27" name="Grupo 26" descr="Esta imagen es un icono de 1 persona interactuando con tres personas. "/>
          <p:cNvGrpSpPr/>
          <p:nvPr/>
        </p:nvGrpSpPr>
        <p:grpSpPr>
          <a:xfrm>
            <a:off x="5459412" y="1533642"/>
            <a:ext cx="1273175" cy="1271588"/>
            <a:chOff x="5459412" y="1395413"/>
            <a:chExt cx="1273175" cy="1271588"/>
          </a:xfrm>
        </p:grpSpPr>
        <p:sp>
          <p:nvSpPr>
            <p:cNvPr id="28" name="Elipse 26"/>
            <p:cNvSpPr>
              <a:spLocks noChangeArrowheads="1"/>
            </p:cNvSpPr>
            <p:nvPr/>
          </p:nvSpPr>
          <p:spPr bwMode="auto">
            <a:xfrm>
              <a:off x="5459412" y="1395413"/>
              <a:ext cx="1273175" cy="1271588"/>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grpSp>
          <p:nvGrpSpPr>
            <p:cNvPr id="29" name="Grupo 28"/>
            <p:cNvGrpSpPr/>
            <p:nvPr/>
          </p:nvGrpSpPr>
          <p:grpSpPr>
            <a:xfrm>
              <a:off x="5781290" y="1569642"/>
              <a:ext cx="584970" cy="674403"/>
              <a:chOff x="2686050" y="2895601"/>
              <a:chExt cx="330200" cy="346075"/>
            </a:xfrm>
          </p:grpSpPr>
          <p:sp>
            <p:nvSpPr>
              <p:cNvPr id="30" name="Elipse 309"/>
              <p:cNvSpPr>
                <a:spLocks noChangeArrowheads="1"/>
              </p:cNvSpPr>
              <p:nvPr/>
            </p:nvSpPr>
            <p:spPr bwMode="auto">
              <a:xfrm>
                <a:off x="2809875" y="2895601"/>
                <a:ext cx="82550" cy="82550"/>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31" name="Forma libre 310"/>
              <p:cNvSpPr>
                <a:spLocks/>
              </p:cNvSpPr>
              <p:nvPr/>
            </p:nvSpPr>
            <p:spPr bwMode="auto">
              <a:xfrm>
                <a:off x="2782888" y="2978151"/>
                <a:ext cx="134938" cy="66675"/>
              </a:xfrm>
              <a:custGeom>
                <a:avLst/>
                <a:gdLst>
                  <a:gd name="T0" fmla="*/ 36 w 36"/>
                  <a:gd name="T1" fmla="*/ 18 h 18"/>
                  <a:gd name="T2" fmla="*/ 0 w 36"/>
                  <a:gd name="T3" fmla="*/ 18 h 18"/>
                  <a:gd name="T4" fmla="*/ 18 w 36"/>
                  <a:gd name="T5" fmla="*/ 0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0" y="18"/>
                      <a:pt x="0" y="18"/>
                      <a:pt x="0" y="18"/>
                    </a:cubicBezTo>
                    <a:cubicBezTo>
                      <a:pt x="0" y="8"/>
                      <a:pt x="8" y="0"/>
                      <a:pt x="18" y="0"/>
                    </a:cubicBezTo>
                    <a:cubicBezTo>
                      <a:pt x="28" y="0"/>
                      <a:pt x="36" y="8"/>
                      <a:pt x="36" y="18"/>
                    </a:cubicBezTo>
                    <a:close/>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32" name="Elipse 311"/>
              <p:cNvSpPr>
                <a:spLocks noChangeArrowheads="1"/>
              </p:cNvSpPr>
              <p:nvPr/>
            </p:nvSpPr>
            <p:spPr bwMode="auto">
              <a:xfrm>
                <a:off x="2708275" y="3128963"/>
                <a:ext cx="60325" cy="58738"/>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33" name="Forma libre 312"/>
              <p:cNvSpPr>
                <a:spLocks/>
              </p:cNvSpPr>
              <p:nvPr/>
            </p:nvSpPr>
            <p:spPr bwMode="auto">
              <a:xfrm>
                <a:off x="2686050"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34" name="Elipse 313"/>
              <p:cNvSpPr>
                <a:spLocks noChangeArrowheads="1"/>
              </p:cNvSpPr>
              <p:nvPr/>
            </p:nvSpPr>
            <p:spPr bwMode="auto">
              <a:xfrm>
                <a:off x="2933700" y="3128963"/>
                <a:ext cx="60325" cy="58738"/>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35" name="Forma libre 314"/>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36" name="Elipse 315"/>
              <p:cNvSpPr>
                <a:spLocks noChangeArrowheads="1"/>
              </p:cNvSpPr>
              <p:nvPr/>
            </p:nvSpPr>
            <p:spPr bwMode="auto">
              <a:xfrm>
                <a:off x="2933700" y="3128963"/>
                <a:ext cx="60325" cy="58738"/>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37" name="Forma libre 316"/>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38" name="Elipse 317"/>
              <p:cNvSpPr>
                <a:spLocks noChangeArrowheads="1"/>
              </p:cNvSpPr>
              <p:nvPr/>
            </p:nvSpPr>
            <p:spPr bwMode="auto">
              <a:xfrm>
                <a:off x="2820988" y="3128963"/>
                <a:ext cx="60325" cy="58738"/>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39" name="Forma libre 318"/>
              <p:cNvSpPr>
                <a:spLocks/>
              </p:cNvSpPr>
              <p:nvPr/>
            </p:nvSpPr>
            <p:spPr bwMode="auto">
              <a:xfrm>
                <a:off x="2798763"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40" name="Forma libre 319"/>
              <p:cNvSpPr>
                <a:spLocks/>
              </p:cNvSpPr>
              <p:nvPr/>
            </p:nvSpPr>
            <p:spPr bwMode="auto">
              <a:xfrm>
                <a:off x="2738438" y="3074988"/>
                <a:ext cx="225425" cy="15875"/>
              </a:xfrm>
              <a:custGeom>
                <a:avLst/>
                <a:gdLst>
                  <a:gd name="T0" fmla="*/ 0 w 142"/>
                  <a:gd name="T1" fmla="*/ 10 h 10"/>
                  <a:gd name="T2" fmla="*/ 0 w 142"/>
                  <a:gd name="T3" fmla="*/ 0 h 10"/>
                  <a:gd name="T4" fmla="*/ 142 w 142"/>
                  <a:gd name="T5" fmla="*/ 0 h 10"/>
                  <a:gd name="T6" fmla="*/ 142 w 142"/>
                  <a:gd name="T7" fmla="*/ 10 h 10"/>
                </a:gdLst>
                <a:ahLst/>
                <a:cxnLst>
                  <a:cxn ang="0">
                    <a:pos x="T0" y="T1"/>
                  </a:cxn>
                  <a:cxn ang="0">
                    <a:pos x="T2" y="T3"/>
                  </a:cxn>
                  <a:cxn ang="0">
                    <a:pos x="T4" y="T5"/>
                  </a:cxn>
                  <a:cxn ang="0">
                    <a:pos x="T6" y="T7"/>
                  </a:cxn>
                </a:cxnLst>
                <a:rect l="0" t="0" r="r" b="b"/>
                <a:pathLst>
                  <a:path w="142" h="10">
                    <a:moveTo>
                      <a:pt x="0" y="10"/>
                    </a:moveTo>
                    <a:lnTo>
                      <a:pt x="0" y="0"/>
                    </a:lnTo>
                    <a:lnTo>
                      <a:pt x="142" y="0"/>
                    </a:lnTo>
                    <a:lnTo>
                      <a:pt x="142" y="10"/>
                    </a:lnTo>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41" name="Línea 320"/>
              <p:cNvSpPr>
                <a:spLocks noChangeShapeType="1"/>
              </p:cNvSpPr>
              <p:nvPr/>
            </p:nvSpPr>
            <p:spPr bwMode="auto">
              <a:xfrm>
                <a:off x="2851150" y="3044826"/>
                <a:ext cx="0" cy="46038"/>
              </a:xfrm>
              <a:prstGeom prst="line">
                <a:avLst/>
              </a:prstGeom>
              <a:noFill/>
              <a:ln w="14288"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grpSp>
      </p:grpSp>
      <p:grpSp>
        <p:nvGrpSpPr>
          <p:cNvPr id="42" name="Grupo 41">
            <a:extLst>
              <a:ext uri="{C183D7F6-B498-43B3-948B-1728B52AA6E4}">
                <adec:decorative xmlns:adec="http://schemas.microsoft.com/office/drawing/2017/decorative" val="1"/>
              </a:ext>
            </a:extLst>
          </p:cNvPr>
          <p:cNvGrpSpPr/>
          <p:nvPr/>
        </p:nvGrpSpPr>
        <p:grpSpPr>
          <a:xfrm>
            <a:off x="8988352" y="3534370"/>
            <a:ext cx="2943809" cy="2387186"/>
            <a:chOff x="9405539" y="3842810"/>
            <a:chExt cx="2681656" cy="2387186"/>
          </a:xfrm>
        </p:grpSpPr>
        <p:sp>
          <p:nvSpPr>
            <p:cNvPr id="43" name="Cuadro de texto 330"/>
            <p:cNvSpPr txBox="1"/>
            <p:nvPr/>
          </p:nvSpPr>
          <p:spPr>
            <a:xfrm>
              <a:off x="9714264" y="3842810"/>
              <a:ext cx="2372931" cy="1231106"/>
            </a:xfrm>
            <a:prstGeom prst="rect">
              <a:avLst/>
            </a:prstGeom>
            <a:noFill/>
          </p:spPr>
          <p:txBody>
            <a:bodyPr wrap="square" lIns="0" tIns="0" rIns="0" bIns="0" rtlCol="0">
              <a:spAutoFit/>
            </a:bodyPr>
            <a:lstStyle/>
            <a:p>
              <a:r>
                <a:rPr lang="es-ES" sz="1600" b="1" dirty="0">
                  <a:solidFill>
                    <a:srgbClr val="000000">
                      <a:lumMod val="50000"/>
                      <a:lumOff val="50000"/>
                    </a:srgbClr>
                  </a:solidFill>
                  <a:latin typeface="Segoe UI" panose="020B0502040204020203" pitchFamily="34" charset="0"/>
                  <a:cs typeface="Segoe UI" panose="020B0502040204020203" pitchFamily="34" charset="0"/>
                </a:rPr>
                <a:t>Establece Plan de trabajo para elaborar fichas técnicas para integrar/actualizar el CADIDO </a:t>
              </a:r>
            </a:p>
          </p:txBody>
        </p:sp>
        <p:sp>
          <p:nvSpPr>
            <p:cNvPr id="44" name="Rectángulo 43"/>
            <p:cNvSpPr/>
            <p:nvPr/>
          </p:nvSpPr>
          <p:spPr>
            <a:xfrm>
              <a:off x="9405539" y="5152778"/>
              <a:ext cx="2681656" cy="1077218"/>
            </a:xfrm>
            <a:prstGeom prst="rect">
              <a:avLst/>
            </a:prstGeom>
          </p:spPr>
          <p:txBody>
            <a:bodyPr wrap="square" lIns="0" tIns="0" rIns="0" bIns="0" rtlCol="0">
              <a:spAutoFit/>
            </a:bodyPr>
            <a:lstStyle/>
            <a:p>
              <a:pPr marL="742950" lvl="1" indent="-285750">
                <a:buFont typeface="Arial" panose="020B0604020202020204" pitchFamily="34" charset="0"/>
                <a:buChar char="•"/>
              </a:pPr>
              <a:r>
                <a:rPr lang="es-ES" sz="1400" i="1" dirty="0">
                  <a:solidFill>
                    <a:srgbClr val="000000">
                      <a:lumMod val="50000"/>
                      <a:lumOff val="50000"/>
                    </a:srgbClr>
                  </a:solidFill>
                  <a:latin typeface="Calibri Light" panose="020F0302020204030204"/>
                  <a:cs typeface="Segoe UI" panose="020B0502040204020203" pitchFamily="34" charset="0"/>
                </a:rPr>
                <a:t>Calendario de visitas a áreas productoras.</a:t>
              </a:r>
            </a:p>
            <a:p>
              <a:pPr marL="742950" lvl="1" indent="-285750">
                <a:buFont typeface="Arial" panose="020B0604020202020204" pitchFamily="34" charset="0"/>
                <a:buChar char="•"/>
              </a:pPr>
              <a:r>
                <a:rPr lang="es-ES" sz="1400" i="1" dirty="0">
                  <a:solidFill>
                    <a:srgbClr val="000000">
                      <a:lumMod val="50000"/>
                      <a:lumOff val="50000"/>
                    </a:srgbClr>
                  </a:solidFill>
                  <a:latin typeface="Calibri Light" panose="020F0302020204030204"/>
                  <a:cs typeface="Segoe UI" panose="020B0502040204020203" pitchFamily="34" charset="0"/>
                </a:rPr>
                <a:t>Calendario sesiones del GI</a:t>
              </a:r>
            </a:p>
            <a:p>
              <a:pPr marL="742950" lvl="1" indent="-285750">
                <a:buFont typeface="Arial" panose="020B0604020202020204" pitchFamily="34" charset="0"/>
                <a:buChar char="•"/>
              </a:pPr>
              <a:r>
                <a:rPr lang="es-ES" sz="1400" i="1" dirty="0">
                  <a:solidFill>
                    <a:srgbClr val="000000">
                      <a:lumMod val="50000"/>
                      <a:lumOff val="50000"/>
                    </a:srgbClr>
                  </a:solidFill>
                  <a:latin typeface="Calibri Light" panose="020F0302020204030204"/>
                  <a:cs typeface="Segoe UI" panose="020B0502040204020203" pitchFamily="34" charset="0"/>
                </a:rPr>
                <a:t>Preparar herramientas metodológicas.</a:t>
              </a:r>
            </a:p>
          </p:txBody>
        </p:sp>
      </p:grpSp>
      <p:sp>
        <p:nvSpPr>
          <p:cNvPr id="45" name="Cuadro de texto 336"/>
          <p:cNvSpPr txBox="1"/>
          <p:nvPr/>
        </p:nvSpPr>
        <p:spPr>
          <a:xfrm>
            <a:off x="8829072" y="2408920"/>
            <a:ext cx="1739826" cy="984885"/>
          </a:xfrm>
          <a:prstGeom prst="rect">
            <a:avLst/>
          </a:prstGeom>
          <a:noFill/>
        </p:spPr>
        <p:txBody>
          <a:bodyPr wrap="square" lIns="0" tIns="0" rIns="0" bIns="0" rtlCol="0">
            <a:spAutoFit/>
          </a:bodyPr>
          <a:lstStyle/>
          <a:p>
            <a:r>
              <a:rPr lang="es-ES" sz="1600" b="1" dirty="0">
                <a:solidFill>
                  <a:srgbClr val="000000">
                    <a:lumMod val="50000"/>
                    <a:lumOff val="50000"/>
                  </a:srgbClr>
                </a:solidFill>
                <a:latin typeface="Segoe UI" panose="020B0502040204020203" pitchFamily="34" charset="0"/>
                <a:cs typeface="Segoe UI" panose="020B0502040204020203" pitchFamily="34" charset="0"/>
              </a:rPr>
              <a:t>Lleva el registro y el seguimiento de acuerdos del GIVD</a:t>
            </a:r>
          </a:p>
        </p:txBody>
      </p:sp>
      <p:sp>
        <p:nvSpPr>
          <p:cNvPr id="46" name="Cuadro de texto 339"/>
          <p:cNvSpPr txBox="1"/>
          <p:nvPr/>
        </p:nvSpPr>
        <p:spPr>
          <a:xfrm>
            <a:off x="1737068" y="2441257"/>
            <a:ext cx="1594605" cy="738664"/>
          </a:xfrm>
          <a:prstGeom prst="rect">
            <a:avLst/>
          </a:prstGeom>
          <a:noFill/>
        </p:spPr>
        <p:txBody>
          <a:bodyPr wrap="square" lIns="0" tIns="0" rIns="0" bIns="0" rtlCol="0">
            <a:spAutoFit/>
          </a:bodyPr>
          <a:lstStyle/>
          <a:p>
            <a:pPr algn="r"/>
            <a:r>
              <a:rPr lang="es-ES" sz="1600" b="1" dirty="0">
                <a:solidFill>
                  <a:srgbClr val="000000">
                    <a:lumMod val="50000"/>
                    <a:lumOff val="50000"/>
                  </a:srgbClr>
                </a:solidFill>
                <a:latin typeface="Segoe UI" panose="020B0502040204020203" pitchFamily="34" charset="0"/>
                <a:cs typeface="Segoe UI" panose="020B0502040204020203" pitchFamily="34" charset="0"/>
              </a:rPr>
              <a:t>Convoca a reuniones de trabajo</a:t>
            </a:r>
          </a:p>
        </p:txBody>
      </p:sp>
      <p:sp>
        <p:nvSpPr>
          <p:cNvPr id="47" name="Cuadro de texto 342"/>
          <p:cNvSpPr txBox="1"/>
          <p:nvPr/>
        </p:nvSpPr>
        <p:spPr>
          <a:xfrm>
            <a:off x="902493" y="4166574"/>
            <a:ext cx="1867470" cy="492443"/>
          </a:xfrm>
          <a:prstGeom prst="rect">
            <a:avLst/>
          </a:prstGeom>
          <a:noFill/>
        </p:spPr>
        <p:txBody>
          <a:bodyPr wrap="square" lIns="0" tIns="0" rIns="0" bIns="0" rtlCol="0">
            <a:spAutoFit/>
          </a:bodyPr>
          <a:lstStyle/>
          <a:p>
            <a:pPr algn="r"/>
            <a:r>
              <a:rPr lang="es-ES" sz="1600" b="1" dirty="0">
                <a:solidFill>
                  <a:srgbClr val="000000">
                    <a:lumMod val="50000"/>
                    <a:lumOff val="50000"/>
                  </a:srgbClr>
                </a:solidFill>
                <a:latin typeface="Segoe UI" panose="020B0502040204020203" pitchFamily="34" charset="0"/>
                <a:cs typeface="Segoe UI" panose="020B0502040204020203" pitchFamily="34" charset="0"/>
              </a:rPr>
              <a:t>Modera</a:t>
            </a:r>
          </a:p>
          <a:p>
            <a:pPr algn="r"/>
            <a:r>
              <a:rPr lang="es-ES" sz="1600" b="1" dirty="0">
                <a:solidFill>
                  <a:srgbClr val="000000">
                    <a:lumMod val="50000"/>
                    <a:lumOff val="50000"/>
                  </a:srgbClr>
                </a:solidFill>
                <a:latin typeface="Segoe UI" panose="020B0502040204020203" pitchFamily="34" charset="0"/>
                <a:cs typeface="Segoe UI" panose="020B0502040204020203" pitchFamily="34" charset="0"/>
              </a:rPr>
              <a:t> reuniones </a:t>
            </a:r>
          </a:p>
        </p:txBody>
      </p:sp>
      <p:sp>
        <p:nvSpPr>
          <p:cNvPr id="48" name="Cuadro de texto 345"/>
          <p:cNvSpPr txBox="1"/>
          <p:nvPr/>
        </p:nvSpPr>
        <p:spPr>
          <a:xfrm>
            <a:off x="6284872" y="1482390"/>
            <a:ext cx="4284026" cy="492443"/>
          </a:xfrm>
          <a:prstGeom prst="rect">
            <a:avLst/>
          </a:prstGeom>
          <a:noFill/>
        </p:spPr>
        <p:txBody>
          <a:bodyPr wrap="square" lIns="0" tIns="0" rIns="0" bIns="0" rtlCol="0">
            <a:spAutoFit/>
          </a:bodyPr>
          <a:lstStyle/>
          <a:p>
            <a:pPr algn="ctr"/>
            <a:r>
              <a:rPr lang="es-ES" sz="1600" b="1" dirty="0">
                <a:solidFill>
                  <a:srgbClr val="000000">
                    <a:lumMod val="50000"/>
                    <a:lumOff val="50000"/>
                  </a:srgbClr>
                </a:solidFill>
                <a:latin typeface="Segoe UI" panose="020B0502040204020203" pitchFamily="34" charset="0"/>
                <a:cs typeface="Segoe UI" panose="020B0502040204020203" pitchFamily="34" charset="0"/>
              </a:rPr>
              <a:t>Propicia la creación y formalización </a:t>
            </a:r>
          </a:p>
          <a:p>
            <a:pPr algn="ctr"/>
            <a:r>
              <a:rPr lang="es-ES" sz="1600" b="1" dirty="0">
                <a:solidFill>
                  <a:srgbClr val="000000">
                    <a:lumMod val="50000"/>
                    <a:lumOff val="50000"/>
                  </a:srgbClr>
                </a:solidFill>
                <a:latin typeface="Segoe UI" panose="020B0502040204020203" pitchFamily="34" charset="0"/>
                <a:cs typeface="Segoe UI" panose="020B0502040204020203" pitchFamily="34" charset="0"/>
              </a:rPr>
              <a:t>del GIVD </a:t>
            </a:r>
          </a:p>
        </p:txBody>
      </p:sp>
      <p:grpSp>
        <p:nvGrpSpPr>
          <p:cNvPr id="49" name="Grupo 48" descr="Esta imagen es un icono de tres personas interactuando. "/>
          <p:cNvGrpSpPr/>
          <p:nvPr/>
        </p:nvGrpSpPr>
        <p:grpSpPr>
          <a:xfrm>
            <a:off x="2956959" y="3945044"/>
            <a:ext cx="1397000" cy="1397000"/>
            <a:chOff x="3438525" y="2143125"/>
            <a:chExt cx="1397000" cy="1397000"/>
          </a:xfrm>
        </p:grpSpPr>
        <p:sp>
          <p:nvSpPr>
            <p:cNvPr id="50" name="Forma libre 25"/>
            <p:cNvSpPr>
              <a:spLocks/>
            </p:cNvSpPr>
            <p:nvPr/>
          </p:nvSpPr>
          <p:spPr bwMode="auto">
            <a:xfrm>
              <a:off x="3438525" y="2143125"/>
              <a:ext cx="1397000" cy="1397000"/>
            </a:xfrm>
            <a:custGeom>
              <a:avLst/>
              <a:gdLst>
                <a:gd name="T0" fmla="*/ 276 w 336"/>
                <a:gd name="T1" fmla="*/ 276 h 336"/>
                <a:gd name="T2" fmla="*/ 60 w 336"/>
                <a:gd name="T3" fmla="*/ 276 h 336"/>
                <a:gd name="T4" fmla="*/ 60 w 336"/>
                <a:gd name="T5" fmla="*/ 60 h 336"/>
                <a:gd name="T6" fmla="*/ 276 w 336"/>
                <a:gd name="T7" fmla="*/ 60 h 336"/>
                <a:gd name="T8" fmla="*/ 276 w 336"/>
                <a:gd name="T9" fmla="*/ 276 h 336"/>
              </a:gdLst>
              <a:ahLst/>
              <a:cxnLst>
                <a:cxn ang="0">
                  <a:pos x="T0" y="T1"/>
                </a:cxn>
                <a:cxn ang="0">
                  <a:pos x="T2" y="T3"/>
                </a:cxn>
                <a:cxn ang="0">
                  <a:pos x="T4" y="T5"/>
                </a:cxn>
                <a:cxn ang="0">
                  <a:pos x="T6" y="T7"/>
                </a:cxn>
                <a:cxn ang="0">
                  <a:pos x="T8" y="T9"/>
                </a:cxn>
              </a:cxnLst>
              <a:rect l="0" t="0" r="r" b="b"/>
              <a:pathLst>
                <a:path w="336" h="336">
                  <a:moveTo>
                    <a:pt x="276" y="276"/>
                  </a:moveTo>
                  <a:cubicBezTo>
                    <a:pt x="217" y="336"/>
                    <a:pt x="120" y="336"/>
                    <a:pt x="60" y="276"/>
                  </a:cubicBezTo>
                  <a:cubicBezTo>
                    <a:pt x="0" y="217"/>
                    <a:pt x="0" y="120"/>
                    <a:pt x="60" y="60"/>
                  </a:cubicBezTo>
                  <a:cubicBezTo>
                    <a:pt x="120" y="0"/>
                    <a:pt x="217" y="0"/>
                    <a:pt x="276" y="60"/>
                  </a:cubicBezTo>
                  <a:cubicBezTo>
                    <a:pt x="336" y="120"/>
                    <a:pt x="336" y="217"/>
                    <a:pt x="276"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grpSp>
          <p:nvGrpSpPr>
            <p:cNvPr id="51" name="Grupo 50"/>
            <p:cNvGrpSpPr/>
            <p:nvPr/>
          </p:nvGrpSpPr>
          <p:grpSpPr>
            <a:xfrm>
              <a:off x="3810316" y="2465099"/>
              <a:ext cx="613094" cy="674403"/>
              <a:chOff x="3398838" y="2895601"/>
              <a:chExt cx="346075" cy="346075"/>
            </a:xfrm>
          </p:grpSpPr>
          <p:sp>
            <p:nvSpPr>
              <p:cNvPr id="52" name="Forma libre 49"/>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53" name="Forma libre 50"/>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54" name="Elipse 51"/>
              <p:cNvSpPr>
                <a:spLocks noChangeArrowheads="1"/>
              </p:cNvSpPr>
              <p:nvPr/>
            </p:nvSpPr>
            <p:spPr bwMode="auto">
              <a:xfrm>
                <a:off x="3429001" y="2895601"/>
                <a:ext cx="90488" cy="96838"/>
              </a:xfrm>
              <a:prstGeom prst="ellipse">
                <a:avLst/>
              </a:pr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55" name="Forma libre 52"/>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56" name="Forma libre 53"/>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57" name="Forma libre 54"/>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58" name="Elipse 55"/>
              <p:cNvSpPr>
                <a:spLocks noChangeArrowheads="1"/>
              </p:cNvSpPr>
              <p:nvPr/>
            </p:nvSpPr>
            <p:spPr bwMode="auto">
              <a:xfrm>
                <a:off x="3624263" y="2895601"/>
                <a:ext cx="90488" cy="96838"/>
              </a:xfrm>
              <a:prstGeom prst="ellipse">
                <a:avLst/>
              </a:pr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59" name="Forma libre 56"/>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60" name="Forma libre 57"/>
              <p:cNvSpPr>
                <a:spLocks/>
              </p:cNvSpPr>
              <p:nvPr/>
            </p:nvSpPr>
            <p:spPr bwMode="auto">
              <a:xfrm>
                <a:off x="3497263" y="3181351"/>
                <a:ext cx="82550" cy="60325"/>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61" name="Forma libre 58"/>
              <p:cNvSpPr>
                <a:spLocks/>
              </p:cNvSpPr>
              <p:nvPr/>
            </p:nvSpPr>
            <p:spPr bwMode="auto">
              <a:xfrm>
                <a:off x="3563938" y="3181351"/>
                <a:ext cx="82550" cy="60325"/>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62" name="Elipse 59"/>
              <p:cNvSpPr>
                <a:spLocks noChangeArrowheads="1"/>
              </p:cNvSpPr>
              <p:nvPr/>
            </p:nvSpPr>
            <p:spPr bwMode="auto">
              <a:xfrm>
                <a:off x="3527426" y="3090864"/>
                <a:ext cx="88900" cy="96838"/>
              </a:xfrm>
              <a:prstGeom prst="ellipse">
                <a:avLst/>
              </a:pr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63" name="Forma libre 60"/>
              <p:cNvSpPr>
                <a:spLocks/>
              </p:cNvSpPr>
              <p:nvPr/>
            </p:nvSpPr>
            <p:spPr bwMode="auto">
              <a:xfrm>
                <a:off x="3527426" y="3124201"/>
                <a:ext cx="88900" cy="15875"/>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64" name="Línea 61"/>
              <p:cNvSpPr>
                <a:spLocks noChangeShapeType="1"/>
              </p:cNvSpPr>
              <p:nvPr/>
            </p:nvSpPr>
            <p:spPr bwMode="auto">
              <a:xfrm>
                <a:off x="3451226" y="3074989"/>
                <a:ext cx="38100" cy="38100"/>
              </a:xfrm>
              <a:prstGeom prst="line">
                <a:avLst/>
              </a:prstGeom>
              <a:noFill/>
              <a:ln w="14288"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65" name="Línea 62"/>
              <p:cNvSpPr>
                <a:spLocks noChangeShapeType="1"/>
              </p:cNvSpPr>
              <p:nvPr/>
            </p:nvSpPr>
            <p:spPr bwMode="auto">
              <a:xfrm flipH="1">
                <a:off x="3654426" y="3074989"/>
                <a:ext cx="38100" cy="38100"/>
              </a:xfrm>
              <a:prstGeom prst="line">
                <a:avLst/>
              </a:prstGeom>
              <a:noFill/>
              <a:ln w="14288"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grpSp>
      </p:grpSp>
      <p:grpSp>
        <p:nvGrpSpPr>
          <p:cNvPr id="66" name="Grupo 65" descr="Esta imagen es un icono de tres personas y un globo terráqueo. "/>
          <p:cNvGrpSpPr/>
          <p:nvPr/>
        </p:nvGrpSpPr>
        <p:grpSpPr>
          <a:xfrm>
            <a:off x="3596463" y="2256367"/>
            <a:ext cx="1271588" cy="1273175"/>
            <a:chOff x="8229600" y="4162425"/>
            <a:chExt cx="1271588" cy="1273175"/>
          </a:xfrm>
        </p:grpSpPr>
        <p:sp>
          <p:nvSpPr>
            <p:cNvPr id="67" name="Elipse 28"/>
            <p:cNvSpPr>
              <a:spLocks noChangeArrowheads="1"/>
            </p:cNvSpPr>
            <p:nvPr/>
          </p:nvSpPr>
          <p:spPr bwMode="auto">
            <a:xfrm>
              <a:off x="8229600" y="4162425"/>
              <a:ext cx="1271588" cy="1273175"/>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grpSp>
          <p:nvGrpSpPr>
            <p:cNvPr id="68" name="Grupo 67"/>
            <p:cNvGrpSpPr/>
            <p:nvPr/>
          </p:nvGrpSpPr>
          <p:grpSpPr>
            <a:xfrm>
              <a:off x="8560253" y="4426329"/>
              <a:ext cx="610282" cy="674403"/>
              <a:chOff x="4841875" y="2895601"/>
              <a:chExt cx="344488" cy="346075"/>
            </a:xfrm>
          </p:grpSpPr>
          <p:sp>
            <p:nvSpPr>
              <p:cNvPr id="69" name="Forma libre 258"/>
              <p:cNvSpPr>
                <a:spLocks/>
              </p:cNvSpPr>
              <p:nvPr/>
            </p:nvSpPr>
            <p:spPr bwMode="auto">
              <a:xfrm>
                <a:off x="4916488" y="2895601"/>
                <a:ext cx="195263" cy="195263"/>
              </a:xfrm>
              <a:custGeom>
                <a:avLst/>
                <a:gdLst>
                  <a:gd name="T0" fmla="*/ 52 w 52"/>
                  <a:gd name="T1" fmla="*/ 26 h 52"/>
                  <a:gd name="T2" fmla="*/ 26 w 52"/>
                  <a:gd name="T3" fmla="*/ 52 h 52"/>
                  <a:gd name="T4" fmla="*/ 0 w 52"/>
                  <a:gd name="T5" fmla="*/ 25 h 52"/>
                  <a:gd name="T6" fmla="*/ 25 w 52"/>
                  <a:gd name="T7" fmla="*/ 0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cubicBezTo>
                      <a:pt x="52" y="40"/>
                      <a:pt x="40" y="52"/>
                      <a:pt x="26" y="52"/>
                    </a:cubicBezTo>
                    <a:cubicBezTo>
                      <a:pt x="12" y="52"/>
                      <a:pt x="0" y="40"/>
                      <a:pt x="0" y="25"/>
                    </a:cubicBezTo>
                    <a:cubicBezTo>
                      <a:pt x="0" y="11"/>
                      <a:pt x="11" y="1"/>
                      <a:pt x="25" y="0"/>
                    </a:cubicBezTo>
                    <a:cubicBezTo>
                      <a:pt x="25" y="0"/>
                      <a:pt x="26" y="0"/>
                      <a:pt x="26" y="0"/>
                    </a:cubicBezTo>
                    <a:cubicBezTo>
                      <a:pt x="40" y="0"/>
                      <a:pt x="52" y="11"/>
                      <a:pt x="52" y="26"/>
                    </a:cubicBezTo>
                    <a:close/>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70" name="Forma libre 259"/>
              <p:cNvSpPr>
                <a:spLocks/>
              </p:cNvSpPr>
              <p:nvPr/>
            </p:nvSpPr>
            <p:spPr bwMode="auto">
              <a:xfrm>
                <a:off x="4957763" y="2895601"/>
                <a:ext cx="52388" cy="195263"/>
              </a:xfrm>
              <a:custGeom>
                <a:avLst/>
                <a:gdLst>
                  <a:gd name="T0" fmla="*/ 14 w 14"/>
                  <a:gd name="T1" fmla="*/ 0 h 52"/>
                  <a:gd name="T2" fmla="*/ 14 w 14"/>
                  <a:gd name="T3" fmla="*/ 52 h 52"/>
                </a:gdLst>
                <a:ahLst/>
                <a:cxnLst>
                  <a:cxn ang="0">
                    <a:pos x="T0" y="T1"/>
                  </a:cxn>
                  <a:cxn ang="0">
                    <a:pos x="T2" y="T3"/>
                  </a:cxn>
                </a:cxnLst>
                <a:rect l="0" t="0" r="r" b="b"/>
                <a:pathLst>
                  <a:path w="14" h="52">
                    <a:moveTo>
                      <a:pt x="14" y="0"/>
                    </a:moveTo>
                    <a:cubicBezTo>
                      <a:pt x="0" y="15"/>
                      <a:pt x="0" y="34"/>
                      <a:pt x="14" y="52"/>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71" name="Forma libre 260"/>
              <p:cNvSpPr>
                <a:spLocks/>
              </p:cNvSpPr>
              <p:nvPr/>
            </p:nvSpPr>
            <p:spPr bwMode="auto">
              <a:xfrm>
                <a:off x="5018088" y="2895601"/>
                <a:ext cx="52388" cy="195263"/>
              </a:xfrm>
              <a:custGeom>
                <a:avLst/>
                <a:gdLst>
                  <a:gd name="T0" fmla="*/ 0 w 14"/>
                  <a:gd name="T1" fmla="*/ 0 h 52"/>
                  <a:gd name="T2" fmla="*/ 0 w 14"/>
                  <a:gd name="T3" fmla="*/ 52 h 52"/>
                </a:gdLst>
                <a:ahLst/>
                <a:cxnLst>
                  <a:cxn ang="0">
                    <a:pos x="T0" y="T1"/>
                  </a:cxn>
                  <a:cxn ang="0">
                    <a:pos x="T2" y="T3"/>
                  </a:cxn>
                </a:cxnLst>
                <a:rect l="0" t="0" r="r" b="b"/>
                <a:pathLst>
                  <a:path w="14" h="52">
                    <a:moveTo>
                      <a:pt x="0" y="0"/>
                    </a:moveTo>
                    <a:cubicBezTo>
                      <a:pt x="14" y="15"/>
                      <a:pt x="14" y="34"/>
                      <a:pt x="0" y="52"/>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72" name="Línea 261"/>
              <p:cNvSpPr>
                <a:spLocks noChangeShapeType="1"/>
              </p:cNvSpPr>
              <p:nvPr/>
            </p:nvSpPr>
            <p:spPr bwMode="auto">
              <a:xfrm>
                <a:off x="4932363" y="3044826"/>
                <a:ext cx="165100" cy="0"/>
              </a:xfrm>
              <a:prstGeom prst="line">
                <a:avLst/>
              </a:prstGeom>
              <a:noFill/>
              <a:ln w="14288" cap="flat">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73" name="Línea 262"/>
              <p:cNvSpPr>
                <a:spLocks noChangeShapeType="1"/>
              </p:cNvSpPr>
              <p:nvPr/>
            </p:nvSpPr>
            <p:spPr bwMode="auto">
              <a:xfrm>
                <a:off x="4932363" y="2940051"/>
                <a:ext cx="165100" cy="0"/>
              </a:xfrm>
              <a:prstGeom prst="line">
                <a:avLst/>
              </a:prstGeom>
              <a:noFill/>
              <a:ln w="14288" cap="flat">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74" name="Línea 263"/>
              <p:cNvSpPr>
                <a:spLocks noChangeShapeType="1"/>
              </p:cNvSpPr>
              <p:nvPr/>
            </p:nvSpPr>
            <p:spPr bwMode="auto">
              <a:xfrm>
                <a:off x="4916488" y="2992438"/>
                <a:ext cx="195263" cy="0"/>
              </a:xfrm>
              <a:prstGeom prst="line">
                <a:avLst/>
              </a:prstGeom>
              <a:noFill/>
              <a:ln w="14288" cap="flat">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75" name="Elipse 264"/>
              <p:cNvSpPr>
                <a:spLocks noChangeArrowheads="1"/>
              </p:cNvSpPr>
              <p:nvPr/>
            </p:nvSpPr>
            <p:spPr bwMode="auto">
              <a:xfrm>
                <a:off x="4864100" y="3105151"/>
                <a:ext cx="74613" cy="76200"/>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76" name="Elipse 265"/>
              <p:cNvSpPr>
                <a:spLocks noChangeArrowheads="1"/>
              </p:cNvSpPr>
              <p:nvPr/>
            </p:nvSpPr>
            <p:spPr bwMode="auto">
              <a:xfrm>
                <a:off x="4976813" y="3105151"/>
                <a:ext cx="74613" cy="76200"/>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77" name="Elipse 266"/>
              <p:cNvSpPr>
                <a:spLocks noChangeArrowheads="1"/>
              </p:cNvSpPr>
              <p:nvPr/>
            </p:nvSpPr>
            <p:spPr bwMode="auto">
              <a:xfrm>
                <a:off x="5089525" y="3105151"/>
                <a:ext cx="74613" cy="76200"/>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78" name="Forma libre 267"/>
              <p:cNvSpPr>
                <a:spLocks/>
              </p:cNvSpPr>
              <p:nvPr/>
            </p:nvSpPr>
            <p:spPr bwMode="auto">
              <a:xfrm>
                <a:off x="4841875" y="3181351"/>
                <a:ext cx="344488" cy="60325"/>
              </a:xfrm>
              <a:custGeom>
                <a:avLst/>
                <a:gdLst>
                  <a:gd name="T0" fmla="*/ 76 w 92"/>
                  <a:gd name="T1" fmla="*/ 0 h 16"/>
                  <a:gd name="T2" fmla="*/ 61 w 92"/>
                  <a:gd name="T3" fmla="*/ 11 h 16"/>
                  <a:gd name="T4" fmla="*/ 46 w 92"/>
                  <a:gd name="T5" fmla="*/ 0 h 16"/>
                  <a:gd name="T6" fmla="*/ 31 w 92"/>
                  <a:gd name="T7" fmla="*/ 11 h 16"/>
                  <a:gd name="T8" fmla="*/ 16 w 92"/>
                  <a:gd name="T9" fmla="*/ 0 h 16"/>
                  <a:gd name="T10" fmla="*/ 0 w 92"/>
                  <a:gd name="T11" fmla="*/ 16 h 16"/>
                  <a:gd name="T12" fmla="*/ 92 w 92"/>
                  <a:gd name="T13" fmla="*/ 16 h 16"/>
                  <a:gd name="T14" fmla="*/ 76 w 9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6">
                    <a:moveTo>
                      <a:pt x="76" y="0"/>
                    </a:moveTo>
                    <a:cubicBezTo>
                      <a:pt x="69" y="0"/>
                      <a:pt x="63" y="4"/>
                      <a:pt x="61" y="11"/>
                    </a:cubicBezTo>
                    <a:cubicBezTo>
                      <a:pt x="59" y="4"/>
                      <a:pt x="53" y="0"/>
                      <a:pt x="46" y="0"/>
                    </a:cubicBezTo>
                    <a:cubicBezTo>
                      <a:pt x="39" y="0"/>
                      <a:pt x="33" y="4"/>
                      <a:pt x="31" y="11"/>
                    </a:cubicBezTo>
                    <a:cubicBezTo>
                      <a:pt x="29" y="4"/>
                      <a:pt x="23" y="0"/>
                      <a:pt x="16" y="0"/>
                    </a:cubicBezTo>
                    <a:cubicBezTo>
                      <a:pt x="7" y="0"/>
                      <a:pt x="0" y="8"/>
                      <a:pt x="0" y="16"/>
                    </a:cubicBezTo>
                    <a:cubicBezTo>
                      <a:pt x="92" y="16"/>
                      <a:pt x="92" y="16"/>
                      <a:pt x="92" y="16"/>
                    </a:cubicBezTo>
                    <a:cubicBezTo>
                      <a:pt x="92" y="8"/>
                      <a:pt x="85" y="0"/>
                      <a:pt x="76" y="0"/>
                    </a:cubicBezTo>
                    <a:close/>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grpSp>
      </p:grpSp>
      <p:grpSp>
        <p:nvGrpSpPr>
          <p:cNvPr id="79" name="Grupo 78"/>
          <p:cNvGrpSpPr/>
          <p:nvPr/>
        </p:nvGrpSpPr>
        <p:grpSpPr>
          <a:xfrm>
            <a:off x="7226187" y="2261329"/>
            <a:ext cx="1397000" cy="1397000"/>
            <a:chOff x="4343654" y="2551113"/>
            <a:chExt cx="1397000" cy="1397000"/>
          </a:xfrm>
        </p:grpSpPr>
        <p:grpSp>
          <p:nvGrpSpPr>
            <p:cNvPr id="80" name="Grupo 79" descr="Esta imagen es un icono de tres personas interactuando. "/>
            <p:cNvGrpSpPr/>
            <p:nvPr/>
          </p:nvGrpSpPr>
          <p:grpSpPr>
            <a:xfrm>
              <a:off x="4343654" y="2551113"/>
              <a:ext cx="1397000" cy="1397000"/>
              <a:chOff x="7356475" y="2143125"/>
              <a:chExt cx="1397000" cy="1397000"/>
            </a:xfrm>
          </p:grpSpPr>
          <p:sp>
            <p:nvSpPr>
              <p:cNvPr id="82" name="Forma libre 27"/>
              <p:cNvSpPr>
                <a:spLocks/>
              </p:cNvSpPr>
              <p:nvPr/>
            </p:nvSpPr>
            <p:spPr bwMode="auto">
              <a:xfrm>
                <a:off x="7356475" y="2143125"/>
                <a:ext cx="1397000" cy="139700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grpSp>
            <p:nvGrpSpPr>
              <p:cNvPr id="83" name="Grupo 82"/>
              <p:cNvGrpSpPr/>
              <p:nvPr/>
            </p:nvGrpSpPr>
            <p:grpSpPr>
              <a:xfrm>
                <a:off x="7748428" y="2465098"/>
                <a:ext cx="613094" cy="423823"/>
                <a:chOff x="3398838" y="2895601"/>
                <a:chExt cx="346075" cy="217488"/>
              </a:xfrm>
            </p:grpSpPr>
            <p:sp>
              <p:nvSpPr>
                <p:cNvPr id="84" name="Forma libre 49"/>
                <p:cNvSpPr>
                  <a:spLocks/>
                </p:cNvSpPr>
                <p:nvPr/>
              </p:nvSpPr>
              <p:spPr bwMode="auto">
                <a:xfrm>
                  <a:off x="3398838"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85" name="Forma libre 50"/>
                <p:cNvSpPr>
                  <a:spLocks/>
                </p:cNvSpPr>
                <p:nvPr/>
              </p:nvSpPr>
              <p:spPr bwMode="auto">
                <a:xfrm>
                  <a:off x="3467101"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86" name="Elipse 51"/>
                <p:cNvSpPr>
                  <a:spLocks noChangeArrowheads="1"/>
                </p:cNvSpPr>
                <p:nvPr/>
              </p:nvSpPr>
              <p:spPr bwMode="auto">
                <a:xfrm>
                  <a:off x="3429001" y="2895601"/>
                  <a:ext cx="90488" cy="96838"/>
                </a:xfrm>
                <a:prstGeom prst="ellipse">
                  <a:avLst/>
                </a:pr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87" name="Forma libre 52"/>
                <p:cNvSpPr>
                  <a:spLocks/>
                </p:cNvSpPr>
                <p:nvPr/>
              </p:nvSpPr>
              <p:spPr bwMode="auto">
                <a:xfrm>
                  <a:off x="3429001"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88" name="Forma libre 53"/>
                <p:cNvSpPr>
                  <a:spLocks/>
                </p:cNvSpPr>
                <p:nvPr/>
              </p:nvSpPr>
              <p:spPr bwMode="auto">
                <a:xfrm>
                  <a:off x="3594101" y="2986089"/>
                  <a:ext cx="82550" cy="58738"/>
                </a:xfrm>
                <a:custGeom>
                  <a:avLst/>
                  <a:gdLst>
                    <a:gd name="T0" fmla="*/ 14 w 22"/>
                    <a:gd name="T1" fmla="*/ 0 h 16"/>
                    <a:gd name="T2" fmla="*/ 14 w 22"/>
                    <a:gd name="T3" fmla="*/ 6 h 16"/>
                    <a:gd name="T4" fmla="*/ 4 w 22"/>
                    <a:gd name="T5" fmla="*/ 9 h 16"/>
                    <a:gd name="T6" fmla="*/ 0 w 22"/>
                    <a:gd name="T7" fmla="*/ 14 h 16"/>
                    <a:gd name="T8" fmla="*/ 0 w 22"/>
                    <a:gd name="T9" fmla="*/ 16 h 16"/>
                    <a:gd name="T10" fmla="*/ 22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14" y="0"/>
                      </a:moveTo>
                      <a:cubicBezTo>
                        <a:pt x="14" y="6"/>
                        <a:pt x="14" y="6"/>
                        <a:pt x="14" y="6"/>
                      </a:cubicBezTo>
                      <a:cubicBezTo>
                        <a:pt x="4" y="9"/>
                        <a:pt x="4" y="9"/>
                        <a:pt x="4" y="9"/>
                      </a:cubicBezTo>
                      <a:cubicBezTo>
                        <a:pt x="2" y="10"/>
                        <a:pt x="0" y="12"/>
                        <a:pt x="0" y="14"/>
                      </a:cubicBezTo>
                      <a:cubicBezTo>
                        <a:pt x="0" y="16"/>
                        <a:pt x="0" y="16"/>
                        <a:pt x="0" y="16"/>
                      </a:cubicBezTo>
                      <a:cubicBezTo>
                        <a:pt x="22" y="16"/>
                        <a:pt x="22" y="16"/>
                        <a:pt x="22" y="16"/>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89" name="Forma libre 54"/>
                <p:cNvSpPr>
                  <a:spLocks/>
                </p:cNvSpPr>
                <p:nvPr/>
              </p:nvSpPr>
              <p:spPr bwMode="auto">
                <a:xfrm>
                  <a:off x="3662363" y="2986089"/>
                  <a:ext cx="82550" cy="58738"/>
                </a:xfrm>
                <a:custGeom>
                  <a:avLst/>
                  <a:gdLst>
                    <a:gd name="T0" fmla="*/ 8 w 22"/>
                    <a:gd name="T1" fmla="*/ 0 h 16"/>
                    <a:gd name="T2" fmla="*/ 8 w 22"/>
                    <a:gd name="T3" fmla="*/ 6 h 16"/>
                    <a:gd name="T4" fmla="*/ 18 w 22"/>
                    <a:gd name="T5" fmla="*/ 9 h 16"/>
                    <a:gd name="T6" fmla="*/ 22 w 22"/>
                    <a:gd name="T7" fmla="*/ 14 h 16"/>
                    <a:gd name="T8" fmla="*/ 22 w 22"/>
                    <a:gd name="T9" fmla="*/ 16 h 16"/>
                    <a:gd name="T10" fmla="*/ 0 w 22"/>
                    <a:gd name="T11" fmla="*/ 16 h 16"/>
                  </a:gdLst>
                  <a:ahLst/>
                  <a:cxnLst>
                    <a:cxn ang="0">
                      <a:pos x="T0" y="T1"/>
                    </a:cxn>
                    <a:cxn ang="0">
                      <a:pos x="T2" y="T3"/>
                    </a:cxn>
                    <a:cxn ang="0">
                      <a:pos x="T4" y="T5"/>
                    </a:cxn>
                    <a:cxn ang="0">
                      <a:pos x="T6" y="T7"/>
                    </a:cxn>
                    <a:cxn ang="0">
                      <a:pos x="T8" y="T9"/>
                    </a:cxn>
                    <a:cxn ang="0">
                      <a:pos x="T10" y="T11"/>
                    </a:cxn>
                  </a:cxnLst>
                  <a:rect l="0" t="0" r="r" b="b"/>
                  <a:pathLst>
                    <a:path w="22" h="16">
                      <a:moveTo>
                        <a:pt x="8" y="0"/>
                      </a:moveTo>
                      <a:cubicBezTo>
                        <a:pt x="8" y="6"/>
                        <a:pt x="8" y="6"/>
                        <a:pt x="8" y="6"/>
                      </a:cubicBezTo>
                      <a:cubicBezTo>
                        <a:pt x="18" y="9"/>
                        <a:pt x="18" y="9"/>
                        <a:pt x="18" y="9"/>
                      </a:cubicBezTo>
                      <a:cubicBezTo>
                        <a:pt x="20" y="10"/>
                        <a:pt x="22" y="12"/>
                        <a:pt x="22" y="14"/>
                      </a:cubicBezTo>
                      <a:cubicBezTo>
                        <a:pt x="22" y="16"/>
                        <a:pt x="22" y="16"/>
                        <a:pt x="22" y="16"/>
                      </a:cubicBezTo>
                      <a:cubicBezTo>
                        <a:pt x="0" y="16"/>
                        <a:pt x="0" y="16"/>
                        <a:pt x="0" y="16"/>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90" name="Elipse 55"/>
                <p:cNvSpPr>
                  <a:spLocks noChangeArrowheads="1"/>
                </p:cNvSpPr>
                <p:nvPr/>
              </p:nvSpPr>
              <p:spPr bwMode="auto">
                <a:xfrm>
                  <a:off x="3624263" y="2895601"/>
                  <a:ext cx="90488" cy="96838"/>
                </a:xfrm>
                <a:prstGeom prst="ellipse">
                  <a:avLst/>
                </a:pr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91" name="Forma libre 56"/>
                <p:cNvSpPr>
                  <a:spLocks/>
                </p:cNvSpPr>
                <p:nvPr/>
              </p:nvSpPr>
              <p:spPr bwMode="auto">
                <a:xfrm>
                  <a:off x="3624263" y="2928939"/>
                  <a:ext cx="90488" cy="14288"/>
                </a:xfrm>
                <a:custGeom>
                  <a:avLst/>
                  <a:gdLst>
                    <a:gd name="T0" fmla="*/ 24 w 24"/>
                    <a:gd name="T1" fmla="*/ 2 h 4"/>
                    <a:gd name="T2" fmla="*/ 14 w 24"/>
                    <a:gd name="T3" fmla="*/ 0 h 4"/>
                    <a:gd name="T4" fmla="*/ 0 w 24"/>
                    <a:gd name="T5" fmla="*/ 1 h 4"/>
                  </a:gdLst>
                  <a:ahLst/>
                  <a:cxnLst>
                    <a:cxn ang="0">
                      <a:pos x="T0" y="T1"/>
                    </a:cxn>
                    <a:cxn ang="0">
                      <a:pos x="T2" y="T3"/>
                    </a:cxn>
                    <a:cxn ang="0">
                      <a:pos x="T4" y="T5"/>
                    </a:cxn>
                  </a:cxnLst>
                  <a:rect l="0" t="0" r="r" b="b"/>
                  <a:pathLst>
                    <a:path w="24" h="4">
                      <a:moveTo>
                        <a:pt x="24" y="2"/>
                      </a:moveTo>
                      <a:cubicBezTo>
                        <a:pt x="22" y="4"/>
                        <a:pt x="16" y="4"/>
                        <a:pt x="14" y="0"/>
                      </a:cubicBezTo>
                      <a:cubicBezTo>
                        <a:pt x="10" y="4"/>
                        <a:pt x="3" y="4"/>
                        <a:pt x="0" y="1"/>
                      </a:cubicBezTo>
                    </a:path>
                  </a:pathLst>
                </a:custGeom>
                <a:noFill/>
                <a:ln w="14288" cap="flat">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92" name="Línea 61"/>
                <p:cNvSpPr>
                  <a:spLocks noChangeShapeType="1"/>
                </p:cNvSpPr>
                <p:nvPr/>
              </p:nvSpPr>
              <p:spPr bwMode="auto">
                <a:xfrm>
                  <a:off x="3451226" y="3074989"/>
                  <a:ext cx="38100" cy="38100"/>
                </a:xfrm>
                <a:prstGeom prst="line">
                  <a:avLst/>
                </a:prstGeom>
                <a:noFill/>
                <a:ln w="14288"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93" name="Línea 62"/>
                <p:cNvSpPr>
                  <a:spLocks noChangeShapeType="1"/>
                </p:cNvSpPr>
                <p:nvPr/>
              </p:nvSpPr>
              <p:spPr bwMode="auto">
                <a:xfrm flipH="1">
                  <a:off x="3654426" y="3074989"/>
                  <a:ext cx="38100" cy="38100"/>
                </a:xfrm>
                <a:prstGeom prst="line">
                  <a:avLst/>
                </a:prstGeom>
                <a:noFill/>
                <a:ln w="14288"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grpSp>
        </p:grpSp>
        <p:pic>
          <p:nvPicPr>
            <p:cNvPr id="81" name="Imagen 80"/>
            <p:cNvPicPr>
              <a:picLocks/>
            </p:cNvPicPr>
            <p:nvPr/>
          </p:nvPicPr>
          <p:blipFill>
            <a:blip r:embed="rId2"/>
            <a:stretch>
              <a:fillRect/>
            </a:stretch>
          </p:blipFill>
          <p:spPr>
            <a:xfrm>
              <a:off x="4822790" y="3262438"/>
              <a:ext cx="438728" cy="475736"/>
            </a:xfrm>
            <a:prstGeom prst="rect">
              <a:avLst/>
            </a:prstGeom>
          </p:spPr>
        </p:pic>
      </p:grpSp>
      <p:grpSp>
        <p:nvGrpSpPr>
          <p:cNvPr id="94" name="Grupo 93"/>
          <p:cNvGrpSpPr/>
          <p:nvPr/>
        </p:nvGrpSpPr>
        <p:grpSpPr>
          <a:xfrm>
            <a:off x="7531559" y="4006455"/>
            <a:ext cx="1397000" cy="1397000"/>
            <a:chOff x="7818646" y="4006455"/>
            <a:chExt cx="1397000" cy="1397000"/>
          </a:xfrm>
        </p:grpSpPr>
        <p:sp>
          <p:nvSpPr>
            <p:cNvPr id="95" name="Forma libre 27"/>
            <p:cNvSpPr>
              <a:spLocks/>
            </p:cNvSpPr>
            <p:nvPr/>
          </p:nvSpPr>
          <p:spPr bwMode="auto">
            <a:xfrm>
              <a:off x="7818646" y="4006455"/>
              <a:ext cx="1397000" cy="1397000"/>
            </a:xfrm>
            <a:custGeom>
              <a:avLst/>
              <a:gdLst>
                <a:gd name="T0" fmla="*/ 60 w 336"/>
                <a:gd name="T1" fmla="*/ 276 h 336"/>
                <a:gd name="T2" fmla="*/ 60 w 336"/>
                <a:gd name="T3" fmla="*/ 60 h 336"/>
                <a:gd name="T4" fmla="*/ 276 w 336"/>
                <a:gd name="T5" fmla="*/ 60 h 336"/>
                <a:gd name="T6" fmla="*/ 276 w 336"/>
                <a:gd name="T7" fmla="*/ 276 h 336"/>
                <a:gd name="T8" fmla="*/ 60 w 336"/>
                <a:gd name="T9" fmla="*/ 276 h 336"/>
              </a:gdLst>
              <a:ahLst/>
              <a:cxnLst>
                <a:cxn ang="0">
                  <a:pos x="T0" y="T1"/>
                </a:cxn>
                <a:cxn ang="0">
                  <a:pos x="T2" y="T3"/>
                </a:cxn>
                <a:cxn ang="0">
                  <a:pos x="T4" y="T5"/>
                </a:cxn>
                <a:cxn ang="0">
                  <a:pos x="T6" y="T7"/>
                </a:cxn>
                <a:cxn ang="0">
                  <a:pos x="T8" y="T9"/>
                </a:cxn>
              </a:cxnLst>
              <a:rect l="0" t="0" r="r" b="b"/>
              <a:pathLst>
                <a:path w="336" h="336">
                  <a:moveTo>
                    <a:pt x="60" y="276"/>
                  </a:moveTo>
                  <a:cubicBezTo>
                    <a:pt x="0" y="217"/>
                    <a:pt x="0" y="120"/>
                    <a:pt x="60" y="60"/>
                  </a:cubicBezTo>
                  <a:cubicBezTo>
                    <a:pt x="120" y="0"/>
                    <a:pt x="217" y="0"/>
                    <a:pt x="276" y="60"/>
                  </a:cubicBezTo>
                  <a:cubicBezTo>
                    <a:pt x="336" y="120"/>
                    <a:pt x="336" y="217"/>
                    <a:pt x="276" y="276"/>
                  </a:cubicBezTo>
                  <a:cubicBezTo>
                    <a:pt x="217" y="336"/>
                    <a:pt x="120" y="336"/>
                    <a:pt x="60" y="276"/>
                  </a:cubicBezTo>
                  <a:close/>
                </a:path>
              </a:pathLst>
            </a:cu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pic>
          <p:nvPicPr>
            <p:cNvPr id="96" name="Imagen 95"/>
            <p:cNvPicPr>
              <a:picLocks/>
            </p:cNvPicPr>
            <p:nvPr/>
          </p:nvPicPr>
          <p:blipFill>
            <a:blip r:embed="rId2"/>
            <a:stretch>
              <a:fillRect/>
            </a:stretch>
          </p:blipFill>
          <p:spPr>
            <a:xfrm>
              <a:off x="8042449" y="4397190"/>
              <a:ext cx="486256" cy="496544"/>
            </a:xfrm>
            <a:prstGeom prst="rect">
              <a:avLst/>
            </a:prstGeom>
          </p:spPr>
        </p:pic>
        <p:pic>
          <p:nvPicPr>
            <p:cNvPr id="97" name="Imagen 96"/>
            <p:cNvPicPr>
              <a:picLocks/>
            </p:cNvPicPr>
            <p:nvPr/>
          </p:nvPicPr>
          <p:blipFill>
            <a:blip r:embed="rId2"/>
            <a:stretch>
              <a:fillRect/>
            </a:stretch>
          </p:blipFill>
          <p:spPr>
            <a:xfrm>
              <a:off x="8415816" y="4645462"/>
              <a:ext cx="486256" cy="496544"/>
            </a:xfrm>
            <a:prstGeom prst="rect">
              <a:avLst/>
            </a:prstGeom>
          </p:spPr>
        </p:pic>
        <p:pic>
          <p:nvPicPr>
            <p:cNvPr id="98" name="Imagen 97"/>
            <p:cNvPicPr>
              <a:picLocks/>
            </p:cNvPicPr>
            <p:nvPr/>
          </p:nvPicPr>
          <p:blipFill>
            <a:blip r:embed="rId2"/>
            <a:stretch>
              <a:fillRect/>
            </a:stretch>
          </p:blipFill>
          <p:spPr>
            <a:xfrm>
              <a:off x="8418060" y="4200316"/>
              <a:ext cx="486256" cy="496544"/>
            </a:xfrm>
            <a:prstGeom prst="rect">
              <a:avLst/>
            </a:prstGeom>
          </p:spPr>
        </p:pic>
      </p:grpSp>
      <p:grpSp>
        <p:nvGrpSpPr>
          <p:cNvPr id="99" name="Grupo 98" descr="Esta imagen es un icono de 1 persona interactuando con tres personas. "/>
          <p:cNvGrpSpPr/>
          <p:nvPr/>
        </p:nvGrpSpPr>
        <p:grpSpPr>
          <a:xfrm>
            <a:off x="5459412" y="1533895"/>
            <a:ext cx="1273175" cy="1271588"/>
            <a:chOff x="5459412" y="1395413"/>
            <a:chExt cx="1273175" cy="1271588"/>
          </a:xfrm>
        </p:grpSpPr>
        <p:sp>
          <p:nvSpPr>
            <p:cNvPr id="100" name="Elipse 26"/>
            <p:cNvSpPr>
              <a:spLocks noChangeArrowheads="1"/>
            </p:cNvSpPr>
            <p:nvPr/>
          </p:nvSpPr>
          <p:spPr bwMode="auto">
            <a:xfrm>
              <a:off x="5459412" y="1395413"/>
              <a:ext cx="1273175" cy="1271588"/>
            </a:xfrm>
            <a:prstGeom prst="ellipse">
              <a:avLst/>
            </a:prstGeom>
            <a:gradFill>
              <a:gsLst>
                <a:gs pos="0">
                  <a:srgbClr val="7CEFD8"/>
                </a:gs>
                <a:gs pos="50000">
                  <a:srgbClr val="6672E4"/>
                </a:gs>
                <a:gs pos="100000">
                  <a:srgbClr val="882BE5"/>
                </a:gs>
              </a:gsLst>
              <a:lin ang="7800000" scaled="0"/>
            </a:gradFill>
            <a:ln w="12700" cap="flat">
              <a:noFill/>
              <a:prstDash val="solid"/>
              <a:miter lim="800000"/>
              <a:headEnd/>
              <a:tailEnd/>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grpSp>
          <p:nvGrpSpPr>
            <p:cNvPr id="101" name="Grupo 100"/>
            <p:cNvGrpSpPr/>
            <p:nvPr/>
          </p:nvGrpSpPr>
          <p:grpSpPr>
            <a:xfrm>
              <a:off x="5781290" y="1569642"/>
              <a:ext cx="584970" cy="674403"/>
              <a:chOff x="2686050" y="2895601"/>
              <a:chExt cx="330200" cy="346075"/>
            </a:xfrm>
          </p:grpSpPr>
          <p:sp>
            <p:nvSpPr>
              <p:cNvPr id="102" name="Elipse 309"/>
              <p:cNvSpPr>
                <a:spLocks noChangeArrowheads="1"/>
              </p:cNvSpPr>
              <p:nvPr/>
            </p:nvSpPr>
            <p:spPr bwMode="auto">
              <a:xfrm>
                <a:off x="2809875" y="2895601"/>
                <a:ext cx="82550" cy="82550"/>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03" name="Forma libre 310"/>
              <p:cNvSpPr>
                <a:spLocks/>
              </p:cNvSpPr>
              <p:nvPr/>
            </p:nvSpPr>
            <p:spPr bwMode="auto">
              <a:xfrm>
                <a:off x="2782888" y="2978151"/>
                <a:ext cx="134938" cy="66675"/>
              </a:xfrm>
              <a:custGeom>
                <a:avLst/>
                <a:gdLst>
                  <a:gd name="T0" fmla="*/ 36 w 36"/>
                  <a:gd name="T1" fmla="*/ 18 h 18"/>
                  <a:gd name="T2" fmla="*/ 0 w 36"/>
                  <a:gd name="T3" fmla="*/ 18 h 18"/>
                  <a:gd name="T4" fmla="*/ 18 w 36"/>
                  <a:gd name="T5" fmla="*/ 0 h 18"/>
                  <a:gd name="T6" fmla="*/ 36 w 36"/>
                  <a:gd name="T7" fmla="*/ 18 h 18"/>
                </a:gdLst>
                <a:ahLst/>
                <a:cxnLst>
                  <a:cxn ang="0">
                    <a:pos x="T0" y="T1"/>
                  </a:cxn>
                  <a:cxn ang="0">
                    <a:pos x="T2" y="T3"/>
                  </a:cxn>
                  <a:cxn ang="0">
                    <a:pos x="T4" y="T5"/>
                  </a:cxn>
                  <a:cxn ang="0">
                    <a:pos x="T6" y="T7"/>
                  </a:cxn>
                </a:cxnLst>
                <a:rect l="0" t="0" r="r" b="b"/>
                <a:pathLst>
                  <a:path w="36" h="18">
                    <a:moveTo>
                      <a:pt x="36" y="18"/>
                    </a:moveTo>
                    <a:cubicBezTo>
                      <a:pt x="0" y="18"/>
                      <a:pt x="0" y="18"/>
                      <a:pt x="0" y="18"/>
                    </a:cubicBezTo>
                    <a:cubicBezTo>
                      <a:pt x="0" y="8"/>
                      <a:pt x="8" y="0"/>
                      <a:pt x="18" y="0"/>
                    </a:cubicBezTo>
                    <a:cubicBezTo>
                      <a:pt x="28" y="0"/>
                      <a:pt x="36" y="8"/>
                      <a:pt x="36" y="18"/>
                    </a:cubicBezTo>
                    <a:close/>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04" name="Elipse 311"/>
              <p:cNvSpPr>
                <a:spLocks noChangeArrowheads="1"/>
              </p:cNvSpPr>
              <p:nvPr/>
            </p:nvSpPr>
            <p:spPr bwMode="auto">
              <a:xfrm>
                <a:off x="2708275" y="3128963"/>
                <a:ext cx="60325" cy="58738"/>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05" name="Forma libre 312"/>
              <p:cNvSpPr>
                <a:spLocks/>
              </p:cNvSpPr>
              <p:nvPr/>
            </p:nvSpPr>
            <p:spPr bwMode="auto">
              <a:xfrm>
                <a:off x="2686050"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06" name="Elipse 313"/>
              <p:cNvSpPr>
                <a:spLocks noChangeArrowheads="1"/>
              </p:cNvSpPr>
              <p:nvPr/>
            </p:nvSpPr>
            <p:spPr bwMode="auto">
              <a:xfrm>
                <a:off x="2933700" y="3128963"/>
                <a:ext cx="60325" cy="58738"/>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07" name="Forma libre 314"/>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08" name="Elipse 315"/>
              <p:cNvSpPr>
                <a:spLocks noChangeArrowheads="1"/>
              </p:cNvSpPr>
              <p:nvPr/>
            </p:nvSpPr>
            <p:spPr bwMode="auto">
              <a:xfrm>
                <a:off x="2933700" y="3128963"/>
                <a:ext cx="60325" cy="58738"/>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09" name="Forma libre 316"/>
              <p:cNvSpPr>
                <a:spLocks/>
              </p:cNvSpPr>
              <p:nvPr/>
            </p:nvSpPr>
            <p:spPr bwMode="auto">
              <a:xfrm>
                <a:off x="2911475"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10" name="Elipse 317"/>
              <p:cNvSpPr>
                <a:spLocks noChangeArrowheads="1"/>
              </p:cNvSpPr>
              <p:nvPr/>
            </p:nvSpPr>
            <p:spPr bwMode="auto">
              <a:xfrm>
                <a:off x="2820988" y="3128963"/>
                <a:ext cx="60325" cy="58738"/>
              </a:xfrm>
              <a:prstGeom prst="ellipse">
                <a:avLst/>
              </a:pr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11" name="Forma libre 318"/>
              <p:cNvSpPr>
                <a:spLocks/>
              </p:cNvSpPr>
              <p:nvPr/>
            </p:nvSpPr>
            <p:spPr bwMode="auto">
              <a:xfrm>
                <a:off x="2798763" y="3187701"/>
                <a:ext cx="104775" cy="53975"/>
              </a:xfrm>
              <a:custGeom>
                <a:avLst/>
                <a:gdLst>
                  <a:gd name="T0" fmla="*/ 28 w 28"/>
                  <a:gd name="T1" fmla="*/ 14 h 14"/>
                  <a:gd name="T2" fmla="*/ 0 w 28"/>
                  <a:gd name="T3" fmla="*/ 14 h 14"/>
                  <a:gd name="T4" fmla="*/ 14 w 28"/>
                  <a:gd name="T5" fmla="*/ 0 h 14"/>
                  <a:gd name="T6" fmla="*/ 28 w 28"/>
                  <a:gd name="T7" fmla="*/ 14 h 14"/>
                </a:gdLst>
                <a:ahLst/>
                <a:cxnLst>
                  <a:cxn ang="0">
                    <a:pos x="T0" y="T1"/>
                  </a:cxn>
                  <a:cxn ang="0">
                    <a:pos x="T2" y="T3"/>
                  </a:cxn>
                  <a:cxn ang="0">
                    <a:pos x="T4" y="T5"/>
                  </a:cxn>
                  <a:cxn ang="0">
                    <a:pos x="T6" y="T7"/>
                  </a:cxn>
                </a:cxnLst>
                <a:rect l="0" t="0" r="r" b="b"/>
                <a:pathLst>
                  <a:path w="28" h="14">
                    <a:moveTo>
                      <a:pt x="28" y="14"/>
                    </a:moveTo>
                    <a:cubicBezTo>
                      <a:pt x="0" y="14"/>
                      <a:pt x="0" y="14"/>
                      <a:pt x="0" y="14"/>
                    </a:cubicBezTo>
                    <a:cubicBezTo>
                      <a:pt x="0" y="6"/>
                      <a:pt x="6" y="0"/>
                      <a:pt x="14" y="0"/>
                    </a:cubicBezTo>
                    <a:cubicBezTo>
                      <a:pt x="22" y="0"/>
                      <a:pt x="28" y="6"/>
                      <a:pt x="28" y="14"/>
                    </a:cubicBezTo>
                    <a:close/>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12" name="Forma libre 319"/>
              <p:cNvSpPr>
                <a:spLocks/>
              </p:cNvSpPr>
              <p:nvPr/>
            </p:nvSpPr>
            <p:spPr bwMode="auto">
              <a:xfrm>
                <a:off x="2738438" y="3074988"/>
                <a:ext cx="225425" cy="15875"/>
              </a:xfrm>
              <a:custGeom>
                <a:avLst/>
                <a:gdLst>
                  <a:gd name="T0" fmla="*/ 0 w 142"/>
                  <a:gd name="T1" fmla="*/ 10 h 10"/>
                  <a:gd name="T2" fmla="*/ 0 w 142"/>
                  <a:gd name="T3" fmla="*/ 0 h 10"/>
                  <a:gd name="T4" fmla="*/ 142 w 142"/>
                  <a:gd name="T5" fmla="*/ 0 h 10"/>
                  <a:gd name="T6" fmla="*/ 142 w 142"/>
                  <a:gd name="T7" fmla="*/ 10 h 10"/>
                </a:gdLst>
                <a:ahLst/>
                <a:cxnLst>
                  <a:cxn ang="0">
                    <a:pos x="T0" y="T1"/>
                  </a:cxn>
                  <a:cxn ang="0">
                    <a:pos x="T2" y="T3"/>
                  </a:cxn>
                  <a:cxn ang="0">
                    <a:pos x="T4" y="T5"/>
                  </a:cxn>
                  <a:cxn ang="0">
                    <a:pos x="T6" y="T7"/>
                  </a:cxn>
                </a:cxnLst>
                <a:rect l="0" t="0" r="r" b="b"/>
                <a:pathLst>
                  <a:path w="142" h="10">
                    <a:moveTo>
                      <a:pt x="0" y="10"/>
                    </a:moveTo>
                    <a:lnTo>
                      <a:pt x="0" y="0"/>
                    </a:lnTo>
                    <a:lnTo>
                      <a:pt x="142" y="0"/>
                    </a:lnTo>
                    <a:lnTo>
                      <a:pt x="142" y="10"/>
                    </a:lnTo>
                  </a:path>
                </a:pathLst>
              </a:custGeom>
              <a:noFill/>
              <a:ln w="14288" cap="rnd">
                <a:solidFill>
                  <a:sysClr val="window" lastClr="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sp>
            <p:nvSpPr>
              <p:cNvPr id="113" name="Línea 320"/>
              <p:cNvSpPr>
                <a:spLocks noChangeShapeType="1"/>
              </p:cNvSpPr>
              <p:nvPr/>
            </p:nvSpPr>
            <p:spPr bwMode="auto">
              <a:xfrm>
                <a:off x="2851150" y="3044826"/>
                <a:ext cx="0" cy="46038"/>
              </a:xfrm>
              <a:prstGeom prst="line">
                <a:avLst/>
              </a:prstGeom>
              <a:noFill/>
              <a:ln w="14288" cap="rnd">
                <a:solidFill>
                  <a:sysClr val="window" lastClr="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prstClr val="black"/>
                  </a:solidFill>
                  <a:effectLst/>
                  <a:uLnTx/>
                  <a:uFillTx/>
                </a:endParaRPr>
              </a:p>
            </p:txBody>
          </p:sp>
        </p:grpSp>
      </p:grpSp>
      <p:sp>
        <p:nvSpPr>
          <p:cNvPr id="3" name="Rectángulo 2">
            <a:extLst>
              <a:ext uri="{FF2B5EF4-FFF2-40B4-BE49-F238E27FC236}">
                <a16:creationId xmlns:a16="http://schemas.microsoft.com/office/drawing/2014/main" id="{D20100D8-E6E7-1E7A-A651-2BC62FD675E0}"/>
              </a:ext>
            </a:extLst>
          </p:cNvPr>
          <p:cNvSpPr/>
          <p:nvPr/>
        </p:nvSpPr>
        <p:spPr>
          <a:xfrm>
            <a:off x="802996" y="1313230"/>
            <a:ext cx="1387175" cy="369332"/>
          </a:xfrm>
          <a:prstGeom prst="rect">
            <a:avLst/>
          </a:prstGeom>
        </p:spPr>
        <p:txBody>
          <a:bodyPr wrap="none">
            <a:spAutoFit/>
          </a:bodyPr>
          <a:lstStyle/>
          <a:p>
            <a:r>
              <a:rPr lang="es-MX" b="1" dirty="0">
                <a:solidFill>
                  <a:schemeClr val="bg2">
                    <a:lumMod val="75000"/>
                  </a:schemeClr>
                </a:solidFill>
              </a:rPr>
              <a:t>Artículo 51</a:t>
            </a:r>
          </a:p>
        </p:txBody>
      </p:sp>
      <p:sp>
        <p:nvSpPr>
          <p:cNvPr id="114" name="Marcador de número de diapositiva 3">
            <a:extLst>
              <a:ext uri="{FF2B5EF4-FFF2-40B4-BE49-F238E27FC236}">
                <a16:creationId xmlns:a16="http://schemas.microsoft.com/office/drawing/2014/main" id="{0F7311D4-A63F-C5E9-3274-0A9ACBA75462}"/>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41</a:t>
            </a:fld>
            <a:endParaRPr lang="en-US" sz="1400" i="1" dirty="0">
              <a:solidFill>
                <a:schemeClr val="bg1"/>
              </a:solidFill>
            </a:endParaRPr>
          </a:p>
        </p:txBody>
      </p:sp>
    </p:spTree>
    <p:extLst>
      <p:ext uri="{BB962C8B-B14F-4D97-AF65-F5344CB8AC3E}">
        <p14:creationId xmlns:p14="http://schemas.microsoft.com/office/powerpoint/2010/main" val="22885676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1207" y="448056"/>
            <a:ext cx="8138161" cy="640080"/>
          </a:xfrm>
        </p:spPr>
        <p:txBody>
          <a:bodyPr>
            <a:normAutofit fontScale="90000"/>
          </a:bodyPr>
          <a:lstStyle/>
          <a:p>
            <a:r>
              <a:rPr lang="es-MX" dirty="0"/>
              <a:t>La planeación archivística: El  Programa anual de desarrollo archivístico</a:t>
            </a:r>
          </a:p>
        </p:txBody>
      </p:sp>
      <p:sp>
        <p:nvSpPr>
          <p:cNvPr id="3" name="Cuadro de texto 17"/>
          <p:cNvSpPr txBox="1"/>
          <p:nvPr/>
        </p:nvSpPr>
        <p:spPr>
          <a:xfrm>
            <a:off x="3258191" y="1590050"/>
            <a:ext cx="1416138" cy="276999"/>
          </a:xfrm>
          <a:prstGeom prst="rect">
            <a:avLst/>
          </a:prstGeom>
          <a:noFill/>
        </p:spPr>
        <p:txBody>
          <a:bodyPr wrap="square" lIns="0" tIns="0" rIns="0" bIns="0" rtlCol="0">
            <a:spAutoFit/>
          </a:bodyPr>
          <a:lstStyle/>
          <a:p>
            <a:pPr algn="ctr" rtl="0"/>
            <a:r>
              <a:rPr lang="es-ES" b="1" dirty="0">
                <a:latin typeface="Segoe UI" panose="020B0502040204020203" pitchFamily="34" charset="0"/>
                <a:cs typeface="Segoe UI" panose="020B0502040204020203" pitchFamily="34" charset="0"/>
              </a:rPr>
              <a:t>Elaboración </a:t>
            </a:r>
          </a:p>
        </p:txBody>
      </p:sp>
      <p:cxnSp>
        <p:nvCxnSpPr>
          <p:cNvPr id="5" name="Conector recto 4">
            <a:extLst>
              <a:ext uri="{C183D7F6-B498-43B3-948B-1728B52AA6E4}">
                <adec:decorative xmlns:adec="http://schemas.microsoft.com/office/drawing/2017/decorative" val="1"/>
              </a:ext>
            </a:extLst>
          </p:cNvPr>
          <p:cNvCxnSpPr/>
          <p:nvPr/>
        </p:nvCxnSpPr>
        <p:spPr>
          <a:xfrm>
            <a:off x="3258191" y="1910162"/>
            <a:ext cx="4788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Cuadro de texto 23"/>
          <p:cNvSpPr txBox="1"/>
          <p:nvPr/>
        </p:nvSpPr>
        <p:spPr>
          <a:xfrm>
            <a:off x="3258191" y="3180305"/>
            <a:ext cx="1178463" cy="276999"/>
          </a:xfrm>
          <a:prstGeom prst="rect">
            <a:avLst/>
          </a:prstGeom>
          <a:noFill/>
        </p:spPr>
        <p:txBody>
          <a:bodyPr wrap="none" lIns="0" tIns="0" rIns="0" bIns="0" rtlCol="0">
            <a:spAutoFit/>
          </a:bodyPr>
          <a:lstStyle/>
          <a:p>
            <a:pPr algn="ctr" rtl="0"/>
            <a:r>
              <a:rPr lang="es-ES" b="1" dirty="0">
                <a:latin typeface="Segoe UI" panose="020B0502040204020203" pitchFamily="34" charset="0"/>
                <a:cs typeface="Segoe UI" panose="020B0502040204020203" pitchFamily="34" charset="0"/>
              </a:rPr>
              <a:t>Validación </a:t>
            </a:r>
          </a:p>
        </p:txBody>
      </p:sp>
      <p:cxnSp>
        <p:nvCxnSpPr>
          <p:cNvPr id="8" name="Conector recto 7">
            <a:extLst>
              <a:ext uri="{C183D7F6-B498-43B3-948B-1728B52AA6E4}">
                <adec:decorative xmlns:adec="http://schemas.microsoft.com/office/drawing/2017/decorative" val="1"/>
              </a:ext>
            </a:extLst>
          </p:cNvPr>
          <p:cNvCxnSpPr/>
          <p:nvPr/>
        </p:nvCxnSpPr>
        <p:spPr>
          <a:xfrm>
            <a:off x="3258191" y="3502246"/>
            <a:ext cx="4788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uadro de texto 35"/>
          <p:cNvSpPr txBox="1"/>
          <p:nvPr/>
        </p:nvSpPr>
        <p:spPr>
          <a:xfrm>
            <a:off x="3168516" y="4732289"/>
            <a:ext cx="6036974" cy="553998"/>
          </a:xfrm>
          <a:prstGeom prst="rect">
            <a:avLst/>
          </a:prstGeom>
          <a:noFill/>
        </p:spPr>
        <p:txBody>
          <a:bodyPr wrap="none" lIns="0" tIns="0" rIns="0" bIns="0" rtlCol="0">
            <a:spAutoFit/>
          </a:bodyPr>
          <a:lstStyle/>
          <a:p>
            <a:pPr algn="ctr" rtl="0"/>
            <a:r>
              <a:rPr lang="es-ES" b="1" dirty="0">
                <a:latin typeface="Segoe UI" panose="020B0502040204020203" pitchFamily="34" charset="0"/>
                <a:cs typeface="Segoe UI" panose="020B0502040204020203" pitchFamily="34" charset="0"/>
              </a:rPr>
              <a:t>Publicación en el portal electrónico del Sujeto Obligado</a:t>
            </a:r>
          </a:p>
          <a:p>
            <a:pPr algn="ctr" rtl="0"/>
            <a:endParaRPr lang="es-ES" b="1" dirty="0">
              <a:latin typeface="Segoe UI" panose="020B0502040204020203" pitchFamily="34" charset="0"/>
              <a:cs typeface="Segoe UI" panose="020B0502040204020203" pitchFamily="34" charset="0"/>
            </a:endParaRPr>
          </a:p>
        </p:txBody>
      </p:sp>
      <p:cxnSp>
        <p:nvCxnSpPr>
          <p:cNvPr id="11" name="Conector recto 10">
            <a:extLst>
              <a:ext uri="{C183D7F6-B498-43B3-948B-1728B52AA6E4}">
                <adec:decorative xmlns:adec="http://schemas.microsoft.com/office/drawing/2017/decorative" val="1"/>
              </a:ext>
            </a:extLst>
          </p:cNvPr>
          <p:cNvCxnSpPr>
            <a:cxnSpLocks/>
          </p:cNvCxnSpPr>
          <p:nvPr/>
        </p:nvCxnSpPr>
        <p:spPr>
          <a:xfrm>
            <a:off x="3226989" y="5076428"/>
            <a:ext cx="4788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6" name="Elipse 15">
            <a:extLst>
              <a:ext uri="{C183D7F6-B498-43B3-948B-1728B52AA6E4}">
                <adec:decorative xmlns:adec="http://schemas.microsoft.com/office/drawing/2017/decorative" val="1"/>
              </a:ext>
            </a:extLst>
          </p:cNvPr>
          <p:cNvSpPr/>
          <p:nvPr/>
        </p:nvSpPr>
        <p:spPr>
          <a:xfrm>
            <a:off x="1533058" y="2970999"/>
            <a:ext cx="1431828" cy="1431827"/>
          </a:xfrm>
          <a:prstGeom prst="ellipse">
            <a:avLst/>
          </a:prstGeom>
          <a:solidFill>
            <a:schemeClr val="accent2">
              <a:alpha val="19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s-ES" dirty="0"/>
          </a:p>
        </p:txBody>
      </p:sp>
      <p:sp>
        <p:nvSpPr>
          <p:cNvPr id="18" name="Elipse 17">
            <a:extLst>
              <a:ext uri="{C183D7F6-B498-43B3-948B-1728B52AA6E4}">
                <adec:decorative xmlns:adec="http://schemas.microsoft.com/office/drawing/2017/decorative" val="1"/>
              </a:ext>
            </a:extLst>
          </p:cNvPr>
          <p:cNvSpPr>
            <a:spLocks noChangeAspect="1"/>
          </p:cNvSpPr>
          <p:nvPr/>
        </p:nvSpPr>
        <p:spPr>
          <a:xfrm>
            <a:off x="1564972" y="4498114"/>
            <a:ext cx="1368001" cy="1368000"/>
          </a:xfrm>
          <a:prstGeom prst="ellipse">
            <a:avLst/>
          </a:prstGeom>
          <a:solidFill>
            <a:schemeClr val="accent2">
              <a:lumMod val="75000"/>
              <a:alpha val="19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s-ES" dirty="0"/>
          </a:p>
        </p:txBody>
      </p:sp>
      <p:sp>
        <p:nvSpPr>
          <p:cNvPr id="38" name="Marcador de número de diapositiva 3"/>
          <p:cNvSpPr>
            <a:spLocks noGrp="1"/>
          </p:cNvSpPr>
          <p:nvPr>
            <p:ph type="sldNum" sz="quarter" idx="4294967295"/>
          </p:nvPr>
        </p:nvSpPr>
        <p:spPr>
          <a:xfrm>
            <a:off x="9580784" y="6535192"/>
            <a:ext cx="2370027" cy="365125"/>
          </a:xfrm>
          <a:prstGeom prst="rect">
            <a:avLst/>
          </a:prstGeom>
        </p:spPr>
        <p:txBody>
          <a:body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42</a:t>
            </a:fld>
            <a:endParaRPr lang="en-US" sz="1400" i="1" dirty="0">
              <a:solidFill>
                <a:schemeClr val="bg1"/>
              </a:solidFill>
            </a:endParaRPr>
          </a:p>
        </p:txBody>
      </p:sp>
      <p:sp>
        <p:nvSpPr>
          <p:cNvPr id="41" name="CuadroTexto 40">
            <a:extLst>
              <a:ext uri="{FF2B5EF4-FFF2-40B4-BE49-F238E27FC236}">
                <a16:creationId xmlns:a16="http://schemas.microsoft.com/office/drawing/2014/main" id="{BC0BC75E-ADC4-42AB-B0CF-7D4FADB9C4DA}"/>
              </a:ext>
            </a:extLst>
          </p:cNvPr>
          <p:cNvSpPr txBox="1"/>
          <p:nvPr/>
        </p:nvSpPr>
        <p:spPr>
          <a:xfrm>
            <a:off x="3066707" y="5115268"/>
            <a:ext cx="7151713" cy="400110"/>
          </a:xfrm>
          <a:prstGeom prst="rect">
            <a:avLst/>
          </a:prstGeom>
          <a:noFill/>
        </p:spPr>
        <p:txBody>
          <a:bodyPr wrap="square">
            <a:spAutoFit/>
          </a:bodyPr>
          <a:lstStyle/>
          <a:p>
            <a:r>
              <a:rPr lang="es-MX" sz="2000" dirty="0"/>
              <a:t>Los primeros 30 días naturales del ejercicio en curso.</a:t>
            </a:r>
          </a:p>
        </p:txBody>
      </p:sp>
      <p:sp>
        <p:nvSpPr>
          <p:cNvPr id="44" name="CuadroTexto 43">
            <a:extLst>
              <a:ext uri="{FF2B5EF4-FFF2-40B4-BE49-F238E27FC236}">
                <a16:creationId xmlns:a16="http://schemas.microsoft.com/office/drawing/2014/main" id="{11FA2754-078F-2267-A564-2C4EE07E9B7F}"/>
              </a:ext>
            </a:extLst>
          </p:cNvPr>
          <p:cNvSpPr txBox="1"/>
          <p:nvPr/>
        </p:nvSpPr>
        <p:spPr>
          <a:xfrm>
            <a:off x="3066707" y="5655810"/>
            <a:ext cx="6652247" cy="646331"/>
          </a:xfrm>
          <a:prstGeom prst="rect">
            <a:avLst/>
          </a:prstGeom>
          <a:noFill/>
        </p:spPr>
        <p:txBody>
          <a:bodyPr wrap="square">
            <a:spAutoFit/>
          </a:bodyPr>
          <a:lstStyle/>
          <a:p>
            <a:r>
              <a:rPr lang="es-MX" b="1" i="1" dirty="0">
                <a:solidFill>
                  <a:srgbClr val="000000"/>
                </a:solidFill>
                <a:cs typeface="Calibri" panose="020F0502020204030204" pitchFamily="34" charset="0"/>
              </a:rPr>
              <a:t>PADA: Informe anual del ejercicio inmediato anterior</a:t>
            </a:r>
            <a:r>
              <a:rPr lang="es-MX" dirty="0">
                <a:solidFill>
                  <a:srgbClr val="000000"/>
                </a:solidFill>
                <a:cs typeface="Calibri" panose="020F0502020204030204" pitchFamily="34" charset="0"/>
              </a:rPr>
              <a:t>.</a:t>
            </a:r>
          </a:p>
          <a:p>
            <a:r>
              <a:rPr lang="es-MX" dirty="0">
                <a:solidFill>
                  <a:srgbClr val="000000"/>
                </a:solidFill>
                <a:cs typeface="Calibri" panose="020F0502020204030204" pitchFamily="34" charset="0"/>
              </a:rPr>
              <a:t>A más tardar el último día de enero del siguiente año</a:t>
            </a:r>
            <a:r>
              <a:rPr lang="es-MX" sz="1600" dirty="0">
                <a:solidFill>
                  <a:srgbClr val="000000"/>
                </a:solidFill>
                <a:cs typeface="Calibri" panose="020F0502020204030204" pitchFamily="34" charset="0"/>
              </a:rPr>
              <a:t>. </a:t>
            </a:r>
            <a:endParaRPr lang="es-MX" sz="1600" dirty="0">
              <a:solidFill>
                <a:schemeClr val="accent1">
                  <a:lumMod val="75000"/>
                </a:schemeClr>
              </a:solidFill>
            </a:endParaRPr>
          </a:p>
        </p:txBody>
      </p:sp>
      <p:sp>
        <p:nvSpPr>
          <p:cNvPr id="45" name="CuadroTexto 44">
            <a:extLst>
              <a:ext uri="{FF2B5EF4-FFF2-40B4-BE49-F238E27FC236}">
                <a16:creationId xmlns:a16="http://schemas.microsoft.com/office/drawing/2014/main" id="{917A164E-694C-E557-E5D7-694DDDC8E846}"/>
              </a:ext>
            </a:extLst>
          </p:cNvPr>
          <p:cNvSpPr txBox="1"/>
          <p:nvPr/>
        </p:nvSpPr>
        <p:spPr>
          <a:xfrm>
            <a:off x="3089816" y="2023882"/>
            <a:ext cx="7410272" cy="400110"/>
          </a:xfrm>
          <a:prstGeom prst="rect">
            <a:avLst/>
          </a:prstGeom>
          <a:noFill/>
        </p:spPr>
        <p:txBody>
          <a:bodyPr wrap="square">
            <a:spAutoFit/>
          </a:bodyPr>
          <a:lstStyle/>
          <a:p>
            <a:r>
              <a:rPr lang="es-MX" sz="2000" dirty="0"/>
              <a:t>Todos los SO que cuenten con SIA deberán elaborar un PADA.</a:t>
            </a:r>
          </a:p>
        </p:txBody>
      </p:sp>
      <p:sp>
        <p:nvSpPr>
          <p:cNvPr id="47" name="CuadroTexto 46">
            <a:extLst>
              <a:ext uri="{FF2B5EF4-FFF2-40B4-BE49-F238E27FC236}">
                <a16:creationId xmlns:a16="http://schemas.microsoft.com/office/drawing/2014/main" id="{EC364AFA-9811-0DF7-0787-003E7EFF4136}"/>
              </a:ext>
            </a:extLst>
          </p:cNvPr>
          <p:cNvSpPr txBox="1"/>
          <p:nvPr/>
        </p:nvSpPr>
        <p:spPr>
          <a:xfrm rot="10800000" flipV="1">
            <a:off x="3121348" y="3486858"/>
            <a:ext cx="6537178" cy="400110"/>
          </a:xfrm>
          <a:prstGeom prst="rect">
            <a:avLst/>
          </a:prstGeom>
          <a:noFill/>
        </p:spPr>
        <p:txBody>
          <a:bodyPr wrap="square">
            <a:spAutoFit/>
          </a:bodyPr>
          <a:lstStyle/>
          <a:p>
            <a:r>
              <a:rPr lang="es-MX" sz="2000" dirty="0"/>
              <a:t>Por parte el titular del SO o por quien éste designe.</a:t>
            </a:r>
          </a:p>
        </p:txBody>
      </p:sp>
      <p:sp>
        <p:nvSpPr>
          <p:cNvPr id="49" name="CuadroTexto 48">
            <a:extLst>
              <a:ext uri="{FF2B5EF4-FFF2-40B4-BE49-F238E27FC236}">
                <a16:creationId xmlns:a16="http://schemas.microsoft.com/office/drawing/2014/main" id="{904E88FF-41FB-FA8A-04F5-F1A5CAF13A74}"/>
              </a:ext>
            </a:extLst>
          </p:cNvPr>
          <p:cNvSpPr txBox="1"/>
          <p:nvPr/>
        </p:nvSpPr>
        <p:spPr>
          <a:xfrm>
            <a:off x="8659368" y="5926224"/>
            <a:ext cx="1510533" cy="338554"/>
          </a:xfrm>
          <a:prstGeom prst="rect">
            <a:avLst/>
          </a:prstGeom>
          <a:noFill/>
        </p:spPr>
        <p:txBody>
          <a:bodyPr wrap="square">
            <a:spAutoFit/>
          </a:bodyPr>
          <a:lstStyle/>
          <a:p>
            <a:r>
              <a:rPr lang="es-MX" sz="1600" dirty="0">
                <a:solidFill>
                  <a:schemeClr val="accent1"/>
                </a:solidFill>
              </a:rPr>
              <a:t>Artículo 26</a:t>
            </a:r>
          </a:p>
        </p:txBody>
      </p:sp>
      <p:pic>
        <p:nvPicPr>
          <p:cNvPr id="50" name="Imagen 49">
            <a:extLst>
              <a:ext uri="{FF2B5EF4-FFF2-40B4-BE49-F238E27FC236}">
                <a16:creationId xmlns:a16="http://schemas.microsoft.com/office/drawing/2014/main" id="{EC794ED2-8EC3-FD19-E94F-0104AD18D612}"/>
              </a:ext>
            </a:extLst>
          </p:cNvPr>
          <p:cNvPicPr>
            <a:picLocks noChangeAspect="1"/>
          </p:cNvPicPr>
          <p:nvPr/>
        </p:nvPicPr>
        <p:blipFill>
          <a:blip r:embed="rId3"/>
          <a:stretch>
            <a:fillRect/>
          </a:stretch>
        </p:blipFill>
        <p:spPr>
          <a:xfrm>
            <a:off x="1803833" y="3315680"/>
            <a:ext cx="871804" cy="877900"/>
          </a:xfrm>
          <a:prstGeom prst="rect">
            <a:avLst/>
          </a:prstGeom>
        </p:spPr>
      </p:pic>
      <p:sp>
        <p:nvSpPr>
          <p:cNvPr id="4" name="Rectángulo 3">
            <a:extLst>
              <a:ext uri="{FF2B5EF4-FFF2-40B4-BE49-F238E27FC236}">
                <a16:creationId xmlns:a16="http://schemas.microsoft.com/office/drawing/2014/main" id="{918B0EB0-24B7-721D-B3E8-31BD443122E4}"/>
              </a:ext>
            </a:extLst>
          </p:cNvPr>
          <p:cNvSpPr/>
          <p:nvPr/>
        </p:nvSpPr>
        <p:spPr>
          <a:xfrm>
            <a:off x="10071129" y="2059776"/>
            <a:ext cx="1171603" cy="338554"/>
          </a:xfrm>
          <a:prstGeom prst="rect">
            <a:avLst/>
          </a:prstGeom>
        </p:spPr>
        <p:txBody>
          <a:bodyPr wrap="none">
            <a:spAutoFit/>
          </a:bodyPr>
          <a:lstStyle/>
          <a:p>
            <a:r>
              <a:rPr lang="es-MX" sz="1600" dirty="0">
                <a:solidFill>
                  <a:schemeClr val="accent1"/>
                </a:solidFill>
              </a:rPr>
              <a:t>Artículo 23</a:t>
            </a:r>
          </a:p>
        </p:txBody>
      </p:sp>
      <p:sp>
        <p:nvSpPr>
          <p:cNvPr id="7" name="Elipse 6">
            <a:extLst>
              <a:ext uri="{FF2B5EF4-FFF2-40B4-BE49-F238E27FC236}">
                <a16:creationId xmlns:a16="http://schemas.microsoft.com/office/drawing/2014/main" id="{82AD02FF-3BB0-8605-AFFE-9CEAE3B9C6C6}"/>
              </a:ext>
              <a:ext uri="{C183D7F6-B498-43B3-948B-1728B52AA6E4}">
                <adec:decorative xmlns:adec="http://schemas.microsoft.com/office/drawing/2017/decorative" val="1"/>
              </a:ext>
            </a:extLst>
          </p:cNvPr>
          <p:cNvSpPr>
            <a:spLocks noChangeAspect="1"/>
          </p:cNvSpPr>
          <p:nvPr/>
        </p:nvSpPr>
        <p:spPr>
          <a:xfrm>
            <a:off x="1564972" y="1393211"/>
            <a:ext cx="1368001" cy="1368000"/>
          </a:xfrm>
          <a:prstGeom prst="ellipse">
            <a:avLst/>
          </a:prstGeom>
          <a:solidFill>
            <a:schemeClr val="accent2">
              <a:lumMod val="75000"/>
              <a:alpha val="19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s-ES" dirty="0"/>
          </a:p>
        </p:txBody>
      </p:sp>
      <p:sp>
        <p:nvSpPr>
          <p:cNvPr id="10" name="CuadroTexto 9">
            <a:extLst>
              <a:ext uri="{FF2B5EF4-FFF2-40B4-BE49-F238E27FC236}">
                <a16:creationId xmlns:a16="http://schemas.microsoft.com/office/drawing/2014/main" id="{3DE83648-AE1D-DD4F-135F-75BFF108377B}"/>
              </a:ext>
            </a:extLst>
          </p:cNvPr>
          <p:cNvSpPr txBox="1"/>
          <p:nvPr/>
        </p:nvSpPr>
        <p:spPr>
          <a:xfrm>
            <a:off x="1691912" y="1828944"/>
            <a:ext cx="1107983" cy="461665"/>
          </a:xfrm>
          <a:prstGeom prst="rect">
            <a:avLst/>
          </a:prstGeom>
          <a:noFill/>
        </p:spPr>
        <p:txBody>
          <a:bodyPr wrap="square">
            <a:spAutoFit/>
          </a:bodyPr>
          <a:lstStyle/>
          <a:p>
            <a:pPr algn="ctr"/>
            <a:r>
              <a:rPr lang="es-MX" sz="2400" b="1" spc="-150" dirty="0">
                <a:solidFill>
                  <a:schemeClr val="accent1">
                    <a:lumMod val="75000"/>
                  </a:schemeClr>
                </a:solidFill>
              </a:rPr>
              <a:t>PADA</a:t>
            </a:r>
          </a:p>
        </p:txBody>
      </p:sp>
      <p:sp>
        <p:nvSpPr>
          <p:cNvPr id="17" name="CuadroTexto 16">
            <a:extLst>
              <a:ext uri="{FF2B5EF4-FFF2-40B4-BE49-F238E27FC236}">
                <a16:creationId xmlns:a16="http://schemas.microsoft.com/office/drawing/2014/main" id="{A000FF99-F01C-3A6F-447C-46542F74E6B4}"/>
              </a:ext>
            </a:extLst>
          </p:cNvPr>
          <p:cNvSpPr txBox="1"/>
          <p:nvPr/>
        </p:nvSpPr>
        <p:spPr>
          <a:xfrm rot="10800000" flipV="1">
            <a:off x="9017111" y="3540784"/>
            <a:ext cx="2470039" cy="338554"/>
          </a:xfrm>
          <a:prstGeom prst="rect">
            <a:avLst/>
          </a:prstGeom>
          <a:noFill/>
        </p:spPr>
        <p:txBody>
          <a:bodyPr wrap="square">
            <a:spAutoFit/>
          </a:bodyPr>
          <a:lstStyle/>
          <a:p>
            <a:r>
              <a:rPr lang="es-MX" sz="1600" dirty="0">
                <a:solidFill>
                  <a:schemeClr val="accent1"/>
                </a:solidFill>
              </a:rPr>
              <a:t>Artículo 28, f. III</a:t>
            </a:r>
          </a:p>
        </p:txBody>
      </p:sp>
      <p:pic>
        <p:nvPicPr>
          <p:cNvPr id="20" name="Marcador de contenido 99" descr="Vínculo">
            <a:extLst>
              <a:ext uri="{FF2B5EF4-FFF2-40B4-BE49-F238E27FC236}">
                <a16:creationId xmlns:a16="http://schemas.microsoft.com/office/drawing/2014/main" id="{86D67A6E-D003-0F1A-DDF9-96510F275E6E}"/>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921902" y="4858114"/>
            <a:ext cx="648001" cy="648000"/>
          </a:xfrm>
          <a:prstGeom prst="ellipse">
            <a:avLst/>
          </a:prstGeom>
          <a:noFill/>
          <a:ln>
            <a:noFill/>
          </a:ln>
        </p:spPr>
      </p:pic>
    </p:spTree>
    <p:extLst>
      <p:ext uri="{BB962C8B-B14F-4D97-AF65-F5344CB8AC3E}">
        <p14:creationId xmlns:p14="http://schemas.microsoft.com/office/powerpoint/2010/main" val="25591936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ángulo 46">
            <a:extLst>
              <a:ext uri="{FF2B5EF4-FFF2-40B4-BE49-F238E27FC236}">
                <a16:creationId xmlns:a16="http://schemas.microsoft.com/office/drawing/2014/main" id="{57E7906E-E4DB-8C56-2A62-6989633FB496}"/>
              </a:ext>
            </a:extLst>
          </p:cNvPr>
          <p:cNvSpPr/>
          <p:nvPr/>
        </p:nvSpPr>
        <p:spPr>
          <a:xfrm>
            <a:off x="263610" y="1915297"/>
            <a:ext cx="11664779" cy="1752661"/>
          </a:xfrm>
          <a:prstGeom prst="rect">
            <a:avLst/>
          </a:prstGeom>
          <a:gradFill flip="none" rotWithShape="1">
            <a:gsLst>
              <a:gs pos="0">
                <a:schemeClr val="accent6">
                  <a:lumMod val="40000"/>
                  <a:lumOff val="60000"/>
                </a:schemeClr>
              </a:gs>
              <a:gs pos="50000">
                <a:schemeClr val="accent6">
                  <a:lumMod val="20000"/>
                  <a:lumOff val="80000"/>
                  <a:shade val="67500"/>
                  <a:satMod val="115000"/>
                </a:schemeClr>
              </a:gs>
              <a:gs pos="100000">
                <a:schemeClr val="accent6">
                  <a:lumMod val="20000"/>
                  <a:lumOff val="80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Título 1"/>
          <p:cNvSpPr>
            <a:spLocks noGrp="1"/>
          </p:cNvSpPr>
          <p:nvPr>
            <p:ph type="title"/>
          </p:nvPr>
        </p:nvSpPr>
        <p:spPr>
          <a:xfrm>
            <a:off x="521207" y="448056"/>
            <a:ext cx="7387793" cy="640080"/>
          </a:xfrm>
        </p:spPr>
        <p:txBody>
          <a:bodyPr>
            <a:normAutofit fontScale="90000"/>
          </a:bodyPr>
          <a:lstStyle/>
          <a:p>
            <a:r>
              <a:rPr lang="es-MX" dirty="0"/>
              <a:t>El Programa Anual de Desarrollo Archivístico (PADA). Requisitos para su formulación.</a:t>
            </a:r>
          </a:p>
        </p:txBody>
      </p:sp>
      <p:sp>
        <p:nvSpPr>
          <p:cNvPr id="3" name="Cuadro de texto 17"/>
          <p:cNvSpPr txBox="1"/>
          <p:nvPr/>
        </p:nvSpPr>
        <p:spPr>
          <a:xfrm>
            <a:off x="997941" y="3979528"/>
            <a:ext cx="1332096" cy="276999"/>
          </a:xfrm>
          <a:prstGeom prst="rect">
            <a:avLst/>
          </a:prstGeom>
          <a:noFill/>
        </p:spPr>
        <p:txBody>
          <a:bodyPr wrap="none" lIns="0" tIns="0" rIns="0" bIns="0" rtlCol="0">
            <a:spAutoFit/>
          </a:bodyPr>
          <a:lstStyle/>
          <a:p>
            <a:pPr algn="ctr" rtl="0"/>
            <a:r>
              <a:rPr lang="es-ES" b="1" dirty="0">
                <a:latin typeface="Segoe UI" panose="020B0502040204020203" pitchFamily="34" charset="0"/>
                <a:cs typeface="Segoe UI" panose="020B0502040204020203" pitchFamily="34" charset="0"/>
              </a:rPr>
              <a:t>Elaboración </a:t>
            </a:r>
          </a:p>
        </p:txBody>
      </p:sp>
      <p:sp>
        <p:nvSpPr>
          <p:cNvPr id="4" name="Marcador de texto 2"/>
          <p:cNvSpPr txBox="1">
            <a:spLocks/>
          </p:cNvSpPr>
          <p:nvPr/>
        </p:nvSpPr>
        <p:spPr>
          <a:xfrm>
            <a:off x="337131" y="4592404"/>
            <a:ext cx="2653720" cy="98488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ES" sz="1600" dirty="0">
                <a:latin typeface="Segoe UI" panose="020B0502040204020203" pitchFamily="34" charset="0"/>
                <a:cs typeface="Segoe UI" panose="020B0502040204020203" pitchFamily="34" charset="0"/>
              </a:rPr>
              <a:t>Integrar elementos de planeación, programación y evaluación para el desarrollo de archivos</a:t>
            </a:r>
          </a:p>
        </p:txBody>
      </p:sp>
      <p:cxnSp>
        <p:nvCxnSpPr>
          <p:cNvPr id="5" name="Conector recto 4">
            <a:extLst>
              <a:ext uri="{C183D7F6-B498-43B3-948B-1728B52AA6E4}">
                <adec:decorative xmlns:adec="http://schemas.microsoft.com/office/drawing/2017/decorative" val="1"/>
              </a:ext>
            </a:extLst>
          </p:cNvPr>
          <p:cNvCxnSpPr/>
          <p:nvPr/>
        </p:nvCxnSpPr>
        <p:spPr>
          <a:xfrm>
            <a:off x="1424588" y="4415427"/>
            <a:ext cx="4788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Cuadro de texto 23"/>
          <p:cNvSpPr txBox="1"/>
          <p:nvPr/>
        </p:nvSpPr>
        <p:spPr>
          <a:xfrm>
            <a:off x="4174541" y="3979529"/>
            <a:ext cx="963405" cy="276999"/>
          </a:xfrm>
          <a:prstGeom prst="rect">
            <a:avLst/>
          </a:prstGeom>
          <a:noFill/>
        </p:spPr>
        <p:txBody>
          <a:bodyPr wrap="none" lIns="0" tIns="0" rIns="0" bIns="0" rtlCol="0">
            <a:spAutoFit/>
          </a:bodyPr>
          <a:lstStyle/>
          <a:p>
            <a:pPr algn="ctr" rtl="0"/>
            <a:r>
              <a:rPr lang="es-ES" b="1" dirty="0">
                <a:latin typeface="Segoe UI" panose="020B0502040204020203" pitchFamily="34" charset="0"/>
                <a:cs typeface="Segoe UI" panose="020B0502040204020203" pitchFamily="34" charset="0"/>
              </a:rPr>
              <a:t>Enfoque </a:t>
            </a:r>
          </a:p>
        </p:txBody>
      </p:sp>
      <p:sp>
        <p:nvSpPr>
          <p:cNvPr id="7" name="Marcador de texto 2"/>
          <p:cNvSpPr txBox="1">
            <a:spLocks/>
          </p:cNvSpPr>
          <p:nvPr/>
        </p:nvSpPr>
        <p:spPr>
          <a:xfrm>
            <a:off x="3329382" y="4592405"/>
            <a:ext cx="2653720" cy="1384995"/>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ctr" rtl="0">
              <a:lnSpc>
                <a:spcPct val="100000"/>
              </a:lnSpc>
              <a:buFont typeface="Arial" panose="020B0604020202020204" pitchFamily="34" charset="0"/>
              <a:buChar char="•"/>
            </a:pPr>
            <a:r>
              <a:rPr lang="es-ES" sz="1600" dirty="0">
                <a:latin typeface="Segoe UI" panose="020B0502040204020203" pitchFamily="34" charset="0"/>
                <a:cs typeface="Segoe UI" panose="020B0502040204020203" pitchFamily="34" charset="0"/>
              </a:rPr>
              <a:t>Administración de riesgos</a:t>
            </a:r>
          </a:p>
          <a:p>
            <a:pPr marL="285750" indent="-285750" algn="ctr" rtl="0">
              <a:lnSpc>
                <a:spcPct val="100000"/>
              </a:lnSpc>
              <a:buFont typeface="Arial" panose="020B0604020202020204" pitchFamily="34" charset="0"/>
              <a:buChar char="•"/>
            </a:pPr>
            <a:r>
              <a:rPr lang="es-ES" sz="1600" dirty="0">
                <a:latin typeface="Segoe UI" panose="020B0502040204020203" pitchFamily="34" charset="0"/>
                <a:cs typeface="Segoe UI" panose="020B0502040204020203" pitchFamily="34" charset="0"/>
              </a:rPr>
              <a:t> Protección de DH y  otros derechos, y </a:t>
            </a:r>
          </a:p>
          <a:p>
            <a:pPr marL="285750" indent="-285750" algn="ctr" rtl="0">
              <a:lnSpc>
                <a:spcPct val="100000"/>
              </a:lnSpc>
              <a:buFont typeface="Arial" panose="020B0604020202020204" pitchFamily="34" charset="0"/>
              <a:buChar char="•"/>
            </a:pPr>
            <a:r>
              <a:rPr lang="es-ES" sz="1600" dirty="0">
                <a:latin typeface="Segoe UI" panose="020B0502040204020203" pitchFamily="34" charset="0"/>
                <a:cs typeface="Segoe UI" panose="020B0502040204020203" pitchFamily="34" charset="0"/>
              </a:rPr>
              <a:t>Apertura proactiva de la información</a:t>
            </a:r>
          </a:p>
        </p:txBody>
      </p:sp>
      <p:cxnSp>
        <p:nvCxnSpPr>
          <p:cNvPr id="8" name="Conector recto 7">
            <a:extLst>
              <a:ext uri="{C183D7F6-B498-43B3-948B-1728B52AA6E4}">
                <adec:decorative xmlns:adec="http://schemas.microsoft.com/office/drawing/2017/decorative" val="1"/>
              </a:ext>
            </a:extLst>
          </p:cNvPr>
          <p:cNvCxnSpPr/>
          <p:nvPr/>
        </p:nvCxnSpPr>
        <p:spPr>
          <a:xfrm>
            <a:off x="4416839" y="4415428"/>
            <a:ext cx="4788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uadro de texto 35"/>
          <p:cNvSpPr txBox="1"/>
          <p:nvPr/>
        </p:nvSpPr>
        <p:spPr>
          <a:xfrm>
            <a:off x="6239631" y="3979529"/>
            <a:ext cx="2859950" cy="553998"/>
          </a:xfrm>
          <a:prstGeom prst="rect">
            <a:avLst/>
          </a:prstGeom>
          <a:noFill/>
        </p:spPr>
        <p:txBody>
          <a:bodyPr wrap="none" lIns="0" tIns="0" rIns="0" bIns="0" rtlCol="0">
            <a:spAutoFit/>
          </a:bodyPr>
          <a:lstStyle/>
          <a:p>
            <a:pPr algn="ctr" rtl="0"/>
            <a:r>
              <a:rPr lang="es-ES" b="1" dirty="0">
                <a:latin typeface="Segoe UI" panose="020B0502040204020203" pitchFamily="34" charset="0"/>
                <a:cs typeface="Segoe UI" panose="020B0502040204020203" pitchFamily="34" charset="0"/>
              </a:rPr>
              <a:t>Prioridades institucionales</a:t>
            </a:r>
          </a:p>
          <a:p>
            <a:pPr algn="ctr" rtl="0"/>
            <a:endParaRPr lang="es-ES" b="1" dirty="0">
              <a:latin typeface="Segoe UI" panose="020B0502040204020203" pitchFamily="34" charset="0"/>
              <a:cs typeface="Segoe UI" panose="020B0502040204020203" pitchFamily="34" charset="0"/>
            </a:endParaRPr>
          </a:p>
        </p:txBody>
      </p:sp>
      <p:sp>
        <p:nvSpPr>
          <p:cNvPr id="10" name="Marcador de texto 2"/>
          <p:cNvSpPr txBox="1">
            <a:spLocks/>
          </p:cNvSpPr>
          <p:nvPr/>
        </p:nvSpPr>
        <p:spPr>
          <a:xfrm>
            <a:off x="6342738" y="4592405"/>
            <a:ext cx="2653720" cy="1061829"/>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ES" sz="1600" dirty="0">
                <a:latin typeface="Segoe UI" panose="020B0502040204020203" pitchFamily="34" charset="0"/>
                <a:cs typeface="Segoe UI" panose="020B0502040204020203" pitchFamily="34" charset="0"/>
              </a:rPr>
              <a:t>Definir prioridades e integrar recursos económicos, tecnológicos </a:t>
            </a:r>
          </a:p>
          <a:p>
            <a:pPr algn="ctr" rtl="0">
              <a:lnSpc>
                <a:spcPct val="100000"/>
              </a:lnSpc>
            </a:pPr>
            <a:r>
              <a:rPr lang="es-ES" sz="1600" dirty="0">
                <a:latin typeface="Segoe UI" panose="020B0502040204020203" pitchFamily="34" charset="0"/>
                <a:cs typeface="Segoe UI" panose="020B0502040204020203" pitchFamily="34" charset="0"/>
              </a:rPr>
              <a:t>y operativos disponibles </a:t>
            </a:r>
          </a:p>
        </p:txBody>
      </p:sp>
      <p:cxnSp>
        <p:nvCxnSpPr>
          <p:cNvPr id="11" name="Conector recto 10">
            <a:extLst>
              <a:ext uri="{C183D7F6-B498-43B3-948B-1728B52AA6E4}">
                <adec:decorative xmlns:adec="http://schemas.microsoft.com/office/drawing/2017/decorative" val="1"/>
              </a:ext>
            </a:extLst>
          </p:cNvPr>
          <p:cNvCxnSpPr/>
          <p:nvPr/>
        </p:nvCxnSpPr>
        <p:spPr>
          <a:xfrm>
            <a:off x="7430195" y="4415428"/>
            <a:ext cx="4788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uadro de texto 47"/>
          <p:cNvSpPr txBox="1"/>
          <p:nvPr/>
        </p:nvSpPr>
        <p:spPr>
          <a:xfrm>
            <a:off x="10087081" y="3979529"/>
            <a:ext cx="1191738" cy="276999"/>
          </a:xfrm>
          <a:prstGeom prst="rect">
            <a:avLst/>
          </a:prstGeom>
          <a:noFill/>
        </p:spPr>
        <p:txBody>
          <a:bodyPr wrap="none" lIns="0" tIns="0" rIns="0" bIns="0" rtlCol="0">
            <a:spAutoFit/>
          </a:bodyPr>
          <a:lstStyle/>
          <a:p>
            <a:pPr algn="ctr" rtl="0"/>
            <a:r>
              <a:rPr lang="es-ES" b="1" dirty="0">
                <a:latin typeface="Segoe UI" panose="020B0502040204020203" pitchFamily="34" charset="0"/>
                <a:cs typeface="Segoe UI" panose="020B0502040204020203" pitchFamily="34" charset="0"/>
              </a:rPr>
              <a:t>Contenido </a:t>
            </a:r>
          </a:p>
        </p:txBody>
      </p:sp>
      <p:sp>
        <p:nvSpPr>
          <p:cNvPr id="13" name="Marcador de texto 2"/>
          <p:cNvSpPr txBox="1">
            <a:spLocks/>
          </p:cNvSpPr>
          <p:nvPr/>
        </p:nvSpPr>
        <p:spPr>
          <a:xfrm>
            <a:off x="9201149" y="4530289"/>
            <a:ext cx="2653720" cy="1862048"/>
          </a:xfrm>
          <a:prstGeom prst="rect">
            <a:avLst/>
          </a:prstGeom>
        </p:spPr>
        <p:txBody>
          <a:bodyPr vert="horz" wrap="square" lIns="0" tIns="0" rIns="0" bIns="0" rtlCol="0">
            <a:spAutoFit/>
          </a:bodyPr>
          <a:lstStyle>
            <a:lvl1pPr marL="0" indent="0" algn="l" defTabSz="914400" rtl="0" eaLnBrk="1" latinLnBrk="0" hangingPunct="1">
              <a:lnSpc>
                <a:spcPct val="90000"/>
              </a:lnSpc>
              <a:spcBef>
                <a:spcPts val="600"/>
              </a:spcBef>
              <a:buFont typeface="Arial" panose="020B0604020202020204" pitchFamily="34" charset="0"/>
              <a:buNone/>
              <a:defRPr sz="1100" kern="1200">
                <a:solidFill>
                  <a:schemeClr val="tx1"/>
                </a:solidFill>
                <a:latin typeface="+mn-lt"/>
                <a:ea typeface="+mn-ea"/>
                <a:cs typeface="+mn-cs"/>
              </a:defRPr>
            </a:lvl1pPr>
            <a:lvl2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2pPr>
            <a:lvl3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3pPr>
            <a:lvl4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4pPr>
            <a:lvl5pPr marL="234000" indent="-234000" algn="l" defTabSz="914400" rtl="0" eaLnBrk="1" latinLnBrk="0" hangingPunct="1">
              <a:lnSpc>
                <a:spcPct val="90000"/>
              </a:lnSpc>
              <a:spcBef>
                <a:spcPts val="6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lnSpc>
                <a:spcPct val="100000"/>
              </a:lnSpc>
            </a:pPr>
            <a:r>
              <a:rPr lang="es-ES" sz="1600" dirty="0">
                <a:latin typeface="Segoe UI" panose="020B0502040204020203" pitchFamily="34" charset="0"/>
                <a:cs typeface="Segoe UI" panose="020B0502040204020203" pitchFamily="34" charset="0"/>
              </a:rPr>
              <a:t>Incluir programas de organización y capacitación en gestión documental y de archivos </a:t>
            </a:r>
          </a:p>
          <a:p>
            <a:pPr algn="ctr" rtl="0">
              <a:lnSpc>
                <a:spcPct val="100000"/>
              </a:lnSpc>
            </a:pPr>
            <a:r>
              <a:rPr lang="es-ES" sz="1300" dirty="0">
                <a:latin typeface="Segoe UI" panose="020B0502040204020203" pitchFamily="34" charset="0"/>
                <a:cs typeface="Segoe UI" panose="020B0502040204020203" pitchFamily="34" charset="0"/>
              </a:rPr>
              <a:t>Mecanismos de consulta, seguridad de </a:t>
            </a:r>
            <a:r>
              <a:rPr lang="es-ES" sz="1300" dirty="0" err="1">
                <a:latin typeface="Segoe UI" panose="020B0502040204020203" pitchFamily="34" charset="0"/>
                <a:cs typeface="Segoe UI" panose="020B0502040204020203" pitchFamily="34" charset="0"/>
              </a:rPr>
              <a:t>Inf</a:t>
            </a:r>
            <a:r>
              <a:rPr lang="es-ES" sz="1300" dirty="0">
                <a:latin typeface="Segoe UI" panose="020B0502040204020203" pitchFamily="34" charset="0"/>
                <a:cs typeface="Segoe UI" panose="020B0502040204020203" pitchFamily="34" charset="0"/>
              </a:rPr>
              <a:t>.. Administración, uso, control   y preservación de archivos electrónicos</a:t>
            </a:r>
          </a:p>
        </p:txBody>
      </p:sp>
      <p:cxnSp>
        <p:nvCxnSpPr>
          <p:cNvPr id="14" name="Conector recto 13">
            <a:extLst>
              <a:ext uri="{C183D7F6-B498-43B3-948B-1728B52AA6E4}">
                <adec:decorative xmlns:adec="http://schemas.microsoft.com/office/drawing/2017/decorative" val="1"/>
              </a:ext>
            </a:extLst>
          </p:cNvPr>
          <p:cNvCxnSpPr/>
          <p:nvPr/>
        </p:nvCxnSpPr>
        <p:spPr>
          <a:xfrm>
            <a:off x="10443550" y="4415428"/>
            <a:ext cx="47880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15" name="Elipse 14">
            <a:extLst>
              <a:ext uri="{C183D7F6-B498-43B3-948B-1728B52AA6E4}">
                <adec:decorative xmlns:adec="http://schemas.microsoft.com/office/drawing/2017/decorative" val="1"/>
              </a:ext>
            </a:extLst>
          </p:cNvPr>
          <p:cNvSpPr/>
          <p:nvPr/>
        </p:nvSpPr>
        <p:spPr>
          <a:xfrm>
            <a:off x="997941" y="2063396"/>
            <a:ext cx="1431828" cy="1431827"/>
          </a:xfrm>
          <a:prstGeom prst="ellipse">
            <a:avLst/>
          </a:prstGeom>
          <a:solidFill>
            <a:schemeClr val="accent2">
              <a:alpha val="19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
        <p:nvSpPr>
          <p:cNvPr id="16" name="Elipse 15">
            <a:extLst>
              <a:ext uri="{C183D7F6-B498-43B3-948B-1728B52AA6E4}">
                <adec:decorative xmlns:adec="http://schemas.microsoft.com/office/drawing/2017/decorative" val="1"/>
              </a:ext>
            </a:extLst>
          </p:cNvPr>
          <p:cNvSpPr/>
          <p:nvPr/>
        </p:nvSpPr>
        <p:spPr>
          <a:xfrm>
            <a:off x="3940327" y="2063396"/>
            <a:ext cx="1431828" cy="1431827"/>
          </a:xfrm>
          <a:prstGeom prst="ellipse">
            <a:avLst/>
          </a:prstGeom>
          <a:solidFill>
            <a:schemeClr val="accent2">
              <a:alpha val="19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s-ES" dirty="0"/>
          </a:p>
        </p:txBody>
      </p:sp>
      <p:sp>
        <p:nvSpPr>
          <p:cNvPr id="17" name="Elipse 16">
            <a:extLst>
              <a:ext uri="{C183D7F6-B498-43B3-948B-1728B52AA6E4}">
                <adec:decorative xmlns:adec="http://schemas.microsoft.com/office/drawing/2017/decorative" val="1"/>
              </a:ext>
            </a:extLst>
          </p:cNvPr>
          <p:cNvSpPr/>
          <p:nvPr/>
        </p:nvSpPr>
        <p:spPr>
          <a:xfrm>
            <a:off x="9764570" y="2063396"/>
            <a:ext cx="1431828" cy="1431827"/>
          </a:xfrm>
          <a:prstGeom prst="ellipse">
            <a:avLst/>
          </a:prstGeom>
          <a:solidFill>
            <a:schemeClr val="accent2">
              <a:lumMod val="75000"/>
              <a:alpha val="19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s-ES" dirty="0"/>
          </a:p>
        </p:txBody>
      </p:sp>
      <p:sp>
        <p:nvSpPr>
          <p:cNvPr id="18" name="Elipse 17">
            <a:extLst>
              <a:ext uri="{C183D7F6-B498-43B3-948B-1728B52AA6E4}">
                <adec:decorative xmlns:adec="http://schemas.microsoft.com/office/drawing/2017/decorative" val="1"/>
              </a:ext>
            </a:extLst>
          </p:cNvPr>
          <p:cNvSpPr>
            <a:spLocks noChangeAspect="1"/>
          </p:cNvSpPr>
          <p:nvPr/>
        </p:nvSpPr>
        <p:spPr>
          <a:xfrm>
            <a:off x="6882713" y="2095309"/>
            <a:ext cx="1368001" cy="1368000"/>
          </a:xfrm>
          <a:prstGeom prst="ellipse">
            <a:avLst/>
          </a:prstGeom>
          <a:solidFill>
            <a:schemeClr val="accent2">
              <a:lumMod val="75000"/>
              <a:alpha val="19000"/>
            </a:schemeClr>
          </a:solidFill>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es-ES" dirty="0"/>
          </a:p>
        </p:txBody>
      </p:sp>
      <p:grpSp>
        <p:nvGrpSpPr>
          <p:cNvPr id="21" name="Google Shape;10219;p79"/>
          <p:cNvGrpSpPr>
            <a:grpSpLocks noChangeAspect="1"/>
          </p:cNvGrpSpPr>
          <p:nvPr/>
        </p:nvGrpSpPr>
        <p:grpSpPr>
          <a:xfrm>
            <a:off x="7228672" y="2376653"/>
            <a:ext cx="881850" cy="756000"/>
            <a:chOff x="1049375" y="2318350"/>
            <a:chExt cx="298525" cy="295400"/>
          </a:xfrm>
        </p:grpSpPr>
        <p:sp>
          <p:nvSpPr>
            <p:cNvPr id="22" name="Google Shape;10220;p79"/>
            <p:cNvSpPr/>
            <p:nvPr/>
          </p:nvSpPr>
          <p:spPr>
            <a:xfrm>
              <a:off x="1101350" y="2492325"/>
              <a:ext cx="70125" cy="50525"/>
            </a:xfrm>
            <a:custGeom>
              <a:avLst/>
              <a:gdLst/>
              <a:ahLst/>
              <a:cxnLst/>
              <a:rect l="l" t="t" r="r" b="b"/>
              <a:pathLst>
                <a:path w="2805" h="2021" extrusionOk="0">
                  <a:moveTo>
                    <a:pt x="2473" y="0"/>
                  </a:moveTo>
                  <a:cubicBezTo>
                    <a:pt x="2377" y="0"/>
                    <a:pt x="2273" y="32"/>
                    <a:pt x="2206" y="99"/>
                  </a:cubicBezTo>
                  <a:lnTo>
                    <a:pt x="1072" y="1233"/>
                  </a:lnTo>
                  <a:lnTo>
                    <a:pt x="599" y="761"/>
                  </a:lnTo>
                  <a:cubicBezTo>
                    <a:pt x="536" y="713"/>
                    <a:pt x="449" y="690"/>
                    <a:pt x="363" y="690"/>
                  </a:cubicBezTo>
                  <a:cubicBezTo>
                    <a:pt x="276" y="690"/>
                    <a:pt x="189" y="713"/>
                    <a:pt x="126" y="761"/>
                  </a:cubicBezTo>
                  <a:cubicBezTo>
                    <a:pt x="0" y="887"/>
                    <a:pt x="0" y="1139"/>
                    <a:pt x="126" y="1233"/>
                  </a:cubicBezTo>
                  <a:lnTo>
                    <a:pt x="820" y="1958"/>
                  </a:lnTo>
                  <a:cubicBezTo>
                    <a:pt x="914" y="2021"/>
                    <a:pt x="977" y="2021"/>
                    <a:pt x="1072" y="2021"/>
                  </a:cubicBezTo>
                  <a:cubicBezTo>
                    <a:pt x="1135" y="2021"/>
                    <a:pt x="1261" y="1989"/>
                    <a:pt x="1292" y="1926"/>
                  </a:cubicBezTo>
                  <a:lnTo>
                    <a:pt x="2678" y="540"/>
                  </a:lnTo>
                  <a:cubicBezTo>
                    <a:pt x="2804" y="414"/>
                    <a:pt x="2804" y="162"/>
                    <a:pt x="2678" y="68"/>
                  </a:cubicBezTo>
                  <a:cubicBezTo>
                    <a:pt x="2634" y="24"/>
                    <a:pt x="2557" y="0"/>
                    <a:pt x="24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221;p79"/>
            <p:cNvSpPr/>
            <p:nvPr/>
          </p:nvSpPr>
          <p:spPr>
            <a:xfrm>
              <a:off x="1101350" y="2440525"/>
              <a:ext cx="70125" cy="51150"/>
            </a:xfrm>
            <a:custGeom>
              <a:avLst/>
              <a:gdLst/>
              <a:ahLst/>
              <a:cxnLst/>
              <a:rect l="l" t="t" r="r" b="b"/>
              <a:pathLst>
                <a:path w="2805" h="2046" extrusionOk="0">
                  <a:moveTo>
                    <a:pt x="2469" y="1"/>
                  </a:moveTo>
                  <a:cubicBezTo>
                    <a:pt x="2374" y="1"/>
                    <a:pt x="2272" y="40"/>
                    <a:pt x="2206" y="123"/>
                  </a:cubicBezTo>
                  <a:lnTo>
                    <a:pt x="1072" y="1257"/>
                  </a:lnTo>
                  <a:lnTo>
                    <a:pt x="599" y="785"/>
                  </a:lnTo>
                  <a:cubicBezTo>
                    <a:pt x="536" y="738"/>
                    <a:pt x="449" y="714"/>
                    <a:pt x="363" y="714"/>
                  </a:cubicBezTo>
                  <a:cubicBezTo>
                    <a:pt x="276" y="714"/>
                    <a:pt x="189" y="738"/>
                    <a:pt x="126" y="785"/>
                  </a:cubicBezTo>
                  <a:cubicBezTo>
                    <a:pt x="0" y="911"/>
                    <a:pt x="0" y="1163"/>
                    <a:pt x="126" y="1257"/>
                  </a:cubicBezTo>
                  <a:lnTo>
                    <a:pt x="820" y="1982"/>
                  </a:lnTo>
                  <a:cubicBezTo>
                    <a:pt x="914" y="2045"/>
                    <a:pt x="977" y="2045"/>
                    <a:pt x="1072" y="2045"/>
                  </a:cubicBezTo>
                  <a:cubicBezTo>
                    <a:pt x="1135" y="2045"/>
                    <a:pt x="1261" y="2014"/>
                    <a:pt x="1292" y="1951"/>
                  </a:cubicBezTo>
                  <a:lnTo>
                    <a:pt x="2678" y="564"/>
                  </a:lnTo>
                  <a:cubicBezTo>
                    <a:pt x="2804" y="438"/>
                    <a:pt x="2804" y="186"/>
                    <a:pt x="2678" y="92"/>
                  </a:cubicBezTo>
                  <a:cubicBezTo>
                    <a:pt x="2634" y="32"/>
                    <a:pt x="2554" y="1"/>
                    <a:pt x="24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222;p79"/>
            <p:cNvSpPr/>
            <p:nvPr/>
          </p:nvSpPr>
          <p:spPr>
            <a:xfrm>
              <a:off x="1101350" y="2388550"/>
              <a:ext cx="70125" cy="51125"/>
            </a:xfrm>
            <a:custGeom>
              <a:avLst/>
              <a:gdLst/>
              <a:ahLst/>
              <a:cxnLst/>
              <a:rect l="l" t="t" r="r" b="b"/>
              <a:pathLst>
                <a:path w="2805" h="2045" extrusionOk="0">
                  <a:moveTo>
                    <a:pt x="2469" y="1"/>
                  </a:moveTo>
                  <a:cubicBezTo>
                    <a:pt x="2374" y="1"/>
                    <a:pt x="2272" y="40"/>
                    <a:pt x="2206" y="123"/>
                  </a:cubicBezTo>
                  <a:lnTo>
                    <a:pt x="1072" y="1257"/>
                  </a:lnTo>
                  <a:lnTo>
                    <a:pt x="599" y="785"/>
                  </a:lnTo>
                  <a:cubicBezTo>
                    <a:pt x="536" y="722"/>
                    <a:pt x="449" y="690"/>
                    <a:pt x="363" y="690"/>
                  </a:cubicBezTo>
                  <a:cubicBezTo>
                    <a:pt x="276" y="690"/>
                    <a:pt x="189" y="722"/>
                    <a:pt x="126" y="785"/>
                  </a:cubicBezTo>
                  <a:cubicBezTo>
                    <a:pt x="0" y="911"/>
                    <a:pt x="0" y="1131"/>
                    <a:pt x="126" y="1257"/>
                  </a:cubicBezTo>
                  <a:lnTo>
                    <a:pt x="820" y="1982"/>
                  </a:lnTo>
                  <a:cubicBezTo>
                    <a:pt x="914" y="2045"/>
                    <a:pt x="977" y="2045"/>
                    <a:pt x="1072" y="2045"/>
                  </a:cubicBezTo>
                  <a:cubicBezTo>
                    <a:pt x="1135" y="2045"/>
                    <a:pt x="1261" y="2013"/>
                    <a:pt x="1292" y="1919"/>
                  </a:cubicBezTo>
                  <a:lnTo>
                    <a:pt x="2678" y="532"/>
                  </a:lnTo>
                  <a:cubicBezTo>
                    <a:pt x="2804" y="438"/>
                    <a:pt x="2804" y="186"/>
                    <a:pt x="2678" y="91"/>
                  </a:cubicBezTo>
                  <a:cubicBezTo>
                    <a:pt x="2634" y="32"/>
                    <a:pt x="2554" y="1"/>
                    <a:pt x="246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223;p79"/>
            <p:cNvSpPr/>
            <p:nvPr/>
          </p:nvSpPr>
          <p:spPr>
            <a:xfrm>
              <a:off x="1049375" y="2318350"/>
              <a:ext cx="298525" cy="295400"/>
            </a:xfrm>
            <a:custGeom>
              <a:avLst/>
              <a:gdLst/>
              <a:ahLst/>
              <a:cxnLst/>
              <a:rect l="l" t="t" r="r" b="b"/>
              <a:pathLst>
                <a:path w="11941" h="11816" extrusionOk="0">
                  <a:moveTo>
                    <a:pt x="6963" y="1198"/>
                  </a:moveTo>
                  <a:lnTo>
                    <a:pt x="7876" y="2143"/>
                  </a:lnTo>
                  <a:lnTo>
                    <a:pt x="6963" y="2143"/>
                  </a:lnTo>
                  <a:lnTo>
                    <a:pt x="6963" y="1198"/>
                  </a:lnTo>
                  <a:close/>
                  <a:moveTo>
                    <a:pt x="10286" y="3498"/>
                  </a:moveTo>
                  <a:cubicBezTo>
                    <a:pt x="10373" y="3498"/>
                    <a:pt x="10460" y="3530"/>
                    <a:pt x="10523" y="3593"/>
                  </a:cubicBezTo>
                  <a:lnTo>
                    <a:pt x="10995" y="4065"/>
                  </a:lnTo>
                  <a:cubicBezTo>
                    <a:pt x="11184" y="4223"/>
                    <a:pt x="11184" y="4475"/>
                    <a:pt x="11027" y="4569"/>
                  </a:cubicBezTo>
                  <a:lnTo>
                    <a:pt x="10806" y="4821"/>
                  </a:lnTo>
                  <a:lnTo>
                    <a:pt x="9798" y="3845"/>
                  </a:lnTo>
                  <a:lnTo>
                    <a:pt x="10050" y="3593"/>
                  </a:lnTo>
                  <a:cubicBezTo>
                    <a:pt x="10113" y="3530"/>
                    <a:pt x="10200" y="3498"/>
                    <a:pt x="10286" y="3498"/>
                  </a:cubicBezTo>
                  <a:close/>
                  <a:moveTo>
                    <a:pt x="9294" y="4349"/>
                  </a:moveTo>
                  <a:lnTo>
                    <a:pt x="10271" y="5325"/>
                  </a:lnTo>
                  <a:lnTo>
                    <a:pt x="7845" y="7783"/>
                  </a:lnTo>
                  <a:lnTo>
                    <a:pt x="6868" y="6774"/>
                  </a:lnTo>
                  <a:lnTo>
                    <a:pt x="9294" y="4349"/>
                  </a:lnTo>
                  <a:close/>
                  <a:moveTo>
                    <a:pt x="6585" y="7499"/>
                  </a:moveTo>
                  <a:lnTo>
                    <a:pt x="7183" y="8098"/>
                  </a:lnTo>
                  <a:lnTo>
                    <a:pt x="6427" y="8255"/>
                  </a:lnTo>
                  <a:lnTo>
                    <a:pt x="6585" y="7499"/>
                  </a:lnTo>
                  <a:close/>
                  <a:moveTo>
                    <a:pt x="6994" y="10398"/>
                  </a:moveTo>
                  <a:lnTo>
                    <a:pt x="6994" y="10776"/>
                  </a:lnTo>
                  <a:cubicBezTo>
                    <a:pt x="6994" y="10870"/>
                    <a:pt x="7057" y="10996"/>
                    <a:pt x="7089" y="11122"/>
                  </a:cubicBezTo>
                  <a:lnTo>
                    <a:pt x="1071" y="11122"/>
                  </a:lnTo>
                  <a:cubicBezTo>
                    <a:pt x="882" y="11122"/>
                    <a:pt x="693" y="10965"/>
                    <a:pt x="693" y="10776"/>
                  </a:cubicBezTo>
                  <a:lnTo>
                    <a:pt x="693" y="10398"/>
                  </a:lnTo>
                  <a:close/>
                  <a:moveTo>
                    <a:pt x="6270" y="663"/>
                  </a:moveTo>
                  <a:lnTo>
                    <a:pt x="6270" y="2458"/>
                  </a:lnTo>
                  <a:cubicBezTo>
                    <a:pt x="6270" y="2647"/>
                    <a:pt x="6427" y="2805"/>
                    <a:pt x="6616" y="2805"/>
                  </a:cubicBezTo>
                  <a:lnTo>
                    <a:pt x="8349" y="2805"/>
                  </a:lnTo>
                  <a:lnTo>
                    <a:pt x="8349" y="4286"/>
                  </a:lnTo>
                  <a:lnTo>
                    <a:pt x="6112" y="6554"/>
                  </a:lnTo>
                  <a:cubicBezTo>
                    <a:pt x="6081" y="6585"/>
                    <a:pt x="6018" y="6680"/>
                    <a:pt x="6018" y="6711"/>
                  </a:cubicBezTo>
                  <a:lnTo>
                    <a:pt x="5608" y="8633"/>
                  </a:lnTo>
                  <a:cubicBezTo>
                    <a:pt x="5545" y="8759"/>
                    <a:pt x="5608" y="8885"/>
                    <a:pt x="5671" y="8948"/>
                  </a:cubicBezTo>
                  <a:cubicBezTo>
                    <a:pt x="5742" y="9019"/>
                    <a:pt x="5813" y="9055"/>
                    <a:pt x="5897" y="9055"/>
                  </a:cubicBezTo>
                  <a:cubicBezTo>
                    <a:pt x="5925" y="9055"/>
                    <a:pt x="5955" y="9051"/>
                    <a:pt x="5986" y="9043"/>
                  </a:cubicBezTo>
                  <a:lnTo>
                    <a:pt x="7908" y="8602"/>
                  </a:lnTo>
                  <a:cubicBezTo>
                    <a:pt x="8002" y="8602"/>
                    <a:pt x="8034" y="8570"/>
                    <a:pt x="8065" y="8507"/>
                  </a:cubicBezTo>
                  <a:lnTo>
                    <a:pt x="8349" y="8255"/>
                  </a:lnTo>
                  <a:lnTo>
                    <a:pt x="8349" y="10807"/>
                  </a:lnTo>
                  <a:lnTo>
                    <a:pt x="8380" y="10807"/>
                  </a:lnTo>
                  <a:cubicBezTo>
                    <a:pt x="8380" y="10996"/>
                    <a:pt x="8223" y="11154"/>
                    <a:pt x="8034" y="11154"/>
                  </a:cubicBezTo>
                  <a:cubicBezTo>
                    <a:pt x="7845" y="11154"/>
                    <a:pt x="7687" y="10996"/>
                    <a:pt x="7687" y="10807"/>
                  </a:cubicBezTo>
                  <a:lnTo>
                    <a:pt x="7687" y="10083"/>
                  </a:lnTo>
                  <a:cubicBezTo>
                    <a:pt x="7687" y="9893"/>
                    <a:pt x="7530" y="9736"/>
                    <a:pt x="7309" y="9736"/>
                  </a:cubicBezTo>
                  <a:lnTo>
                    <a:pt x="1386" y="9736"/>
                  </a:lnTo>
                  <a:lnTo>
                    <a:pt x="1386" y="663"/>
                  </a:lnTo>
                  <a:close/>
                  <a:moveTo>
                    <a:pt x="1071" y="1"/>
                  </a:moveTo>
                  <a:cubicBezTo>
                    <a:pt x="882" y="1"/>
                    <a:pt x="693" y="158"/>
                    <a:pt x="693" y="379"/>
                  </a:cubicBezTo>
                  <a:lnTo>
                    <a:pt x="693" y="9736"/>
                  </a:lnTo>
                  <a:lnTo>
                    <a:pt x="347" y="9736"/>
                  </a:lnTo>
                  <a:cubicBezTo>
                    <a:pt x="158" y="9736"/>
                    <a:pt x="0" y="9893"/>
                    <a:pt x="0" y="10083"/>
                  </a:cubicBezTo>
                  <a:lnTo>
                    <a:pt x="0" y="10807"/>
                  </a:lnTo>
                  <a:cubicBezTo>
                    <a:pt x="0" y="11406"/>
                    <a:pt x="473" y="11815"/>
                    <a:pt x="1008" y="11815"/>
                  </a:cubicBezTo>
                  <a:lnTo>
                    <a:pt x="8002" y="11815"/>
                  </a:lnTo>
                  <a:cubicBezTo>
                    <a:pt x="8569" y="11815"/>
                    <a:pt x="9011" y="11343"/>
                    <a:pt x="9011" y="10807"/>
                  </a:cubicBezTo>
                  <a:lnTo>
                    <a:pt x="9011" y="7562"/>
                  </a:lnTo>
                  <a:lnTo>
                    <a:pt x="11499" y="5105"/>
                  </a:lnTo>
                  <a:cubicBezTo>
                    <a:pt x="11940" y="4664"/>
                    <a:pt x="11940" y="4034"/>
                    <a:pt x="11531" y="3593"/>
                  </a:cubicBezTo>
                  <a:lnTo>
                    <a:pt x="11058" y="3120"/>
                  </a:lnTo>
                  <a:cubicBezTo>
                    <a:pt x="10869" y="2931"/>
                    <a:pt x="10609" y="2836"/>
                    <a:pt x="10346" y="2836"/>
                  </a:cubicBezTo>
                  <a:cubicBezTo>
                    <a:pt x="10082" y="2836"/>
                    <a:pt x="9814" y="2931"/>
                    <a:pt x="9609" y="3120"/>
                  </a:cubicBezTo>
                  <a:lnTo>
                    <a:pt x="9105" y="3624"/>
                  </a:lnTo>
                  <a:lnTo>
                    <a:pt x="9105" y="2490"/>
                  </a:lnTo>
                  <a:cubicBezTo>
                    <a:pt x="9105" y="2427"/>
                    <a:pt x="9074" y="2332"/>
                    <a:pt x="8979" y="2269"/>
                  </a:cubicBezTo>
                  <a:lnTo>
                    <a:pt x="6900" y="127"/>
                  </a:lnTo>
                  <a:cubicBezTo>
                    <a:pt x="6805" y="64"/>
                    <a:pt x="6742" y="1"/>
                    <a:pt x="66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11342;p83"/>
          <p:cNvSpPr>
            <a:spLocks noChangeAspect="1"/>
          </p:cNvSpPr>
          <p:nvPr/>
        </p:nvSpPr>
        <p:spPr>
          <a:xfrm>
            <a:off x="4224791" y="2286653"/>
            <a:ext cx="941670" cy="936000"/>
          </a:xfrm>
          <a:custGeom>
            <a:avLst/>
            <a:gdLst/>
            <a:ahLst/>
            <a:cxnLst/>
            <a:rect l="l" t="t" r="r" b="b"/>
            <a:pathLst>
              <a:path w="11784" h="11713" extrusionOk="0">
                <a:moveTo>
                  <a:pt x="5136" y="4128"/>
                </a:moveTo>
                <a:cubicBezTo>
                  <a:pt x="5671" y="4128"/>
                  <a:pt x="6112" y="4569"/>
                  <a:pt x="6144" y="5136"/>
                </a:cubicBezTo>
                <a:lnTo>
                  <a:pt x="5230" y="4853"/>
                </a:lnTo>
                <a:cubicBezTo>
                  <a:pt x="5198" y="4839"/>
                  <a:pt x="5165" y="4832"/>
                  <a:pt x="5131" y="4832"/>
                </a:cubicBezTo>
                <a:cubicBezTo>
                  <a:pt x="4934" y="4832"/>
                  <a:pt x="4735" y="5052"/>
                  <a:pt x="4789" y="5294"/>
                </a:cubicBezTo>
                <a:lnTo>
                  <a:pt x="5073" y="6239"/>
                </a:lnTo>
                <a:cubicBezTo>
                  <a:pt x="4537" y="6176"/>
                  <a:pt x="4096" y="5703"/>
                  <a:pt x="4096" y="5168"/>
                </a:cubicBezTo>
                <a:cubicBezTo>
                  <a:pt x="4096" y="4601"/>
                  <a:pt x="4569" y="4128"/>
                  <a:pt x="5136" y="4128"/>
                </a:cubicBezTo>
                <a:close/>
                <a:moveTo>
                  <a:pt x="5199" y="2364"/>
                </a:moveTo>
                <a:cubicBezTo>
                  <a:pt x="6680" y="2364"/>
                  <a:pt x="7940" y="3592"/>
                  <a:pt x="7940" y="5136"/>
                </a:cubicBezTo>
                <a:cubicBezTo>
                  <a:pt x="7940" y="5294"/>
                  <a:pt x="7940" y="5388"/>
                  <a:pt x="7908" y="5546"/>
                </a:cubicBezTo>
                <a:lnTo>
                  <a:pt x="6932" y="5294"/>
                </a:lnTo>
                <a:lnTo>
                  <a:pt x="6932" y="5136"/>
                </a:lnTo>
                <a:cubicBezTo>
                  <a:pt x="6806" y="4223"/>
                  <a:pt x="6049" y="3466"/>
                  <a:pt x="5104" y="3466"/>
                </a:cubicBezTo>
                <a:cubicBezTo>
                  <a:pt x="4159" y="3466"/>
                  <a:pt x="3435" y="4223"/>
                  <a:pt x="3435" y="5168"/>
                </a:cubicBezTo>
                <a:cubicBezTo>
                  <a:pt x="3435" y="5609"/>
                  <a:pt x="3624" y="6081"/>
                  <a:pt x="3939" y="6396"/>
                </a:cubicBezTo>
                <a:cubicBezTo>
                  <a:pt x="4254" y="6743"/>
                  <a:pt x="4695" y="6900"/>
                  <a:pt x="5167" y="6900"/>
                </a:cubicBezTo>
                <a:lnTo>
                  <a:pt x="5325" y="6900"/>
                </a:lnTo>
                <a:lnTo>
                  <a:pt x="5577" y="7877"/>
                </a:lnTo>
                <a:cubicBezTo>
                  <a:pt x="5482" y="7909"/>
                  <a:pt x="5325" y="7909"/>
                  <a:pt x="5199" y="7909"/>
                </a:cubicBezTo>
                <a:cubicBezTo>
                  <a:pt x="3687" y="7909"/>
                  <a:pt x="2426" y="6648"/>
                  <a:pt x="2426" y="5136"/>
                </a:cubicBezTo>
                <a:cubicBezTo>
                  <a:pt x="2426" y="3624"/>
                  <a:pt x="3655" y="2364"/>
                  <a:pt x="5199" y="2364"/>
                </a:cubicBezTo>
                <a:close/>
                <a:moveTo>
                  <a:pt x="5167" y="726"/>
                </a:moveTo>
                <a:cubicBezTo>
                  <a:pt x="7940" y="726"/>
                  <a:pt x="10051" y="3277"/>
                  <a:pt x="9515" y="6018"/>
                </a:cubicBezTo>
                <a:lnTo>
                  <a:pt x="8507" y="5766"/>
                </a:lnTo>
                <a:cubicBezTo>
                  <a:pt x="8538" y="5546"/>
                  <a:pt x="8538" y="5357"/>
                  <a:pt x="8538" y="5136"/>
                </a:cubicBezTo>
                <a:cubicBezTo>
                  <a:pt x="8538" y="3246"/>
                  <a:pt x="7026" y="1702"/>
                  <a:pt x="5104" y="1702"/>
                </a:cubicBezTo>
                <a:cubicBezTo>
                  <a:pt x="3214" y="1702"/>
                  <a:pt x="1702" y="3246"/>
                  <a:pt x="1702" y="5136"/>
                </a:cubicBezTo>
                <a:cubicBezTo>
                  <a:pt x="1702" y="7027"/>
                  <a:pt x="3214" y="8602"/>
                  <a:pt x="5104" y="8602"/>
                </a:cubicBezTo>
                <a:cubicBezTo>
                  <a:pt x="5325" y="8602"/>
                  <a:pt x="5514" y="8602"/>
                  <a:pt x="5703" y="8539"/>
                </a:cubicBezTo>
                <a:lnTo>
                  <a:pt x="5986" y="9578"/>
                </a:lnTo>
                <a:cubicBezTo>
                  <a:pt x="5695" y="9636"/>
                  <a:pt x="5405" y="9664"/>
                  <a:pt x="5119" y="9664"/>
                </a:cubicBezTo>
                <a:cubicBezTo>
                  <a:pt x="2751" y="9664"/>
                  <a:pt x="694" y="7758"/>
                  <a:pt x="694" y="5199"/>
                </a:cubicBezTo>
                <a:cubicBezTo>
                  <a:pt x="694" y="2679"/>
                  <a:pt x="2773" y="726"/>
                  <a:pt x="5167" y="726"/>
                </a:cubicBezTo>
                <a:close/>
                <a:moveTo>
                  <a:pt x="5671" y="5672"/>
                </a:moveTo>
                <a:lnTo>
                  <a:pt x="5671" y="5672"/>
                </a:lnTo>
                <a:cubicBezTo>
                  <a:pt x="10240" y="6964"/>
                  <a:pt x="9578" y="6774"/>
                  <a:pt x="9704" y="6806"/>
                </a:cubicBezTo>
                <a:lnTo>
                  <a:pt x="8853" y="7373"/>
                </a:lnTo>
                <a:cubicBezTo>
                  <a:pt x="8664" y="7499"/>
                  <a:pt x="8664" y="7751"/>
                  <a:pt x="8822" y="7877"/>
                </a:cubicBezTo>
                <a:lnTo>
                  <a:pt x="10964" y="9956"/>
                </a:lnTo>
                <a:cubicBezTo>
                  <a:pt x="11027" y="10114"/>
                  <a:pt x="11027" y="10335"/>
                  <a:pt x="10901" y="10492"/>
                </a:cubicBezTo>
                <a:lnTo>
                  <a:pt x="10429" y="10965"/>
                </a:lnTo>
                <a:cubicBezTo>
                  <a:pt x="10366" y="11012"/>
                  <a:pt x="10279" y="11035"/>
                  <a:pt x="10192" y="11035"/>
                </a:cubicBezTo>
                <a:cubicBezTo>
                  <a:pt x="10106" y="11035"/>
                  <a:pt x="10019" y="11012"/>
                  <a:pt x="9956" y="10965"/>
                </a:cubicBezTo>
                <a:lnTo>
                  <a:pt x="7845" y="8854"/>
                </a:lnTo>
                <a:cubicBezTo>
                  <a:pt x="7777" y="8786"/>
                  <a:pt x="7691" y="8753"/>
                  <a:pt x="7606" y="8753"/>
                </a:cubicBezTo>
                <a:cubicBezTo>
                  <a:pt x="7493" y="8753"/>
                  <a:pt x="7381" y="8809"/>
                  <a:pt x="7310" y="8917"/>
                </a:cubicBezTo>
                <a:cubicBezTo>
                  <a:pt x="7247" y="8980"/>
                  <a:pt x="6806" y="9641"/>
                  <a:pt x="6774" y="9736"/>
                </a:cubicBezTo>
                <a:cubicBezTo>
                  <a:pt x="6680" y="9484"/>
                  <a:pt x="5703" y="5861"/>
                  <a:pt x="5671" y="5672"/>
                </a:cubicBezTo>
                <a:close/>
                <a:moveTo>
                  <a:pt x="5104" y="1"/>
                </a:moveTo>
                <a:cubicBezTo>
                  <a:pt x="2363" y="1"/>
                  <a:pt x="0" y="2238"/>
                  <a:pt x="0" y="5168"/>
                </a:cubicBezTo>
                <a:cubicBezTo>
                  <a:pt x="0" y="8066"/>
                  <a:pt x="2332" y="10303"/>
                  <a:pt x="5104" y="10303"/>
                </a:cubicBezTo>
                <a:cubicBezTo>
                  <a:pt x="5482" y="10303"/>
                  <a:pt x="5797" y="10272"/>
                  <a:pt x="6144" y="10208"/>
                </a:cubicBezTo>
                <a:lnTo>
                  <a:pt x="6270" y="10587"/>
                </a:lnTo>
                <a:cubicBezTo>
                  <a:pt x="6307" y="10755"/>
                  <a:pt x="6444" y="10845"/>
                  <a:pt x="6596" y="10845"/>
                </a:cubicBezTo>
                <a:cubicBezTo>
                  <a:pt x="6700" y="10845"/>
                  <a:pt x="6810" y="10802"/>
                  <a:pt x="6900" y="10713"/>
                </a:cubicBezTo>
                <a:lnTo>
                  <a:pt x="7625" y="9610"/>
                </a:lnTo>
                <a:lnTo>
                  <a:pt x="9483" y="11406"/>
                </a:lnTo>
                <a:cubicBezTo>
                  <a:pt x="9688" y="11610"/>
                  <a:pt x="9956" y="11713"/>
                  <a:pt x="10220" y="11713"/>
                </a:cubicBezTo>
                <a:cubicBezTo>
                  <a:pt x="10484" y="11713"/>
                  <a:pt x="10744" y="11610"/>
                  <a:pt x="10933" y="11406"/>
                </a:cubicBezTo>
                <a:lnTo>
                  <a:pt x="11405" y="10933"/>
                </a:lnTo>
                <a:cubicBezTo>
                  <a:pt x="11783" y="10555"/>
                  <a:pt x="11783" y="9893"/>
                  <a:pt x="11374" y="9484"/>
                </a:cubicBezTo>
                <a:lnTo>
                  <a:pt x="9515" y="7720"/>
                </a:lnTo>
                <a:lnTo>
                  <a:pt x="10618" y="6964"/>
                </a:lnTo>
                <a:cubicBezTo>
                  <a:pt x="10870" y="6806"/>
                  <a:pt x="10838" y="6428"/>
                  <a:pt x="10555" y="6333"/>
                </a:cubicBezTo>
                <a:lnTo>
                  <a:pt x="10145" y="6239"/>
                </a:lnTo>
                <a:cubicBezTo>
                  <a:pt x="10303" y="5483"/>
                  <a:pt x="10271" y="4695"/>
                  <a:pt x="10082" y="3908"/>
                </a:cubicBezTo>
                <a:cubicBezTo>
                  <a:pt x="9483" y="1576"/>
                  <a:pt x="7436" y="1"/>
                  <a:pt x="5104" y="1"/>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7" name="Google Shape;10216;p79"/>
          <p:cNvSpPr>
            <a:spLocks noChangeAspect="1"/>
          </p:cNvSpPr>
          <p:nvPr/>
        </p:nvSpPr>
        <p:spPr>
          <a:xfrm>
            <a:off x="10087081" y="2234690"/>
            <a:ext cx="875563" cy="864000"/>
          </a:xfrm>
          <a:custGeom>
            <a:avLst/>
            <a:gdLst/>
            <a:ahLst/>
            <a:cxnLst/>
            <a:rect l="l" t="t" r="r" b="b"/>
            <a:pathLst>
              <a:path w="11973" h="11815" extrusionOk="0">
                <a:moveTo>
                  <a:pt x="5986" y="631"/>
                </a:moveTo>
                <a:cubicBezTo>
                  <a:pt x="6396" y="631"/>
                  <a:pt x="6711" y="946"/>
                  <a:pt x="6711" y="1324"/>
                </a:cubicBezTo>
                <a:cubicBezTo>
                  <a:pt x="6711" y="1733"/>
                  <a:pt x="6396" y="2048"/>
                  <a:pt x="5986" y="2048"/>
                </a:cubicBezTo>
                <a:cubicBezTo>
                  <a:pt x="5608" y="2048"/>
                  <a:pt x="5293" y="1733"/>
                  <a:pt x="5293" y="1324"/>
                </a:cubicBezTo>
                <a:cubicBezTo>
                  <a:pt x="5293" y="946"/>
                  <a:pt x="5608" y="631"/>
                  <a:pt x="5986" y="631"/>
                </a:cubicBezTo>
                <a:close/>
                <a:moveTo>
                  <a:pt x="5986" y="2710"/>
                </a:moveTo>
                <a:cubicBezTo>
                  <a:pt x="6931" y="2710"/>
                  <a:pt x="7719" y="3498"/>
                  <a:pt x="7719" y="4443"/>
                </a:cubicBezTo>
                <a:lnTo>
                  <a:pt x="7719" y="4789"/>
                </a:lnTo>
                <a:lnTo>
                  <a:pt x="4253" y="4789"/>
                </a:lnTo>
                <a:lnTo>
                  <a:pt x="4253" y="4443"/>
                </a:lnTo>
                <a:cubicBezTo>
                  <a:pt x="4253" y="3498"/>
                  <a:pt x="5041" y="2710"/>
                  <a:pt x="5986" y="2710"/>
                </a:cubicBezTo>
                <a:close/>
                <a:moveTo>
                  <a:pt x="3245" y="6900"/>
                </a:moveTo>
                <a:cubicBezTo>
                  <a:pt x="3623" y="6900"/>
                  <a:pt x="3938" y="7215"/>
                  <a:pt x="3938" y="7593"/>
                </a:cubicBezTo>
                <a:cubicBezTo>
                  <a:pt x="3938" y="8003"/>
                  <a:pt x="3623" y="8318"/>
                  <a:pt x="3245" y="8318"/>
                </a:cubicBezTo>
                <a:cubicBezTo>
                  <a:pt x="2836" y="8255"/>
                  <a:pt x="2521" y="7940"/>
                  <a:pt x="2521" y="7593"/>
                </a:cubicBezTo>
                <a:cubicBezTo>
                  <a:pt x="2521" y="7215"/>
                  <a:pt x="2836" y="6900"/>
                  <a:pt x="3245" y="6900"/>
                </a:cubicBezTo>
                <a:close/>
                <a:moveTo>
                  <a:pt x="8759" y="6900"/>
                </a:moveTo>
                <a:cubicBezTo>
                  <a:pt x="9137" y="6900"/>
                  <a:pt x="9452" y="7215"/>
                  <a:pt x="9452" y="7593"/>
                </a:cubicBezTo>
                <a:cubicBezTo>
                  <a:pt x="9452" y="8003"/>
                  <a:pt x="9137" y="8318"/>
                  <a:pt x="8759" y="8318"/>
                </a:cubicBezTo>
                <a:cubicBezTo>
                  <a:pt x="8349" y="8318"/>
                  <a:pt x="8034" y="7940"/>
                  <a:pt x="8034" y="7593"/>
                </a:cubicBezTo>
                <a:cubicBezTo>
                  <a:pt x="8034" y="7215"/>
                  <a:pt x="8349" y="6900"/>
                  <a:pt x="8759" y="6900"/>
                </a:cubicBezTo>
                <a:close/>
                <a:moveTo>
                  <a:pt x="10365" y="5545"/>
                </a:moveTo>
                <a:cubicBezTo>
                  <a:pt x="10523" y="5545"/>
                  <a:pt x="10680" y="5672"/>
                  <a:pt x="10712" y="5829"/>
                </a:cubicBezTo>
                <a:lnTo>
                  <a:pt x="11216" y="8570"/>
                </a:lnTo>
                <a:cubicBezTo>
                  <a:pt x="11247" y="8790"/>
                  <a:pt x="11027" y="8980"/>
                  <a:pt x="10838" y="8980"/>
                </a:cubicBezTo>
                <a:lnTo>
                  <a:pt x="10460" y="8980"/>
                </a:lnTo>
                <a:cubicBezTo>
                  <a:pt x="10239" y="8790"/>
                  <a:pt x="10019" y="8633"/>
                  <a:pt x="9767" y="8507"/>
                </a:cubicBezTo>
                <a:cubicBezTo>
                  <a:pt x="10019" y="8255"/>
                  <a:pt x="10145" y="7940"/>
                  <a:pt x="10145" y="7562"/>
                </a:cubicBezTo>
                <a:cubicBezTo>
                  <a:pt x="10145" y="6806"/>
                  <a:pt x="9515" y="6176"/>
                  <a:pt x="8759" y="6176"/>
                </a:cubicBezTo>
                <a:cubicBezTo>
                  <a:pt x="8002" y="6176"/>
                  <a:pt x="7372" y="6806"/>
                  <a:pt x="7372" y="7562"/>
                </a:cubicBezTo>
                <a:cubicBezTo>
                  <a:pt x="7372" y="7908"/>
                  <a:pt x="7498" y="8223"/>
                  <a:pt x="7719" y="8507"/>
                </a:cubicBezTo>
                <a:cubicBezTo>
                  <a:pt x="7498" y="8633"/>
                  <a:pt x="7246" y="8790"/>
                  <a:pt x="7057" y="8980"/>
                </a:cubicBezTo>
                <a:lnTo>
                  <a:pt x="4883" y="8980"/>
                </a:lnTo>
                <a:cubicBezTo>
                  <a:pt x="4694" y="8790"/>
                  <a:pt x="4442" y="8633"/>
                  <a:pt x="4222" y="8507"/>
                </a:cubicBezTo>
                <a:cubicBezTo>
                  <a:pt x="4474" y="8255"/>
                  <a:pt x="4568" y="7940"/>
                  <a:pt x="4568" y="7562"/>
                </a:cubicBezTo>
                <a:cubicBezTo>
                  <a:pt x="4568" y="6806"/>
                  <a:pt x="3938" y="6176"/>
                  <a:pt x="3214" y="6176"/>
                </a:cubicBezTo>
                <a:cubicBezTo>
                  <a:pt x="2458" y="6176"/>
                  <a:pt x="1828" y="6806"/>
                  <a:pt x="1828" y="7562"/>
                </a:cubicBezTo>
                <a:cubicBezTo>
                  <a:pt x="1828" y="7908"/>
                  <a:pt x="1954" y="8223"/>
                  <a:pt x="2174" y="8507"/>
                </a:cubicBezTo>
                <a:cubicBezTo>
                  <a:pt x="1922" y="8633"/>
                  <a:pt x="1701" y="8790"/>
                  <a:pt x="1512" y="8980"/>
                </a:cubicBezTo>
                <a:lnTo>
                  <a:pt x="1103" y="8980"/>
                </a:lnTo>
                <a:cubicBezTo>
                  <a:pt x="882" y="8980"/>
                  <a:pt x="725" y="8790"/>
                  <a:pt x="756" y="8570"/>
                </a:cubicBezTo>
                <a:lnTo>
                  <a:pt x="1260" y="5829"/>
                </a:lnTo>
                <a:cubicBezTo>
                  <a:pt x="1323" y="5672"/>
                  <a:pt x="1418" y="5545"/>
                  <a:pt x="1638" y="5545"/>
                </a:cubicBezTo>
                <a:close/>
                <a:moveTo>
                  <a:pt x="3214" y="8948"/>
                </a:moveTo>
                <a:cubicBezTo>
                  <a:pt x="4127" y="8948"/>
                  <a:pt x="4915" y="9736"/>
                  <a:pt x="4915" y="10712"/>
                </a:cubicBezTo>
                <a:lnTo>
                  <a:pt x="4915" y="11059"/>
                </a:lnTo>
                <a:lnTo>
                  <a:pt x="1481" y="11059"/>
                </a:lnTo>
                <a:lnTo>
                  <a:pt x="1481" y="10712"/>
                </a:lnTo>
                <a:cubicBezTo>
                  <a:pt x="1481" y="9736"/>
                  <a:pt x="2269" y="8948"/>
                  <a:pt x="3214" y="8948"/>
                </a:cubicBezTo>
                <a:close/>
                <a:moveTo>
                  <a:pt x="8759" y="8948"/>
                </a:moveTo>
                <a:cubicBezTo>
                  <a:pt x="9704" y="8948"/>
                  <a:pt x="10491" y="9736"/>
                  <a:pt x="10491" y="10712"/>
                </a:cubicBezTo>
                <a:lnTo>
                  <a:pt x="10491" y="11059"/>
                </a:lnTo>
                <a:lnTo>
                  <a:pt x="7026" y="11059"/>
                </a:lnTo>
                <a:lnTo>
                  <a:pt x="7026" y="10712"/>
                </a:lnTo>
                <a:cubicBezTo>
                  <a:pt x="7026" y="9736"/>
                  <a:pt x="7813" y="8948"/>
                  <a:pt x="8759" y="8948"/>
                </a:cubicBezTo>
                <a:close/>
                <a:moveTo>
                  <a:pt x="5986" y="1"/>
                </a:moveTo>
                <a:cubicBezTo>
                  <a:pt x="5262" y="1"/>
                  <a:pt x="4631" y="631"/>
                  <a:pt x="4631" y="1387"/>
                </a:cubicBezTo>
                <a:cubicBezTo>
                  <a:pt x="4631" y="1733"/>
                  <a:pt x="4726" y="2048"/>
                  <a:pt x="4978" y="2269"/>
                </a:cubicBezTo>
                <a:cubicBezTo>
                  <a:pt x="4127" y="2679"/>
                  <a:pt x="3592" y="3498"/>
                  <a:pt x="3592" y="4474"/>
                </a:cubicBezTo>
                <a:lnTo>
                  <a:pt x="3592" y="4852"/>
                </a:lnTo>
                <a:lnTo>
                  <a:pt x="1670" y="4852"/>
                </a:lnTo>
                <a:cubicBezTo>
                  <a:pt x="1166" y="4852"/>
                  <a:pt x="725" y="5199"/>
                  <a:pt x="630" y="5703"/>
                </a:cubicBezTo>
                <a:lnTo>
                  <a:pt x="126" y="8475"/>
                </a:lnTo>
                <a:cubicBezTo>
                  <a:pt x="0" y="9043"/>
                  <a:pt x="473" y="9610"/>
                  <a:pt x="1071" y="9673"/>
                </a:cubicBezTo>
                <a:cubicBezTo>
                  <a:pt x="914" y="9988"/>
                  <a:pt x="819" y="10366"/>
                  <a:pt x="819" y="10744"/>
                </a:cubicBezTo>
                <a:lnTo>
                  <a:pt x="819" y="11468"/>
                </a:lnTo>
                <a:cubicBezTo>
                  <a:pt x="819" y="11657"/>
                  <a:pt x="977" y="11815"/>
                  <a:pt x="1197" y="11815"/>
                </a:cubicBezTo>
                <a:lnTo>
                  <a:pt x="5356" y="11815"/>
                </a:lnTo>
                <a:cubicBezTo>
                  <a:pt x="5545" y="11815"/>
                  <a:pt x="5703" y="11657"/>
                  <a:pt x="5703" y="11468"/>
                </a:cubicBezTo>
                <a:lnTo>
                  <a:pt x="5703" y="10744"/>
                </a:lnTo>
                <a:cubicBezTo>
                  <a:pt x="5703" y="10366"/>
                  <a:pt x="5640" y="9988"/>
                  <a:pt x="5482" y="9673"/>
                </a:cubicBezTo>
                <a:lnTo>
                  <a:pt x="6648" y="9673"/>
                </a:lnTo>
                <a:cubicBezTo>
                  <a:pt x="6490" y="9988"/>
                  <a:pt x="6427" y="10366"/>
                  <a:pt x="6427" y="10744"/>
                </a:cubicBezTo>
                <a:lnTo>
                  <a:pt x="6427" y="11468"/>
                </a:lnTo>
                <a:cubicBezTo>
                  <a:pt x="6427" y="11657"/>
                  <a:pt x="6585" y="11815"/>
                  <a:pt x="6774" y="11815"/>
                </a:cubicBezTo>
                <a:lnTo>
                  <a:pt x="10838" y="11815"/>
                </a:lnTo>
                <a:cubicBezTo>
                  <a:pt x="11027" y="11815"/>
                  <a:pt x="11184" y="11657"/>
                  <a:pt x="11184" y="11468"/>
                </a:cubicBezTo>
                <a:lnTo>
                  <a:pt x="11184" y="10744"/>
                </a:lnTo>
                <a:cubicBezTo>
                  <a:pt x="11184" y="10366"/>
                  <a:pt x="11121" y="9988"/>
                  <a:pt x="10964" y="9673"/>
                </a:cubicBezTo>
                <a:cubicBezTo>
                  <a:pt x="11563" y="9610"/>
                  <a:pt x="11972" y="9043"/>
                  <a:pt x="11878" y="8475"/>
                </a:cubicBezTo>
                <a:lnTo>
                  <a:pt x="11342" y="5703"/>
                </a:lnTo>
                <a:cubicBezTo>
                  <a:pt x="11279" y="5199"/>
                  <a:pt x="10838" y="4852"/>
                  <a:pt x="10334" y="4852"/>
                </a:cubicBezTo>
                <a:lnTo>
                  <a:pt x="8412" y="4852"/>
                </a:lnTo>
                <a:lnTo>
                  <a:pt x="8412" y="4474"/>
                </a:lnTo>
                <a:cubicBezTo>
                  <a:pt x="8412" y="3498"/>
                  <a:pt x="7845" y="2679"/>
                  <a:pt x="7026" y="2269"/>
                </a:cubicBezTo>
                <a:cubicBezTo>
                  <a:pt x="7246" y="2048"/>
                  <a:pt x="7372" y="1733"/>
                  <a:pt x="7372" y="1387"/>
                </a:cubicBezTo>
                <a:cubicBezTo>
                  <a:pt x="7372" y="631"/>
                  <a:pt x="6742" y="1"/>
                  <a:pt x="5986" y="1"/>
                </a:cubicBezTo>
                <a:close/>
              </a:path>
            </a:pathLst>
          </a:custGeom>
          <a:solidFill>
            <a:srgbClr val="5F7D95"/>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 name="Google Shape;10935;p81"/>
          <p:cNvSpPr>
            <a:spLocks noChangeAspect="1"/>
          </p:cNvSpPr>
          <p:nvPr/>
        </p:nvSpPr>
        <p:spPr>
          <a:xfrm>
            <a:off x="1312985" y="2431306"/>
            <a:ext cx="792000" cy="792000"/>
          </a:xfrm>
          <a:custGeom>
            <a:avLst/>
            <a:gdLst/>
            <a:ahLst/>
            <a:cxnLst/>
            <a:rect l="l" t="t" r="r" b="b"/>
            <a:pathLst>
              <a:path w="12004" h="12004" extrusionOk="0">
                <a:moveTo>
                  <a:pt x="5671" y="725"/>
                </a:moveTo>
                <a:lnTo>
                  <a:pt x="5671" y="2395"/>
                </a:lnTo>
                <a:cubicBezTo>
                  <a:pt x="5671" y="2616"/>
                  <a:pt x="5843" y="2760"/>
                  <a:pt x="6021" y="2760"/>
                </a:cubicBezTo>
                <a:cubicBezTo>
                  <a:pt x="6097" y="2760"/>
                  <a:pt x="6173" y="2734"/>
                  <a:pt x="6239" y="2678"/>
                </a:cubicBezTo>
                <a:cubicBezTo>
                  <a:pt x="6365" y="2552"/>
                  <a:pt x="6554" y="2489"/>
                  <a:pt x="6711" y="2489"/>
                </a:cubicBezTo>
                <a:cubicBezTo>
                  <a:pt x="7121" y="2489"/>
                  <a:pt x="7436" y="2804"/>
                  <a:pt x="7436" y="3182"/>
                </a:cubicBezTo>
                <a:cubicBezTo>
                  <a:pt x="7436" y="3592"/>
                  <a:pt x="7121" y="3907"/>
                  <a:pt x="6711" y="3907"/>
                </a:cubicBezTo>
                <a:cubicBezTo>
                  <a:pt x="6554" y="3907"/>
                  <a:pt x="6365" y="3812"/>
                  <a:pt x="6239" y="3686"/>
                </a:cubicBezTo>
                <a:cubicBezTo>
                  <a:pt x="6173" y="3630"/>
                  <a:pt x="6097" y="3605"/>
                  <a:pt x="6021" y="3605"/>
                </a:cubicBezTo>
                <a:cubicBezTo>
                  <a:pt x="5843" y="3605"/>
                  <a:pt x="5671" y="3748"/>
                  <a:pt x="5671" y="3970"/>
                </a:cubicBezTo>
                <a:lnTo>
                  <a:pt x="5671" y="5640"/>
                </a:lnTo>
                <a:lnTo>
                  <a:pt x="4569" y="5640"/>
                </a:lnTo>
                <a:cubicBezTo>
                  <a:pt x="4600" y="5514"/>
                  <a:pt x="4600" y="5388"/>
                  <a:pt x="4600" y="5262"/>
                </a:cubicBezTo>
                <a:cubicBezTo>
                  <a:pt x="4600" y="4474"/>
                  <a:pt x="3970" y="3875"/>
                  <a:pt x="3183" y="3875"/>
                </a:cubicBezTo>
                <a:cubicBezTo>
                  <a:pt x="2395" y="3875"/>
                  <a:pt x="1765" y="4474"/>
                  <a:pt x="1765" y="5262"/>
                </a:cubicBezTo>
                <a:cubicBezTo>
                  <a:pt x="1765" y="5388"/>
                  <a:pt x="1765" y="5514"/>
                  <a:pt x="1796" y="5640"/>
                </a:cubicBezTo>
                <a:lnTo>
                  <a:pt x="694" y="5640"/>
                </a:lnTo>
                <a:lnTo>
                  <a:pt x="694" y="1071"/>
                </a:lnTo>
                <a:cubicBezTo>
                  <a:pt x="694" y="882"/>
                  <a:pt x="851" y="725"/>
                  <a:pt x="1040" y="725"/>
                </a:cubicBezTo>
                <a:close/>
                <a:moveTo>
                  <a:pt x="10964" y="725"/>
                </a:moveTo>
                <a:cubicBezTo>
                  <a:pt x="11122" y="725"/>
                  <a:pt x="11311" y="882"/>
                  <a:pt x="11311" y="1071"/>
                </a:cubicBezTo>
                <a:lnTo>
                  <a:pt x="11311" y="5671"/>
                </a:lnTo>
                <a:lnTo>
                  <a:pt x="9610" y="5671"/>
                </a:lnTo>
                <a:cubicBezTo>
                  <a:pt x="9295" y="5671"/>
                  <a:pt x="9169" y="6018"/>
                  <a:pt x="9326" y="6270"/>
                </a:cubicBezTo>
                <a:cubicBezTo>
                  <a:pt x="9452" y="6396"/>
                  <a:pt x="9515" y="6585"/>
                  <a:pt x="9515" y="6742"/>
                </a:cubicBezTo>
                <a:cubicBezTo>
                  <a:pt x="9515" y="7120"/>
                  <a:pt x="9200" y="7435"/>
                  <a:pt x="8822" y="7435"/>
                </a:cubicBezTo>
                <a:cubicBezTo>
                  <a:pt x="8412" y="7435"/>
                  <a:pt x="8097" y="7120"/>
                  <a:pt x="8097" y="6742"/>
                </a:cubicBezTo>
                <a:cubicBezTo>
                  <a:pt x="8097" y="6585"/>
                  <a:pt x="8192" y="6364"/>
                  <a:pt x="8286" y="6270"/>
                </a:cubicBezTo>
                <a:cubicBezTo>
                  <a:pt x="8507" y="6018"/>
                  <a:pt x="8349" y="5671"/>
                  <a:pt x="8034" y="5671"/>
                </a:cubicBezTo>
                <a:lnTo>
                  <a:pt x="6365" y="5671"/>
                </a:lnTo>
                <a:lnTo>
                  <a:pt x="6365" y="4568"/>
                </a:lnTo>
                <a:cubicBezTo>
                  <a:pt x="6491" y="4600"/>
                  <a:pt x="6617" y="4600"/>
                  <a:pt x="6711" y="4600"/>
                </a:cubicBezTo>
                <a:cubicBezTo>
                  <a:pt x="7499" y="4600"/>
                  <a:pt x="8160" y="3970"/>
                  <a:pt x="8160" y="3182"/>
                </a:cubicBezTo>
                <a:cubicBezTo>
                  <a:pt x="8160" y="2395"/>
                  <a:pt x="7499" y="1764"/>
                  <a:pt x="6711" y="1764"/>
                </a:cubicBezTo>
                <a:cubicBezTo>
                  <a:pt x="6617" y="1764"/>
                  <a:pt x="6491" y="1764"/>
                  <a:pt x="6365" y="1796"/>
                </a:cubicBezTo>
                <a:lnTo>
                  <a:pt x="6365" y="725"/>
                </a:lnTo>
                <a:close/>
                <a:moveTo>
                  <a:pt x="3183" y="4568"/>
                </a:moveTo>
                <a:cubicBezTo>
                  <a:pt x="3561" y="4568"/>
                  <a:pt x="3876" y="4883"/>
                  <a:pt x="3876" y="5293"/>
                </a:cubicBezTo>
                <a:cubicBezTo>
                  <a:pt x="3876" y="5451"/>
                  <a:pt x="3813" y="5640"/>
                  <a:pt x="3687" y="5766"/>
                </a:cubicBezTo>
                <a:cubicBezTo>
                  <a:pt x="3498" y="5986"/>
                  <a:pt x="3655" y="6333"/>
                  <a:pt x="3970" y="6333"/>
                </a:cubicBezTo>
                <a:lnTo>
                  <a:pt x="5608" y="6333"/>
                </a:lnTo>
                <a:lnTo>
                  <a:pt x="5608" y="7435"/>
                </a:lnTo>
                <a:cubicBezTo>
                  <a:pt x="5514" y="7404"/>
                  <a:pt x="5388" y="7404"/>
                  <a:pt x="5262" y="7404"/>
                </a:cubicBezTo>
                <a:cubicBezTo>
                  <a:pt x="4474" y="7404"/>
                  <a:pt x="3844" y="8034"/>
                  <a:pt x="3844" y="8822"/>
                </a:cubicBezTo>
                <a:cubicBezTo>
                  <a:pt x="3844" y="9609"/>
                  <a:pt x="4474" y="10239"/>
                  <a:pt x="5262" y="10239"/>
                </a:cubicBezTo>
                <a:cubicBezTo>
                  <a:pt x="5388" y="10239"/>
                  <a:pt x="5514" y="10239"/>
                  <a:pt x="5608" y="10208"/>
                </a:cubicBezTo>
                <a:lnTo>
                  <a:pt x="5608" y="11310"/>
                </a:lnTo>
                <a:lnTo>
                  <a:pt x="1009" y="11310"/>
                </a:lnTo>
                <a:cubicBezTo>
                  <a:pt x="851" y="11310"/>
                  <a:pt x="694" y="11153"/>
                  <a:pt x="694" y="10964"/>
                </a:cubicBezTo>
                <a:lnTo>
                  <a:pt x="694" y="6333"/>
                </a:lnTo>
                <a:lnTo>
                  <a:pt x="2395" y="6333"/>
                </a:lnTo>
                <a:cubicBezTo>
                  <a:pt x="2710" y="6333"/>
                  <a:pt x="2868" y="5986"/>
                  <a:pt x="2679" y="5766"/>
                </a:cubicBezTo>
                <a:cubicBezTo>
                  <a:pt x="2552" y="5640"/>
                  <a:pt x="2458" y="5482"/>
                  <a:pt x="2458" y="5293"/>
                </a:cubicBezTo>
                <a:cubicBezTo>
                  <a:pt x="2458" y="4883"/>
                  <a:pt x="2773" y="4568"/>
                  <a:pt x="3183" y="4568"/>
                </a:cubicBezTo>
                <a:close/>
                <a:moveTo>
                  <a:pt x="11311" y="6333"/>
                </a:moveTo>
                <a:lnTo>
                  <a:pt x="11311" y="10964"/>
                </a:lnTo>
                <a:cubicBezTo>
                  <a:pt x="11311" y="11153"/>
                  <a:pt x="11153" y="11310"/>
                  <a:pt x="10933" y="11310"/>
                </a:cubicBezTo>
                <a:lnTo>
                  <a:pt x="6333" y="11310"/>
                </a:lnTo>
                <a:lnTo>
                  <a:pt x="6333" y="9609"/>
                </a:lnTo>
                <a:cubicBezTo>
                  <a:pt x="6333" y="9388"/>
                  <a:pt x="6162" y="9244"/>
                  <a:pt x="5972" y="9244"/>
                </a:cubicBezTo>
                <a:cubicBezTo>
                  <a:pt x="5892" y="9244"/>
                  <a:pt x="5809" y="9270"/>
                  <a:pt x="5735" y="9326"/>
                </a:cubicBezTo>
                <a:cubicBezTo>
                  <a:pt x="5640" y="9452"/>
                  <a:pt x="5482" y="9546"/>
                  <a:pt x="5262" y="9546"/>
                </a:cubicBezTo>
                <a:cubicBezTo>
                  <a:pt x="4884" y="9546"/>
                  <a:pt x="4569" y="9231"/>
                  <a:pt x="4569" y="8822"/>
                </a:cubicBezTo>
                <a:cubicBezTo>
                  <a:pt x="4569" y="8443"/>
                  <a:pt x="4884" y="8097"/>
                  <a:pt x="5262" y="8097"/>
                </a:cubicBezTo>
                <a:cubicBezTo>
                  <a:pt x="5419" y="8097"/>
                  <a:pt x="5640" y="8191"/>
                  <a:pt x="5735" y="8317"/>
                </a:cubicBezTo>
                <a:cubicBezTo>
                  <a:pt x="5809" y="8374"/>
                  <a:pt x="5892" y="8399"/>
                  <a:pt x="5972" y="8399"/>
                </a:cubicBezTo>
                <a:cubicBezTo>
                  <a:pt x="6162" y="8399"/>
                  <a:pt x="6333" y="8255"/>
                  <a:pt x="6333" y="8034"/>
                </a:cubicBezTo>
                <a:lnTo>
                  <a:pt x="6333" y="6333"/>
                </a:lnTo>
                <a:lnTo>
                  <a:pt x="7436" y="6333"/>
                </a:lnTo>
                <a:cubicBezTo>
                  <a:pt x="7404" y="6459"/>
                  <a:pt x="7404" y="6585"/>
                  <a:pt x="7404" y="6711"/>
                </a:cubicBezTo>
                <a:cubicBezTo>
                  <a:pt x="7404" y="7498"/>
                  <a:pt x="8034" y="8097"/>
                  <a:pt x="8822" y="8097"/>
                </a:cubicBezTo>
                <a:cubicBezTo>
                  <a:pt x="9610" y="8097"/>
                  <a:pt x="10240" y="7498"/>
                  <a:pt x="10240" y="6711"/>
                </a:cubicBezTo>
                <a:cubicBezTo>
                  <a:pt x="10240" y="6585"/>
                  <a:pt x="10240" y="6459"/>
                  <a:pt x="10208" y="6333"/>
                </a:cubicBezTo>
                <a:close/>
                <a:moveTo>
                  <a:pt x="1040" y="0"/>
                </a:moveTo>
                <a:cubicBezTo>
                  <a:pt x="473" y="0"/>
                  <a:pt x="1" y="473"/>
                  <a:pt x="1" y="1071"/>
                </a:cubicBezTo>
                <a:lnTo>
                  <a:pt x="1" y="10964"/>
                </a:lnTo>
                <a:cubicBezTo>
                  <a:pt x="1" y="11531"/>
                  <a:pt x="473" y="12004"/>
                  <a:pt x="1040" y="12004"/>
                </a:cubicBezTo>
                <a:lnTo>
                  <a:pt x="10933" y="12004"/>
                </a:lnTo>
                <a:cubicBezTo>
                  <a:pt x="11531" y="12004"/>
                  <a:pt x="12004" y="11531"/>
                  <a:pt x="12004" y="10964"/>
                </a:cubicBezTo>
                <a:lnTo>
                  <a:pt x="12004" y="1071"/>
                </a:lnTo>
                <a:cubicBezTo>
                  <a:pt x="11972" y="473"/>
                  <a:pt x="11500" y="0"/>
                  <a:pt x="109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Rectángulo 18"/>
          <p:cNvSpPr/>
          <p:nvPr/>
        </p:nvSpPr>
        <p:spPr>
          <a:xfrm>
            <a:off x="1179529" y="1239376"/>
            <a:ext cx="1295804" cy="369332"/>
          </a:xfrm>
          <a:prstGeom prst="rect">
            <a:avLst/>
          </a:prstGeom>
        </p:spPr>
        <p:txBody>
          <a:bodyPr wrap="none">
            <a:spAutoFit/>
          </a:bodyPr>
          <a:lstStyle/>
          <a:p>
            <a:r>
              <a:rPr lang="es-MX" dirty="0">
                <a:solidFill>
                  <a:schemeClr val="accent1">
                    <a:lumMod val="75000"/>
                  </a:schemeClr>
                </a:solidFill>
              </a:rPr>
              <a:t>Artículo 24</a:t>
            </a:r>
          </a:p>
        </p:txBody>
      </p:sp>
      <p:sp>
        <p:nvSpPr>
          <p:cNvPr id="20" name="Rectángulo 19"/>
          <p:cNvSpPr/>
          <p:nvPr/>
        </p:nvSpPr>
        <p:spPr>
          <a:xfrm>
            <a:off x="6575070" y="6246101"/>
            <a:ext cx="234360" cy="369332"/>
          </a:xfrm>
          <a:prstGeom prst="rect">
            <a:avLst/>
          </a:prstGeom>
        </p:spPr>
        <p:txBody>
          <a:bodyPr wrap="none">
            <a:spAutoFit/>
          </a:bodyPr>
          <a:lstStyle/>
          <a:p>
            <a:r>
              <a:rPr lang="es-MX" dirty="0"/>
              <a:t>.</a:t>
            </a:r>
          </a:p>
        </p:txBody>
      </p:sp>
      <p:sp>
        <p:nvSpPr>
          <p:cNvPr id="37" name="Rectángulo 36"/>
          <p:cNvSpPr/>
          <p:nvPr/>
        </p:nvSpPr>
        <p:spPr>
          <a:xfrm>
            <a:off x="6857027" y="1296343"/>
            <a:ext cx="1295804" cy="369332"/>
          </a:xfrm>
          <a:prstGeom prst="rect">
            <a:avLst/>
          </a:prstGeom>
        </p:spPr>
        <p:txBody>
          <a:bodyPr wrap="none">
            <a:spAutoFit/>
          </a:bodyPr>
          <a:lstStyle/>
          <a:p>
            <a:r>
              <a:rPr lang="es-MX" dirty="0">
                <a:solidFill>
                  <a:schemeClr val="accent1">
                    <a:lumMod val="75000"/>
                  </a:schemeClr>
                </a:solidFill>
              </a:rPr>
              <a:t>Artículo 25</a:t>
            </a:r>
            <a:endParaRPr lang="es-MX" dirty="0"/>
          </a:p>
        </p:txBody>
      </p:sp>
      <p:sp>
        <p:nvSpPr>
          <p:cNvPr id="31" name="Marcador de número de diapositiva 3">
            <a:extLst>
              <a:ext uri="{FF2B5EF4-FFF2-40B4-BE49-F238E27FC236}">
                <a16:creationId xmlns:a16="http://schemas.microsoft.com/office/drawing/2014/main" id="{7E9714DB-A6CF-6E25-4AC2-A16BE9B1E848}"/>
              </a:ext>
            </a:extLst>
          </p:cNvPr>
          <p:cNvSpPr txBox="1">
            <a:spLocks/>
          </p:cNvSpPr>
          <p:nvPr/>
        </p:nvSpPr>
        <p:spPr>
          <a:xfrm>
            <a:off x="9580784" y="6535192"/>
            <a:ext cx="2370027"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solidFill>
                  <a:schemeClr val="bg1"/>
                </a:solidFill>
              </a:rPr>
              <a:t>Introducción a la LGA, </a:t>
            </a:r>
            <a:fld id="{D57F1E4F-1CFF-5643-939E-217C01CDF565}" type="slidenum">
              <a:rPr lang="en-US" sz="1400" i="1" smtClean="0">
                <a:solidFill>
                  <a:schemeClr val="bg1"/>
                </a:solidFill>
              </a:rPr>
              <a:pPr/>
              <a:t>43</a:t>
            </a:fld>
            <a:endParaRPr lang="en-US" sz="1400" i="1" dirty="0">
              <a:solidFill>
                <a:schemeClr val="bg1"/>
              </a:solidFill>
            </a:endParaRPr>
          </a:p>
        </p:txBody>
      </p:sp>
    </p:spTree>
    <p:extLst>
      <p:ext uri="{BB962C8B-B14F-4D97-AF65-F5344CB8AC3E}">
        <p14:creationId xmlns:p14="http://schemas.microsoft.com/office/powerpoint/2010/main" val="2795913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n 32">
            <a:extLst>
              <a:ext uri="{FF2B5EF4-FFF2-40B4-BE49-F238E27FC236}">
                <a16:creationId xmlns:a16="http://schemas.microsoft.com/office/drawing/2014/main" id="{EC0F2085-C24C-4BFD-A912-A59520D43123}"/>
              </a:ext>
            </a:extLst>
          </p:cNvPr>
          <p:cNvPicPr>
            <a:picLocks noChangeAspect="1"/>
          </p:cNvPicPr>
          <p:nvPr/>
        </p:nvPicPr>
        <p:blipFill>
          <a:blip r:embed="rId2"/>
          <a:stretch>
            <a:fillRect/>
          </a:stretch>
        </p:blipFill>
        <p:spPr>
          <a:xfrm>
            <a:off x="9593094" y="5131055"/>
            <a:ext cx="2068577" cy="1015662"/>
          </a:xfrm>
          <a:prstGeom prst="rect">
            <a:avLst/>
          </a:prstGeom>
        </p:spPr>
      </p:pic>
      <p:sp>
        <p:nvSpPr>
          <p:cNvPr id="2" name="Título 1">
            <a:extLst>
              <a:ext uri="{FF2B5EF4-FFF2-40B4-BE49-F238E27FC236}">
                <a16:creationId xmlns:a16="http://schemas.microsoft.com/office/drawing/2014/main" id="{949A9431-67B0-39C2-A2E7-B34881B0D014}"/>
              </a:ext>
            </a:extLst>
          </p:cNvPr>
          <p:cNvSpPr>
            <a:spLocks noGrp="1"/>
          </p:cNvSpPr>
          <p:nvPr>
            <p:ph type="title"/>
          </p:nvPr>
        </p:nvSpPr>
        <p:spPr/>
        <p:txBody>
          <a:bodyPr>
            <a:normAutofit/>
          </a:bodyPr>
          <a:lstStyle/>
          <a:p>
            <a:r>
              <a:rPr lang="es-MX" dirty="0"/>
              <a:t>De los procesos de entrega-recepción</a:t>
            </a:r>
          </a:p>
        </p:txBody>
      </p:sp>
      <p:pic>
        <p:nvPicPr>
          <p:cNvPr id="28" name="Marcador de contenido 27" descr="Pila de archivos">
            <a:extLst>
              <a:ext uri="{FF2B5EF4-FFF2-40B4-BE49-F238E27FC236}">
                <a16:creationId xmlns:a16="http://schemas.microsoft.com/office/drawing/2014/main" id="{063C354A-FCD1-6A1F-FCC8-20249C457C01}"/>
              </a:ext>
            </a:extLst>
          </p:cNvPr>
          <p:cNvPicPr>
            <a:picLocks noGrp="1" noChangeAspect="1"/>
          </p:cNvPicPr>
          <p:nvPr>
            <p:ph sz="half" idx="1"/>
          </p:nvPr>
        </p:nvPicPr>
        <p:blipFill>
          <a:blip r:embed="rId3"/>
          <a:stretch>
            <a:fillRect/>
          </a:stretch>
        </p:blipFill>
        <p:spPr>
          <a:xfrm>
            <a:off x="1079601" y="3526430"/>
            <a:ext cx="4319999" cy="2883514"/>
          </a:xfrm>
        </p:spPr>
      </p:pic>
      <p:pic>
        <p:nvPicPr>
          <p:cNvPr id="29" name="Marcador de contenido 28">
            <a:extLst>
              <a:ext uri="{FF2B5EF4-FFF2-40B4-BE49-F238E27FC236}">
                <a16:creationId xmlns:a16="http://schemas.microsoft.com/office/drawing/2014/main" id="{49304686-38A6-7520-DE33-5B01FB648BEA}"/>
              </a:ext>
            </a:extLst>
          </p:cNvPr>
          <p:cNvPicPr>
            <a:picLocks noGrp="1" noChangeAspect="1"/>
          </p:cNvPicPr>
          <p:nvPr>
            <p:ph sz="half" idx="2"/>
          </p:nvPr>
        </p:nvPicPr>
        <p:blipFill>
          <a:blip r:embed="rId4"/>
          <a:stretch>
            <a:fillRect/>
          </a:stretch>
        </p:blipFill>
        <p:spPr>
          <a:xfrm>
            <a:off x="6643538" y="4561229"/>
            <a:ext cx="1800000" cy="2156493"/>
          </a:xfrm>
          <a:prstGeom prst="rect">
            <a:avLst/>
          </a:prstGeom>
        </p:spPr>
      </p:pic>
      <p:sp>
        <p:nvSpPr>
          <p:cNvPr id="5" name="CuadroTexto 4">
            <a:extLst>
              <a:ext uri="{FF2B5EF4-FFF2-40B4-BE49-F238E27FC236}">
                <a16:creationId xmlns:a16="http://schemas.microsoft.com/office/drawing/2014/main" id="{C02FCA02-3D74-3E41-6218-56D1AC5A5782}"/>
              </a:ext>
            </a:extLst>
          </p:cNvPr>
          <p:cNvSpPr txBox="1"/>
          <p:nvPr/>
        </p:nvSpPr>
        <p:spPr>
          <a:xfrm>
            <a:off x="475654" y="1497893"/>
            <a:ext cx="10987196" cy="1015663"/>
          </a:xfrm>
          <a:prstGeom prst="rect">
            <a:avLst/>
          </a:prstGeom>
          <a:noFill/>
        </p:spPr>
        <p:txBody>
          <a:bodyPr wrap="square">
            <a:spAutoFit/>
          </a:bodyPr>
          <a:lstStyle/>
          <a:p>
            <a:pPr algn="just"/>
            <a:r>
              <a:rPr lang="es-MX" sz="2000" dirty="0"/>
              <a:t>Los servidores públicos que deben elaborar un acta de entrega-recepción al separarse de su empleo, cargo o comisión, en los términos de las disposiciones jurídicas aplicables, deberán entregar:</a:t>
            </a:r>
          </a:p>
        </p:txBody>
      </p:sp>
      <p:sp>
        <p:nvSpPr>
          <p:cNvPr id="13" name="CuadroTexto 12">
            <a:extLst>
              <a:ext uri="{FF2B5EF4-FFF2-40B4-BE49-F238E27FC236}">
                <a16:creationId xmlns:a16="http://schemas.microsoft.com/office/drawing/2014/main" id="{3D6EB92D-361F-C9AA-6C57-CBD92E7186FB}"/>
              </a:ext>
            </a:extLst>
          </p:cNvPr>
          <p:cNvSpPr txBox="1"/>
          <p:nvPr/>
        </p:nvSpPr>
        <p:spPr>
          <a:xfrm>
            <a:off x="7071842" y="628168"/>
            <a:ext cx="2213507" cy="369332"/>
          </a:xfrm>
          <a:prstGeom prst="rect">
            <a:avLst/>
          </a:prstGeom>
          <a:noFill/>
        </p:spPr>
        <p:txBody>
          <a:bodyPr wrap="square">
            <a:spAutoFit/>
          </a:bodyPr>
          <a:lstStyle/>
          <a:p>
            <a:r>
              <a:rPr lang="es-MX" dirty="0">
                <a:solidFill>
                  <a:schemeClr val="accent1"/>
                </a:solidFill>
              </a:rPr>
              <a:t>Artículo 17 </a:t>
            </a:r>
          </a:p>
        </p:txBody>
      </p:sp>
      <p:pic>
        <p:nvPicPr>
          <p:cNvPr id="30" name="Imagen 29">
            <a:extLst>
              <a:ext uri="{FF2B5EF4-FFF2-40B4-BE49-F238E27FC236}">
                <a16:creationId xmlns:a16="http://schemas.microsoft.com/office/drawing/2014/main" id="{2F41DF61-6E02-9D10-728C-5291C6E172B8}"/>
              </a:ext>
            </a:extLst>
          </p:cNvPr>
          <p:cNvPicPr>
            <a:picLocks noChangeAspect="1"/>
          </p:cNvPicPr>
          <p:nvPr/>
        </p:nvPicPr>
        <p:blipFill>
          <a:blip r:embed="rId5"/>
          <a:stretch>
            <a:fillRect/>
          </a:stretch>
        </p:blipFill>
        <p:spPr>
          <a:xfrm>
            <a:off x="8074941" y="4561229"/>
            <a:ext cx="1800000" cy="2156493"/>
          </a:xfrm>
          <a:prstGeom prst="rect">
            <a:avLst/>
          </a:prstGeom>
        </p:spPr>
      </p:pic>
      <p:sp>
        <p:nvSpPr>
          <p:cNvPr id="31" name="CuadroTexto 30">
            <a:extLst>
              <a:ext uri="{FF2B5EF4-FFF2-40B4-BE49-F238E27FC236}">
                <a16:creationId xmlns:a16="http://schemas.microsoft.com/office/drawing/2014/main" id="{B5E5611C-A77B-262B-BD7B-2822ECC19E75}"/>
              </a:ext>
            </a:extLst>
          </p:cNvPr>
          <p:cNvSpPr txBox="1"/>
          <p:nvPr/>
        </p:nvSpPr>
        <p:spPr>
          <a:xfrm>
            <a:off x="6828401" y="2759751"/>
            <a:ext cx="4320000" cy="1754326"/>
          </a:xfrm>
          <a:prstGeom prst="rect">
            <a:avLst/>
          </a:prstGeom>
          <a:solidFill>
            <a:schemeClr val="accent3">
              <a:lumMod val="20000"/>
              <a:lumOff val="80000"/>
            </a:schemeClr>
          </a:solidFill>
        </p:spPr>
        <p:txBody>
          <a:bodyPr wrap="square">
            <a:spAutoFit/>
          </a:bodyPr>
          <a:lstStyle/>
          <a:p>
            <a:pPr lvl="1" algn="just">
              <a:buClr>
                <a:srgbClr val="B32F7A"/>
              </a:buClr>
            </a:pPr>
            <a:r>
              <a:rPr lang="es-MX" dirty="0"/>
              <a:t>Los instrumentos de </a:t>
            </a:r>
            <a:r>
              <a:rPr lang="es-MX" u="sng" dirty="0"/>
              <a:t>control</a:t>
            </a:r>
            <a:r>
              <a:rPr lang="es-MX" dirty="0"/>
              <a:t> y </a:t>
            </a:r>
            <a:r>
              <a:rPr lang="es-MX" u="sng" dirty="0"/>
              <a:t>consulta</a:t>
            </a:r>
            <a:r>
              <a:rPr lang="es-MX" dirty="0"/>
              <a:t> archivísticos actualizados, señalando los documentos con posible valor histórico de acuerdo con el catálogo de disposición documental.</a:t>
            </a:r>
          </a:p>
        </p:txBody>
      </p:sp>
      <p:sp>
        <p:nvSpPr>
          <p:cNvPr id="32" name="CuadroTexto 31">
            <a:extLst>
              <a:ext uri="{FF2B5EF4-FFF2-40B4-BE49-F238E27FC236}">
                <a16:creationId xmlns:a16="http://schemas.microsoft.com/office/drawing/2014/main" id="{84B19CCC-9908-2A1A-D6D5-52C27E18C3C4}"/>
              </a:ext>
            </a:extLst>
          </p:cNvPr>
          <p:cNvSpPr txBox="1"/>
          <p:nvPr/>
        </p:nvSpPr>
        <p:spPr>
          <a:xfrm>
            <a:off x="1115601" y="2759751"/>
            <a:ext cx="4248000" cy="677108"/>
          </a:xfrm>
          <a:prstGeom prst="rect">
            <a:avLst/>
          </a:prstGeom>
          <a:solidFill>
            <a:schemeClr val="accent3">
              <a:lumMod val="20000"/>
              <a:lumOff val="80000"/>
            </a:schemeClr>
          </a:solidFill>
        </p:spPr>
        <p:txBody>
          <a:bodyPr wrap="square">
            <a:spAutoFit/>
          </a:bodyPr>
          <a:lstStyle/>
          <a:p>
            <a:pPr lvl="1">
              <a:buClr>
                <a:srgbClr val="B32F7A"/>
              </a:buClr>
            </a:pPr>
            <a:r>
              <a:rPr lang="es-MX" dirty="0"/>
              <a:t>Los archivos que se encuentren bajo su custodia</a:t>
            </a:r>
            <a:r>
              <a:rPr lang="es-MX" sz="2000" dirty="0"/>
              <a:t>.</a:t>
            </a:r>
          </a:p>
        </p:txBody>
      </p:sp>
      <p:sp>
        <p:nvSpPr>
          <p:cNvPr id="34" name="Marcador de número de diapositiva 3">
            <a:extLst>
              <a:ext uri="{FF2B5EF4-FFF2-40B4-BE49-F238E27FC236}">
                <a16:creationId xmlns:a16="http://schemas.microsoft.com/office/drawing/2014/main" id="{B6D61ABA-0FF8-EA9A-AE77-914A18F4A591}"/>
              </a:ext>
            </a:extLst>
          </p:cNvPr>
          <p:cNvSpPr txBox="1">
            <a:spLocks/>
          </p:cNvSpPr>
          <p:nvPr/>
        </p:nvSpPr>
        <p:spPr>
          <a:xfrm>
            <a:off x="9580784" y="6535192"/>
            <a:ext cx="2370027"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solidFill>
                  <a:schemeClr val="bg1"/>
                </a:solidFill>
              </a:rPr>
              <a:t>Introducción a la LGA, </a:t>
            </a:r>
            <a:fld id="{D57F1E4F-1CFF-5643-939E-217C01CDF565}" type="slidenum">
              <a:rPr lang="en-US" sz="1400" i="1" smtClean="0">
                <a:solidFill>
                  <a:schemeClr val="bg1"/>
                </a:solidFill>
              </a:rPr>
              <a:pPr/>
              <a:t>44</a:t>
            </a:fld>
            <a:endParaRPr lang="en-US" sz="1400" i="1" dirty="0">
              <a:solidFill>
                <a:schemeClr val="bg1"/>
              </a:solidFill>
            </a:endParaRPr>
          </a:p>
        </p:txBody>
      </p:sp>
    </p:spTree>
    <p:extLst>
      <p:ext uri="{BB962C8B-B14F-4D97-AF65-F5344CB8AC3E}">
        <p14:creationId xmlns:p14="http://schemas.microsoft.com/office/powerpoint/2010/main" val="22107722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9A9431-67B0-39C2-A2E7-B34881B0D014}"/>
              </a:ext>
            </a:extLst>
          </p:cNvPr>
          <p:cNvSpPr>
            <a:spLocks noGrp="1"/>
          </p:cNvSpPr>
          <p:nvPr>
            <p:ph type="title"/>
          </p:nvPr>
        </p:nvSpPr>
        <p:spPr/>
        <p:txBody>
          <a:bodyPr>
            <a:normAutofit/>
          </a:bodyPr>
          <a:lstStyle/>
          <a:p>
            <a:r>
              <a:rPr lang="es-MX" dirty="0"/>
              <a:t>De los proceso de entrega-recepción</a:t>
            </a:r>
          </a:p>
        </p:txBody>
      </p:sp>
      <p:sp>
        <p:nvSpPr>
          <p:cNvPr id="5" name="CuadroTexto 4">
            <a:extLst>
              <a:ext uri="{FF2B5EF4-FFF2-40B4-BE49-F238E27FC236}">
                <a16:creationId xmlns:a16="http://schemas.microsoft.com/office/drawing/2014/main" id="{C02FCA02-3D74-3E41-6218-56D1AC5A5782}"/>
              </a:ext>
            </a:extLst>
          </p:cNvPr>
          <p:cNvSpPr txBox="1"/>
          <p:nvPr/>
        </p:nvSpPr>
        <p:spPr>
          <a:xfrm>
            <a:off x="551357" y="2532905"/>
            <a:ext cx="7011424" cy="4247317"/>
          </a:xfrm>
          <a:prstGeom prst="rect">
            <a:avLst/>
          </a:prstGeom>
          <a:noFill/>
        </p:spPr>
        <p:txBody>
          <a:bodyPr wrap="square">
            <a:spAutoFit/>
          </a:bodyPr>
          <a:lstStyle/>
          <a:p>
            <a:pPr algn="just"/>
            <a:r>
              <a:rPr lang="es-MX" dirty="0"/>
              <a:t>En el ámbito federal,</a:t>
            </a:r>
          </a:p>
          <a:p>
            <a:pPr algn="just"/>
            <a:endParaRPr lang="es-MX" sz="1200" dirty="0"/>
          </a:p>
          <a:p>
            <a:pPr algn="just"/>
            <a:r>
              <a:rPr lang="es-MX" dirty="0"/>
              <a:t>Si algún SO, área o unidad de éste, se fusiona, extingue o cambia de adscripción, el responsable del proceso de transformación deberá asegurar que todos los documentos de archivo y los instrumentos de control y consulta archivísticos sean trasladados a los archivos que correspondan... </a:t>
            </a:r>
          </a:p>
          <a:p>
            <a:pPr algn="just"/>
            <a:endParaRPr lang="es-MX" dirty="0"/>
          </a:p>
          <a:p>
            <a:pPr algn="just"/>
            <a:r>
              <a:rPr lang="es-MX" dirty="0"/>
              <a:t>En ningún caso, la entidad receptora podrá modificar los instrumentos de control y consulta archivísticos.</a:t>
            </a:r>
          </a:p>
          <a:p>
            <a:pPr algn="just"/>
            <a:endParaRPr lang="es-MX" dirty="0"/>
          </a:p>
          <a:p>
            <a:pPr algn="just"/>
            <a:r>
              <a:rPr lang="es-MX" dirty="0"/>
              <a:t>En caso de la liquidación o extinción de una entidad de la Administración Pública Federal será obligación del liquidador remitir copia del inventario documental, del fondo que se resguardará, al Archivo General</a:t>
            </a:r>
            <a:r>
              <a:rPr lang="es-MX" dirty="0">
                <a:solidFill>
                  <a:schemeClr val="accent1"/>
                </a:solidFill>
              </a:rPr>
              <a:t>. Artículo 19</a:t>
            </a:r>
          </a:p>
        </p:txBody>
      </p:sp>
      <p:sp>
        <p:nvSpPr>
          <p:cNvPr id="8" name="Marcador de número de diapositiva 3">
            <a:extLst>
              <a:ext uri="{FF2B5EF4-FFF2-40B4-BE49-F238E27FC236}">
                <a16:creationId xmlns:a16="http://schemas.microsoft.com/office/drawing/2014/main" id="{CBB30F85-DC45-80D4-47BA-C190976B13C6}"/>
              </a:ext>
            </a:extLst>
          </p:cNvPr>
          <p:cNvSpPr txBox="1">
            <a:spLocks/>
          </p:cNvSpPr>
          <p:nvPr/>
        </p:nvSpPr>
        <p:spPr>
          <a:xfrm>
            <a:off x="8487941" y="6492875"/>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chemeClr val="bg1"/>
                </a:solidFill>
              </a:rPr>
              <a:t>Curso Introducción a la LGA, </a:t>
            </a:r>
            <a:fld id="{D57F1E4F-1CFF-5643-939E-217C01CDF565}" type="slidenum">
              <a:rPr lang="en-US" sz="1600" smtClean="0">
                <a:solidFill>
                  <a:schemeClr val="bg1"/>
                </a:solidFill>
              </a:rPr>
              <a:pPr/>
              <a:t>45</a:t>
            </a:fld>
            <a:endParaRPr lang="en-US" sz="1600" dirty="0">
              <a:solidFill>
                <a:schemeClr val="bg1"/>
              </a:solidFill>
            </a:endParaRPr>
          </a:p>
        </p:txBody>
      </p:sp>
      <p:sp>
        <p:nvSpPr>
          <p:cNvPr id="13" name="CuadroTexto 12">
            <a:extLst>
              <a:ext uri="{FF2B5EF4-FFF2-40B4-BE49-F238E27FC236}">
                <a16:creationId xmlns:a16="http://schemas.microsoft.com/office/drawing/2014/main" id="{3D6EB92D-361F-C9AA-6C57-CBD92E7186FB}"/>
              </a:ext>
            </a:extLst>
          </p:cNvPr>
          <p:cNvSpPr txBox="1"/>
          <p:nvPr/>
        </p:nvSpPr>
        <p:spPr>
          <a:xfrm>
            <a:off x="8197420" y="712822"/>
            <a:ext cx="2213507" cy="369332"/>
          </a:xfrm>
          <a:prstGeom prst="rect">
            <a:avLst/>
          </a:prstGeom>
          <a:noFill/>
        </p:spPr>
        <p:txBody>
          <a:bodyPr wrap="square">
            <a:spAutoFit/>
          </a:bodyPr>
          <a:lstStyle/>
          <a:p>
            <a:r>
              <a:rPr lang="es-MX" dirty="0">
                <a:solidFill>
                  <a:schemeClr val="accent1"/>
                </a:solidFill>
              </a:rPr>
              <a:t>Artículo 18 </a:t>
            </a:r>
          </a:p>
        </p:txBody>
      </p:sp>
      <p:grpSp>
        <p:nvGrpSpPr>
          <p:cNvPr id="4" name="Google Shape;10148;p79">
            <a:extLst>
              <a:ext uri="{FF2B5EF4-FFF2-40B4-BE49-F238E27FC236}">
                <a16:creationId xmlns:a16="http://schemas.microsoft.com/office/drawing/2014/main" id="{6CC635C9-F2DF-B020-2F45-6A627D7EDA3B}"/>
              </a:ext>
            </a:extLst>
          </p:cNvPr>
          <p:cNvGrpSpPr/>
          <p:nvPr/>
        </p:nvGrpSpPr>
        <p:grpSpPr>
          <a:xfrm>
            <a:off x="8739548" y="2264228"/>
            <a:ext cx="1852252" cy="1853111"/>
            <a:chOff x="-59100700" y="1911950"/>
            <a:chExt cx="315875" cy="319000"/>
          </a:xfrm>
          <a:solidFill>
            <a:schemeClr val="bg2">
              <a:lumMod val="75000"/>
            </a:schemeClr>
          </a:solidFill>
        </p:grpSpPr>
        <p:sp>
          <p:nvSpPr>
            <p:cNvPr id="6" name="Google Shape;10149;p79">
              <a:extLst>
                <a:ext uri="{FF2B5EF4-FFF2-40B4-BE49-F238E27FC236}">
                  <a16:creationId xmlns:a16="http://schemas.microsoft.com/office/drawing/2014/main" id="{73A3865B-C84F-80C4-242A-B3183D197744}"/>
                </a:ext>
              </a:extLst>
            </p:cNvPr>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7" name="Google Shape;10150;p79">
              <a:extLst>
                <a:ext uri="{FF2B5EF4-FFF2-40B4-BE49-F238E27FC236}">
                  <a16:creationId xmlns:a16="http://schemas.microsoft.com/office/drawing/2014/main" id="{63612D70-E7E5-7E09-1ADA-29D6966C2687}"/>
                </a:ext>
              </a:extLst>
            </p:cNvPr>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9" name="Google Shape;10151;p79">
              <a:extLst>
                <a:ext uri="{FF2B5EF4-FFF2-40B4-BE49-F238E27FC236}">
                  <a16:creationId xmlns:a16="http://schemas.microsoft.com/office/drawing/2014/main" id="{67B52185-B3B9-7F0C-CA6F-9C81B493B5C7}"/>
                </a:ext>
              </a:extLst>
            </p:cNvPr>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0" name="Google Shape;10152;p79">
              <a:extLst>
                <a:ext uri="{FF2B5EF4-FFF2-40B4-BE49-F238E27FC236}">
                  <a16:creationId xmlns:a16="http://schemas.microsoft.com/office/drawing/2014/main" id="{E4E29999-3E21-50A7-CA1C-15A39D7120B8}"/>
                </a:ext>
              </a:extLst>
            </p:cNvPr>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1" name="Google Shape;10153;p79">
              <a:extLst>
                <a:ext uri="{FF2B5EF4-FFF2-40B4-BE49-F238E27FC236}">
                  <a16:creationId xmlns:a16="http://schemas.microsoft.com/office/drawing/2014/main" id="{1E5A0E01-1EB8-96A0-AACA-0C0F0A1C8552}"/>
                </a:ext>
              </a:extLst>
            </p:cNvPr>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2" name="Google Shape;10154;p79">
              <a:extLst>
                <a:ext uri="{FF2B5EF4-FFF2-40B4-BE49-F238E27FC236}">
                  <a16:creationId xmlns:a16="http://schemas.microsoft.com/office/drawing/2014/main" id="{6DC6B763-4573-3A2E-4AC3-BB9C55AE1F17}"/>
                </a:ext>
              </a:extLst>
            </p:cNvPr>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4" name="Google Shape;10155;p79">
              <a:extLst>
                <a:ext uri="{FF2B5EF4-FFF2-40B4-BE49-F238E27FC236}">
                  <a16:creationId xmlns:a16="http://schemas.microsoft.com/office/drawing/2014/main" id="{90003E97-7812-1898-1F60-FED879B31449}"/>
                </a:ext>
              </a:extLst>
            </p:cNvPr>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10156;p79">
              <a:extLst>
                <a:ext uri="{FF2B5EF4-FFF2-40B4-BE49-F238E27FC236}">
                  <a16:creationId xmlns:a16="http://schemas.microsoft.com/office/drawing/2014/main" id="{75AE437B-2F1A-D2FC-9F46-18CCF15EEC18}"/>
                </a:ext>
              </a:extLst>
            </p:cNvPr>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7" name="Google Shape;10157;p79">
              <a:extLst>
                <a:ext uri="{FF2B5EF4-FFF2-40B4-BE49-F238E27FC236}">
                  <a16:creationId xmlns:a16="http://schemas.microsoft.com/office/drawing/2014/main" id="{401D1B22-EE38-A640-B1C1-EDA380975F6D}"/>
                </a:ext>
              </a:extLst>
            </p:cNvPr>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8" name="Google Shape;10158;p79">
              <a:extLst>
                <a:ext uri="{FF2B5EF4-FFF2-40B4-BE49-F238E27FC236}">
                  <a16:creationId xmlns:a16="http://schemas.microsoft.com/office/drawing/2014/main" id="{581CF2D9-089E-BEAF-DFFC-BCA6157473DB}"/>
                </a:ext>
              </a:extLst>
            </p:cNvPr>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grp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sp>
        <p:nvSpPr>
          <p:cNvPr id="20" name="CuadroTexto 19">
            <a:extLst>
              <a:ext uri="{FF2B5EF4-FFF2-40B4-BE49-F238E27FC236}">
                <a16:creationId xmlns:a16="http://schemas.microsoft.com/office/drawing/2014/main" id="{E31C4583-1FFE-3112-B121-D3463DA0B30C}"/>
              </a:ext>
            </a:extLst>
          </p:cNvPr>
          <p:cNvSpPr txBox="1"/>
          <p:nvPr/>
        </p:nvSpPr>
        <p:spPr>
          <a:xfrm>
            <a:off x="1008183" y="1515713"/>
            <a:ext cx="6097772" cy="923330"/>
          </a:xfrm>
          <a:prstGeom prst="rect">
            <a:avLst/>
          </a:prstGeom>
          <a:solidFill>
            <a:schemeClr val="accent1">
              <a:lumMod val="20000"/>
              <a:lumOff val="80000"/>
            </a:schemeClr>
          </a:solidFill>
        </p:spPr>
        <p:txBody>
          <a:bodyPr wrap="square">
            <a:spAutoFit/>
          </a:bodyPr>
          <a:lstStyle/>
          <a:p>
            <a:pPr algn="just"/>
            <a:r>
              <a:rPr lang="es-MX" dirty="0"/>
              <a:t>Destino de los archivos en caso de fusión, extinción, o cambio  de adscripción del sujeto obligado,  área o unidad administrativa.</a:t>
            </a:r>
          </a:p>
        </p:txBody>
      </p:sp>
    </p:spTree>
    <p:extLst>
      <p:ext uri="{BB962C8B-B14F-4D97-AF65-F5344CB8AC3E}">
        <p14:creationId xmlns:p14="http://schemas.microsoft.com/office/powerpoint/2010/main" val="3112149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9040" y="130420"/>
            <a:ext cx="10330217" cy="904835"/>
          </a:xfrm>
        </p:spPr>
        <p:txBody>
          <a:bodyPr>
            <a:noAutofit/>
          </a:bodyPr>
          <a:lstStyle/>
          <a:p>
            <a:r>
              <a:rPr lang="es-MX" sz="2400" dirty="0"/>
              <a:t>Llevar a cabo la capacitación y profesionalización del personal de archivos</a:t>
            </a:r>
          </a:p>
        </p:txBody>
      </p:sp>
      <p:sp>
        <p:nvSpPr>
          <p:cNvPr id="5" name="Rectángulo 4"/>
          <p:cNvSpPr/>
          <p:nvPr/>
        </p:nvSpPr>
        <p:spPr>
          <a:xfrm>
            <a:off x="472066" y="2588596"/>
            <a:ext cx="4824801" cy="3170099"/>
          </a:xfrm>
          <a:prstGeom prst="rect">
            <a:avLst/>
          </a:prstGeom>
        </p:spPr>
        <p:txBody>
          <a:bodyPr wrap="square">
            <a:spAutoFit/>
          </a:bodyPr>
          <a:lstStyle/>
          <a:p>
            <a:pPr algn="just">
              <a:buClr>
                <a:srgbClr val="9F296B"/>
              </a:buClr>
            </a:pPr>
            <a:r>
              <a:rPr lang="es-MX" sz="2000" dirty="0"/>
              <a:t>“El funcionamiento adecuado del SIA descansa EN:</a:t>
            </a:r>
          </a:p>
          <a:p>
            <a:pPr marL="342900" indent="-342900" algn="just">
              <a:buClr>
                <a:srgbClr val="9F296B"/>
              </a:buClr>
              <a:buFont typeface="Arial" panose="020B0604020202020204" pitchFamily="34" charset="0"/>
              <a:buChar char="•"/>
            </a:pPr>
            <a:r>
              <a:rPr lang="es-MX" sz="2000" dirty="0"/>
              <a:t>en el conocimiento, </a:t>
            </a:r>
          </a:p>
          <a:p>
            <a:pPr marL="342900" indent="-342900" algn="just">
              <a:buClr>
                <a:srgbClr val="9F296B"/>
              </a:buClr>
              <a:buFont typeface="Arial" panose="020B0604020202020204" pitchFamily="34" charset="0"/>
              <a:buChar char="•"/>
            </a:pPr>
            <a:r>
              <a:rPr lang="es-MX" sz="2000" dirty="0"/>
              <a:t>en la comprensión de la teoría y prácticas archivísticas , y en </a:t>
            </a:r>
          </a:p>
          <a:p>
            <a:pPr marL="342900" indent="-342900" algn="just">
              <a:buClr>
                <a:srgbClr val="9F296B"/>
              </a:buClr>
              <a:buFont typeface="Arial" panose="020B0604020202020204" pitchFamily="34" charset="0"/>
              <a:buChar char="•"/>
            </a:pPr>
            <a:r>
              <a:rPr lang="es-MX" sz="2000" dirty="0"/>
              <a:t>la capacidad de uso de las herramientas </a:t>
            </a:r>
          </a:p>
          <a:p>
            <a:pPr algn="just">
              <a:buClr>
                <a:srgbClr val="9F296B"/>
              </a:buClr>
            </a:pPr>
            <a:r>
              <a:rPr lang="es-MX" sz="2000" dirty="0"/>
              <a:t>por parte de todos los servidores públicos implicados en sus procesos y actividades”</a:t>
            </a:r>
            <a:r>
              <a:rPr lang="es-MX" sz="2000" dirty="0">
                <a:solidFill>
                  <a:srgbClr val="009999"/>
                </a:solidFill>
              </a:rPr>
              <a:t>.</a:t>
            </a:r>
            <a:endParaRPr lang="es-MX" sz="2000" dirty="0"/>
          </a:p>
        </p:txBody>
      </p:sp>
      <p:pic>
        <p:nvPicPr>
          <p:cNvPr id="6" name="Imagen 5"/>
          <p:cNvPicPr>
            <a:picLocks noChangeAspect="1"/>
          </p:cNvPicPr>
          <p:nvPr/>
        </p:nvPicPr>
        <p:blipFill>
          <a:blip r:embed="rId3"/>
          <a:stretch>
            <a:fillRect/>
          </a:stretch>
        </p:blipFill>
        <p:spPr>
          <a:xfrm>
            <a:off x="472066" y="1277842"/>
            <a:ext cx="1304657" cy="1310754"/>
          </a:xfrm>
          <a:prstGeom prst="rect">
            <a:avLst/>
          </a:prstGeom>
        </p:spPr>
      </p:pic>
      <p:pic>
        <p:nvPicPr>
          <p:cNvPr id="9" name="Imagen 8" descr="Adulto escuchando en clase">
            <a:extLst>
              <a:ext uri="{FF2B5EF4-FFF2-40B4-BE49-F238E27FC236}">
                <a16:creationId xmlns:a16="http://schemas.microsoft.com/office/drawing/2014/main" id="{AF2DBA18-A6E3-A3AB-CA93-7D7CD4F16E58}"/>
              </a:ext>
            </a:extLst>
          </p:cNvPr>
          <p:cNvPicPr>
            <a:picLocks noChangeAspect="1"/>
          </p:cNvPicPr>
          <p:nvPr/>
        </p:nvPicPr>
        <p:blipFill>
          <a:blip r:embed="rId4"/>
          <a:stretch>
            <a:fillRect/>
          </a:stretch>
        </p:blipFill>
        <p:spPr>
          <a:xfrm>
            <a:off x="5600384" y="1925454"/>
            <a:ext cx="6160681" cy="4107121"/>
          </a:xfrm>
          <a:prstGeom prst="rect">
            <a:avLst/>
          </a:prstGeom>
        </p:spPr>
      </p:pic>
      <p:sp>
        <p:nvSpPr>
          <p:cNvPr id="3" name="Marcador de número de diapositiva 3">
            <a:extLst>
              <a:ext uri="{FF2B5EF4-FFF2-40B4-BE49-F238E27FC236}">
                <a16:creationId xmlns:a16="http://schemas.microsoft.com/office/drawing/2014/main" id="{F069B9C7-D94A-2AC3-0C30-A011F3A39C24}"/>
              </a:ext>
            </a:extLst>
          </p:cNvPr>
          <p:cNvSpPr txBox="1">
            <a:spLocks/>
          </p:cNvSpPr>
          <p:nvPr/>
        </p:nvSpPr>
        <p:spPr>
          <a:xfrm>
            <a:off x="9580784" y="6535192"/>
            <a:ext cx="2370027"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solidFill>
                  <a:schemeClr val="bg1"/>
                </a:solidFill>
              </a:rPr>
              <a:t>Introducción a la LGA, </a:t>
            </a:r>
            <a:fld id="{D57F1E4F-1CFF-5643-939E-217C01CDF565}" type="slidenum">
              <a:rPr lang="en-US" sz="1400" i="1" smtClean="0">
                <a:solidFill>
                  <a:schemeClr val="bg1"/>
                </a:solidFill>
              </a:rPr>
              <a:pPr/>
              <a:t>46</a:t>
            </a:fld>
            <a:endParaRPr lang="en-US" sz="1400" i="1" dirty="0">
              <a:solidFill>
                <a:schemeClr val="bg1"/>
              </a:solidFill>
            </a:endParaRPr>
          </a:p>
        </p:txBody>
      </p:sp>
    </p:spTree>
    <p:extLst>
      <p:ext uri="{BB962C8B-B14F-4D97-AF65-F5344CB8AC3E}">
        <p14:creationId xmlns:p14="http://schemas.microsoft.com/office/powerpoint/2010/main" val="16677780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1783" y="105818"/>
            <a:ext cx="10330217" cy="904835"/>
          </a:xfrm>
        </p:spPr>
        <p:txBody>
          <a:bodyPr>
            <a:noAutofit/>
          </a:bodyPr>
          <a:lstStyle/>
          <a:p>
            <a:r>
              <a:rPr lang="es-MX" sz="2400" dirty="0"/>
              <a:t>Llevar a cabo la capacitación y profesionalización del personal de archivos</a:t>
            </a:r>
          </a:p>
        </p:txBody>
      </p:sp>
      <p:sp>
        <p:nvSpPr>
          <p:cNvPr id="4" name="Marcador de contenido 1"/>
          <p:cNvSpPr>
            <a:spLocks noGrp="1"/>
          </p:cNvSpPr>
          <p:nvPr>
            <p:ph idx="1"/>
          </p:nvPr>
        </p:nvSpPr>
        <p:spPr>
          <a:xfrm>
            <a:off x="451025" y="3391135"/>
            <a:ext cx="3387254" cy="3000521"/>
          </a:xfrm>
          <a:solidFill>
            <a:schemeClr val="accent6">
              <a:lumMod val="20000"/>
              <a:lumOff val="80000"/>
            </a:schemeClr>
          </a:solidFill>
        </p:spPr>
        <p:txBody>
          <a:bodyPr>
            <a:noAutofit/>
          </a:bodyPr>
          <a:lstStyle/>
          <a:p>
            <a:pPr marL="285750" indent="-285750" algn="just">
              <a:lnSpc>
                <a:spcPct val="100000"/>
              </a:lnSpc>
              <a:buClr>
                <a:srgbClr val="009999"/>
              </a:buClr>
              <a:buFont typeface="Arial" panose="020B0604020202020204" pitchFamily="34" charset="0"/>
              <a:buChar char="•"/>
            </a:pPr>
            <a:r>
              <a:rPr lang="es-MX" sz="1600" dirty="0"/>
              <a:t>Los titulares de las unidades administrativas tienen la obligación de establecer las condiciones que permitan la capacitación de los responsables para el buen funcionamiento de sus archivos.</a:t>
            </a:r>
            <a:r>
              <a:rPr lang="es-ES" sz="1600" b="1" dirty="0">
                <a:solidFill>
                  <a:schemeClr val="tx1"/>
                </a:solidFill>
              </a:rPr>
              <a:t> </a:t>
            </a:r>
            <a:endParaRPr lang="es-ES" sz="1600" b="1" dirty="0"/>
          </a:p>
          <a:p>
            <a:pPr marL="285750" indent="-285750" algn="just">
              <a:lnSpc>
                <a:spcPct val="100000"/>
              </a:lnSpc>
              <a:buClr>
                <a:srgbClr val="009999"/>
              </a:buClr>
              <a:buFont typeface="Arial" panose="020B0604020202020204" pitchFamily="34" charset="0"/>
              <a:buChar char="•"/>
            </a:pPr>
            <a:r>
              <a:rPr lang="es-ES" sz="1400" b="1" dirty="0">
                <a:solidFill>
                  <a:schemeClr val="tx1"/>
                </a:solidFill>
              </a:rPr>
              <a:t>Art. 30, 31, 32</a:t>
            </a:r>
            <a:r>
              <a:rPr lang="es-MX" sz="1400" b="1" dirty="0"/>
              <a:t> </a:t>
            </a:r>
          </a:p>
          <a:p>
            <a:endParaRPr lang="es-MX" sz="2000" dirty="0">
              <a:latin typeface="Gill Sans MT" panose="020B0502020104020203" pitchFamily="34" charset="0"/>
            </a:endParaRPr>
          </a:p>
        </p:txBody>
      </p:sp>
      <p:pic>
        <p:nvPicPr>
          <p:cNvPr id="6" name="Imagen 5"/>
          <p:cNvPicPr>
            <a:picLocks noChangeAspect="1"/>
          </p:cNvPicPr>
          <p:nvPr/>
        </p:nvPicPr>
        <p:blipFill>
          <a:blip r:embed="rId3"/>
          <a:stretch>
            <a:fillRect/>
          </a:stretch>
        </p:blipFill>
        <p:spPr>
          <a:xfrm>
            <a:off x="270345" y="105818"/>
            <a:ext cx="1304657" cy="1310754"/>
          </a:xfrm>
          <a:prstGeom prst="rect">
            <a:avLst/>
          </a:prstGeom>
        </p:spPr>
      </p:pic>
      <p:sp>
        <p:nvSpPr>
          <p:cNvPr id="8" name="Marcador de contenido 1">
            <a:extLst>
              <a:ext uri="{FF2B5EF4-FFF2-40B4-BE49-F238E27FC236}">
                <a16:creationId xmlns:a16="http://schemas.microsoft.com/office/drawing/2014/main" id="{0020E255-C91C-B81E-9193-39474FC290BD}"/>
              </a:ext>
            </a:extLst>
          </p:cNvPr>
          <p:cNvSpPr txBox="1">
            <a:spLocks/>
          </p:cNvSpPr>
          <p:nvPr/>
        </p:nvSpPr>
        <p:spPr>
          <a:xfrm>
            <a:off x="8049616" y="2670048"/>
            <a:ext cx="3387254" cy="3776472"/>
          </a:xfrm>
          <a:prstGeom prst="rect">
            <a:avLst/>
          </a:prstGeom>
          <a:solidFill>
            <a:schemeClr val="accent2">
              <a:lumMod val="20000"/>
              <a:lumOff val="80000"/>
            </a:schemeClr>
          </a:solidFill>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457200" indent="0" algn="l" defTabSz="914400" rtl="0" eaLnBrk="1" latinLnBrk="0" hangingPunct="1">
              <a:lnSpc>
                <a:spcPct val="150000"/>
              </a:lnSpc>
              <a:spcBef>
                <a:spcPts val="1000"/>
              </a:spcBef>
              <a:spcAft>
                <a:spcPts val="1200"/>
              </a:spcAft>
              <a:buFont typeface="Arial" panose="020B0604020202020204" pitchFamily="34" charset="0"/>
              <a:buNone/>
              <a:defRPr lang="en-US" sz="1600" kern="120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6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6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6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285750" indent="-285750" algn="just">
              <a:lnSpc>
                <a:spcPct val="100000"/>
              </a:lnSpc>
              <a:buClr>
                <a:srgbClr val="009999"/>
              </a:buClr>
              <a:buFont typeface="Arial" panose="020B0604020202020204" pitchFamily="34" charset="0"/>
              <a:buChar char="•"/>
            </a:pPr>
            <a:r>
              <a:rPr lang="es-MX" sz="1600" dirty="0"/>
              <a:t>El Sistema Nacional estará coordinado con el SNT y el SN Anticorrupción y deberá:</a:t>
            </a:r>
          </a:p>
          <a:p>
            <a:pPr marL="285750" indent="-285750" algn="just">
              <a:lnSpc>
                <a:spcPct val="100000"/>
              </a:lnSpc>
              <a:buClr>
                <a:srgbClr val="009999"/>
              </a:buClr>
              <a:buFont typeface="Arial" panose="020B0604020202020204" pitchFamily="34" charset="0"/>
              <a:buChar char="•"/>
            </a:pPr>
            <a:r>
              <a:rPr lang="es-MX" sz="1600" dirty="0"/>
              <a:t>Fomentar en los sistemas, la capacitación y la profesionalización del personal encargado de la organización y coordinación de los sistemas de archivo…</a:t>
            </a:r>
            <a:endParaRPr lang="es-MX" sz="1600" b="1" dirty="0"/>
          </a:p>
          <a:p>
            <a:pPr marL="285750" indent="-285750" algn="just">
              <a:lnSpc>
                <a:spcPct val="100000"/>
              </a:lnSpc>
              <a:buClr>
                <a:srgbClr val="009999"/>
              </a:buClr>
              <a:buFont typeface="Arial" panose="020B0604020202020204" pitchFamily="34" charset="0"/>
              <a:buChar char="•"/>
            </a:pPr>
            <a:r>
              <a:rPr lang="es-MX" sz="1400" b="1" dirty="0"/>
              <a:t>Art. 74</a:t>
            </a:r>
          </a:p>
        </p:txBody>
      </p:sp>
      <p:sp>
        <p:nvSpPr>
          <p:cNvPr id="10" name="Marcador de contenido 1">
            <a:extLst>
              <a:ext uri="{FF2B5EF4-FFF2-40B4-BE49-F238E27FC236}">
                <a16:creationId xmlns:a16="http://schemas.microsoft.com/office/drawing/2014/main" id="{371E566E-63BC-3730-4845-E29340D62C4C}"/>
              </a:ext>
            </a:extLst>
          </p:cNvPr>
          <p:cNvSpPr txBox="1">
            <a:spLocks/>
          </p:cNvSpPr>
          <p:nvPr/>
        </p:nvSpPr>
        <p:spPr>
          <a:xfrm>
            <a:off x="4078377" y="2962656"/>
            <a:ext cx="3817090" cy="3483864"/>
          </a:xfrm>
          <a:prstGeom prst="rect">
            <a:avLst/>
          </a:prstGeom>
          <a:solidFill>
            <a:schemeClr val="accent6">
              <a:lumMod val="40000"/>
              <a:lumOff val="60000"/>
            </a:schemeClr>
          </a:solidFill>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457200" indent="0" algn="l" defTabSz="914400" rtl="0" eaLnBrk="1" latinLnBrk="0" hangingPunct="1">
              <a:lnSpc>
                <a:spcPct val="150000"/>
              </a:lnSpc>
              <a:spcBef>
                <a:spcPts val="1000"/>
              </a:spcBef>
              <a:spcAft>
                <a:spcPts val="1200"/>
              </a:spcAft>
              <a:buFont typeface="Arial" panose="020B0604020202020204" pitchFamily="34" charset="0"/>
              <a:buNone/>
              <a:defRPr lang="en-US" sz="1600" kern="120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6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6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6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285750" indent="-285750" algn="just">
              <a:lnSpc>
                <a:spcPct val="100000"/>
              </a:lnSpc>
              <a:buClr>
                <a:srgbClr val="009999"/>
              </a:buClr>
              <a:buFont typeface="Arial" panose="020B0604020202020204" pitchFamily="34" charset="0"/>
              <a:buChar char="•"/>
            </a:pPr>
            <a:r>
              <a:rPr lang="es-MX" sz="1600" dirty="0"/>
              <a:t>Los SO deberán promover la capacitación en las competencias laborales en la materia y la profesionalización de los responsables de las áreas de archivo</a:t>
            </a:r>
            <a:r>
              <a:rPr lang="es-MX" sz="1600" b="1" dirty="0"/>
              <a:t>.  </a:t>
            </a:r>
            <a:r>
              <a:rPr lang="es-MX" sz="1400" b="1" dirty="0"/>
              <a:t>Art. 99</a:t>
            </a:r>
          </a:p>
          <a:p>
            <a:pPr marL="285750" indent="-285750" algn="just">
              <a:lnSpc>
                <a:spcPct val="100000"/>
              </a:lnSpc>
              <a:buClr>
                <a:srgbClr val="009999"/>
              </a:buClr>
              <a:buFont typeface="Arial" panose="020B0604020202020204" pitchFamily="34" charset="0"/>
              <a:buChar char="•"/>
            </a:pPr>
            <a:r>
              <a:rPr lang="es-MX" sz="1600" dirty="0"/>
              <a:t>Podrán celebrar acuerdos interinstitucionales y convenios con instituciones educativas, centros de investigación y organismos públicos o privados, para recibir servicios de capacitación en materia de archivos.  </a:t>
            </a:r>
            <a:r>
              <a:rPr lang="es-MX" sz="1400" b="1" dirty="0"/>
              <a:t>Art. 100</a:t>
            </a:r>
          </a:p>
        </p:txBody>
      </p:sp>
      <p:sp>
        <p:nvSpPr>
          <p:cNvPr id="5" name="CuadroTexto 4">
            <a:extLst>
              <a:ext uri="{FF2B5EF4-FFF2-40B4-BE49-F238E27FC236}">
                <a16:creationId xmlns:a16="http://schemas.microsoft.com/office/drawing/2014/main" id="{B6E0AA11-7C68-0233-3039-72B111C09AAE}"/>
              </a:ext>
            </a:extLst>
          </p:cNvPr>
          <p:cNvSpPr txBox="1"/>
          <p:nvPr/>
        </p:nvSpPr>
        <p:spPr>
          <a:xfrm>
            <a:off x="2009774" y="1297373"/>
            <a:ext cx="8679561" cy="923330"/>
          </a:xfrm>
          <a:prstGeom prst="rect">
            <a:avLst/>
          </a:prstGeom>
          <a:noFill/>
        </p:spPr>
        <p:txBody>
          <a:bodyPr wrap="square">
            <a:spAutoFit/>
          </a:bodyPr>
          <a:lstStyle/>
          <a:p>
            <a:pPr algn="just">
              <a:lnSpc>
                <a:spcPct val="100000"/>
              </a:lnSpc>
              <a:buClr>
                <a:srgbClr val="009999"/>
              </a:buClr>
            </a:pPr>
            <a:r>
              <a:rPr lang="es-MX" sz="1800" dirty="0"/>
              <a:t>Los responsables de los archivos de </a:t>
            </a:r>
            <a:r>
              <a:rPr lang="es-MX" sz="1800" b="1" dirty="0"/>
              <a:t>trámite, concentración</a:t>
            </a:r>
            <a:r>
              <a:rPr lang="es-MX" sz="1800" dirty="0"/>
              <a:t> </a:t>
            </a:r>
            <a:r>
              <a:rPr lang="es-MX" sz="1800" b="1" dirty="0"/>
              <a:t>e histórico </a:t>
            </a:r>
            <a:r>
              <a:rPr lang="es-MX" sz="1800" dirty="0"/>
              <a:t>deben contar con los conocimientos, habilidades, competencias y experiencia archivísticos acordes a su responsabilidad; </a:t>
            </a:r>
          </a:p>
        </p:txBody>
      </p:sp>
      <p:sp>
        <p:nvSpPr>
          <p:cNvPr id="3" name="Marcador de número de diapositiva 3">
            <a:extLst>
              <a:ext uri="{FF2B5EF4-FFF2-40B4-BE49-F238E27FC236}">
                <a16:creationId xmlns:a16="http://schemas.microsoft.com/office/drawing/2014/main" id="{1B6C5F84-B4B1-DB99-45DF-D187981C76DC}"/>
              </a:ext>
            </a:extLst>
          </p:cNvPr>
          <p:cNvSpPr txBox="1">
            <a:spLocks/>
          </p:cNvSpPr>
          <p:nvPr/>
        </p:nvSpPr>
        <p:spPr>
          <a:xfrm>
            <a:off x="9580784" y="6535192"/>
            <a:ext cx="2370027"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solidFill>
                  <a:schemeClr val="bg1"/>
                </a:solidFill>
              </a:rPr>
              <a:t>Introducción a la LGA, </a:t>
            </a:r>
            <a:fld id="{D57F1E4F-1CFF-5643-939E-217C01CDF565}" type="slidenum">
              <a:rPr lang="en-US" sz="1400" i="1" smtClean="0">
                <a:solidFill>
                  <a:schemeClr val="bg1"/>
                </a:solidFill>
              </a:rPr>
              <a:pPr/>
              <a:t>47</a:t>
            </a:fld>
            <a:endParaRPr lang="en-US" sz="1400" i="1" dirty="0">
              <a:solidFill>
                <a:schemeClr val="bg1"/>
              </a:solidFill>
            </a:endParaRPr>
          </a:p>
        </p:txBody>
      </p:sp>
    </p:spTree>
    <p:extLst>
      <p:ext uri="{BB962C8B-B14F-4D97-AF65-F5344CB8AC3E}">
        <p14:creationId xmlns:p14="http://schemas.microsoft.com/office/powerpoint/2010/main" val="38603141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21207" y="448056"/>
            <a:ext cx="7457184" cy="640080"/>
          </a:xfrm>
        </p:spPr>
        <p:txBody>
          <a:bodyPr rtlCol="0">
            <a:noAutofit/>
          </a:bodyPr>
          <a:lstStyle/>
          <a:p>
            <a:pPr rtl="0"/>
            <a:r>
              <a:rPr lang="es-ES" dirty="0">
                <a:latin typeface="Segoe UI Light" panose="020B0502040204020203" pitchFamily="34" charset="0"/>
                <a:cs typeface="Segoe UI Light" panose="020B0502040204020203" pitchFamily="34" charset="0"/>
              </a:rPr>
              <a:t>El acceso a los documentos históricos</a:t>
            </a:r>
            <a:endParaRPr lang="es-ES" b="1" dirty="0">
              <a:latin typeface="Segoe UI Light" panose="020B0502040204020203" pitchFamily="34" charset="0"/>
              <a:cs typeface="Segoe UI Light" panose="020B0502040204020203" pitchFamily="34" charset="0"/>
            </a:endParaRPr>
          </a:p>
        </p:txBody>
      </p:sp>
      <p:sp>
        <p:nvSpPr>
          <p:cNvPr id="38" name="Marcador de posición de contenido 17"/>
          <p:cNvSpPr txBox="1">
            <a:spLocks/>
          </p:cNvSpPr>
          <p:nvPr/>
        </p:nvSpPr>
        <p:spPr>
          <a:xfrm>
            <a:off x="541610" y="1524708"/>
            <a:ext cx="4321704" cy="387151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spcAft>
                <a:spcPts val="600"/>
              </a:spcAft>
              <a:buNone/>
              <a:defRPr/>
            </a:pPr>
            <a:endParaRPr lang="es-ES" dirty="0">
              <a:latin typeface="Segoe UI" panose="020B0502040204020203" pitchFamily="34" charset="0"/>
              <a:cs typeface="Segoe UI" panose="020B0502040204020203" pitchFamily="34" charset="0"/>
            </a:endParaRPr>
          </a:p>
        </p:txBody>
      </p:sp>
      <p:sp>
        <p:nvSpPr>
          <p:cNvPr id="2" name="Rectángulo 1"/>
          <p:cNvSpPr/>
          <p:nvPr/>
        </p:nvSpPr>
        <p:spPr>
          <a:xfrm>
            <a:off x="8379106" y="740325"/>
            <a:ext cx="1171603" cy="338554"/>
          </a:xfrm>
          <a:prstGeom prst="rect">
            <a:avLst/>
          </a:prstGeom>
        </p:spPr>
        <p:txBody>
          <a:bodyPr wrap="none">
            <a:spAutoFit/>
          </a:bodyPr>
          <a:lstStyle/>
          <a:p>
            <a:r>
              <a:rPr lang="es-MX" sz="1600" dirty="0">
                <a:solidFill>
                  <a:schemeClr val="bg2">
                    <a:lumMod val="75000"/>
                  </a:schemeClr>
                </a:solidFill>
              </a:rPr>
              <a:t>Artículo 36</a:t>
            </a:r>
          </a:p>
        </p:txBody>
      </p:sp>
      <p:sp>
        <p:nvSpPr>
          <p:cNvPr id="10" name="Marcador de contenido 4"/>
          <p:cNvSpPr txBox="1">
            <a:spLocks/>
          </p:cNvSpPr>
          <p:nvPr/>
        </p:nvSpPr>
        <p:spPr>
          <a:xfrm>
            <a:off x="541610" y="3745851"/>
            <a:ext cx="5190239" cy="2224804"/>
          </a:xfrm>
          <a:prstGeom prst="rect">
            <a:avLst/>
          </a:prstGeom>
        </p:spPr>
        <p:txBody>
          <a:bodyPr/>
          <a:lstStyle>
            <a:lvl1pPr marL="342900" indent="-342900" algn="l" rtl="0" eaLnBrk="0" fontAlgn="base" hangingPunct="0">
              <a:spcBef>
                <a:spcPct val="20000"/>
              </a:spcBef>
              <a:spcAft>
                <a:spcPct val="0"/>
              </a:spcAft>
              <a:buClr>
                <a:schemeClr val="folHlink"/>
              </a:buClr>
              <a:buSzPct val="120000"/>
              <a:buFont typeface="Times" panose="02020603050405020304" pitchFamily="1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folHlink"/>
              </a:buClr>
              <a:buFont typeface="Times" panose="02020603050405020304" pitchFamily="18" charset="0"/>
              <a:buChar char="•"/>
              <a:defRPr sz="18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chemeClr val="folHlink"/>
              </a:buClr>
              <a:buFont typeface="Times" panose="02020603050405020304" pitchFamily="18" charset="0"/>
              <a:buChar char="•"/>
              <a:defRPr sz="1400">
                <a:solidFill>
                  <a:schemeClr val="tx1"/>
                </a:solidFill>
                <a:latin typeface="+mn-lt"/>
              </a:defRPr>
            </a:lvl5pPr>
            <a:lvl6pPr marL="25146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6pPr>
            <a:lvl7pPr marL="29718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7pPr>
            <a:lvl8pPr marL="34290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8pPr>
            <a:lvl9pPr marL="38862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9pPr>
          </a:lstStyle>
          <a:p>
            <a:pPr lvl="0" algn="just">
              <a:buClr>
                <a:srgbClr val="9F296B"/>
              </a:buClr>
              <a:buFont typeface="Arial" panose="020B0604020202020204" pitchFamily="34" charset="0"/>
              <a:buChar char="•"/>
            </a:pPr>
            <a:r>
              <a:rPr kumimoji="0" lang="es-MX" sz="1800" b="1" i="0" u="none" strike="noStrike" kern="0" cap="none" spc="0" normalizeH="0" baseline="0" noProof="0" dirty="0">
                <a:ln>
                  <a:noFill/>
                </a:ln>
                <a:solidFill>
                  <a:sysClr val="windowText" lastClr="000000"/>
                </a:solidFill>
                <a:effectLst/>
                <a:uLnTx/>
                <a:uFillTx/>
                <a:ea typeface="+mn-ea"/>
                <a:cs typeface="+mn-cs"/>
              </a:rPr>
              <a:t>Los documentos contenidos en los archivos históricos son fuentes de acceso público</a:t>
            </a:r>
            <a:r>
              <a:rPr kumimoji="0" lang="es-MX" sz="1800" b="0" i="0" u="none" strike="noStrike" kern="0" cap="none" spc="0" normalizeH="0" baseline="0" noProof="0" dirty="0">
                <a:ln>
                  <a:noFill/>
                </a:ln>
                <a:solidFill>
                  <a:sysClr val="windowText" lastClr="000000"/>
                </a:solidFill>
                <a:effectLst/>
                <a:uLnTx/>
                <a:uFillTx/>
                <a:ea typeface="+mn-ea"/>
                <a:cs typeface="+mn-cs"/>
              </a:rPr>
              <a:t>.</a:t>
            </a:r>
          </a:p>
          <a:p>
            <a:pPr lvl="0" algn="just">
              <a:buClr>
                <a:srgbClr val="9F296B"/>
              </a:buClr>
              <a:buFont typeface="Arial" panose="020B0604020202020204" pitchFamily="34" charset="0"/>
              <a:buChar char="•"/>
            </a:pPr>
            <a:endParaRPr lang="es-MX" sz="1800" kern="0" noProof="0" dirty="0">
              <a:solidFill>
                <a:sysClr val="windowText" lastClr="000000"/>
              </a:solidFill>
            </a:endParaRPr>
          </a:p>
          <a:p>
            <a:pPr lvl="0" algn="just">
              <a:buClr>
                <a:srgbClr val="9F296B"/>
              </a:buClr>
              <a:buFont typeface="Arial" panose="020B0604020202020204" pitchFamily="34" charset="0"/>
              <a:buChar char="•"/>
            </a:pPr>
            <a:r>
              <a:rPr kumimoji="0" lang="es-MX" sz="1800" b="0" i="0" u="none" strike="noStrike" kern="0" cap="none" spc="0" normalizeH="0" baseline="0" noProof="0" dirty="0">
                <a:ln>
                  <a:noFill/>
                </a:ln>
                <a:solidFill>
                  <a:sysClr val="windowText" lastClr="000000"/>
                </a:solidFill>
                <a:effectLst/>
                <a:uLnTx/>
                <a:uFillTx/>
                <a:ea typeface="+mn-ea"/>
                <a:cs typeface="+mn-cs"/>
              </a:rPr>
              <a:t>Al concluir la vigencia documental </a:t>
            </a:r>
            <a:r>
              <a:rPr lang="es-MX" sz="1800" kern="0" dirty="0">
                <a:solidFill>
                  <a:sysClr val="windowText" lastClr="000000"/>
                </a:solidFill>
              </a:rPr>
              <a:t>y autorizada </a:t>
            </a:r>
            <a:r>
              <a:rPr kumimoji="0" lang="es-MX" sz="1800" b="0" i="0" u="none" strike="noStrike" kern="0" cap="none" spc="0" normalizeH="0" baseline="0" noProof="0" dirty="0">
                <a:ln>
                  <a:noFill/>
                </a:ln>
                <a:solidFill>
                  <a:sysClr val="windowText" lastClr="000000"/>
                </a:solidFill>
                <a:effectLst/>
                <a:uLnTx/>
                <a:uFillTx/>
                <a:ea typeface="+mn-ea"/>
                <a:cs typeface="+mn-cs"/>
              </a:rPr>
              <a:t>la transferencia secundaria a un archivo histórico, éstos </a:t>
            </a:r>
            <a:r>
              <a:rPr kumimoji="0" lang="es-MX" sz="1800" b="1" i="0" u="none" strike="noStrike" kern="0" cap="none" spc="0" normalizeH="0" baseline="0" noProof="0" dirty="0">
                <a:ln>
                  <a:noFill/>
                </a:ln>
                <a:effectLst/>
                <a:uLnTx/>
                <a:uFillTx/>
                <a:ea typeface="+mn-ea"/>
                <a:cs typeface="+mn-cs"/>
              </a:rPr>
              <a:t>no podrán ser clasificados como reservados o confidenciales…</a:t>
            </a:r>
          </a:p>
          <a:p>
            <a:pPr marL="0" indent="0" algn="just">
              <a:buClr>
                <a:srgbClr val="9F296B"/>
              </a:buClr>
              <a:buNone/>
            </a:pPr>
            <a:endParaRPr kumimoji="0" lang="es-MX" sz="1800" b="1" i="0" u="none" strike="noStrike" kern="0" cap="none" spc="0" normalizeH="0" baseline="0" noProof="0" dirty="0">
              <a:ln>
                <a:noFill/>
              </a:ln>
              <a:effectLst/>
              <a:uLnTx/>
              <a:uFillTx/>
              <a:ea typeface="+mn-ea"/>
              <a:cs typeface="+mn-cs"/>
            </a:endParaRPr>
          </a:p>
          <a:p>
            <a:pPr marL="0" indent="0" algn="just">
              <a:buClr>
                <a:srgbClr val="9F296B"/>
              </a:buClr>
              <a:buNone/>
            </a:pPr>
            <a:r>
              <a:rPr lang="es-MX" sz="1200" dirty="0"/>
              <a:t>Archivo General de Indias: el templo de la documentación colonial</a:t>
            </a:r>
          </a:p>
          <a:p>
            <a:pPr marL="0" indent="0" algn="just">
              <a:buClr>
                <a:srgbClr val="9F296B"/>
              </a:buClr>
              <a:buNone/>
            </a:pPr>
            <a:r>
              <a:rPr lang="es-MX" sz="1400" kern="0" dirty="0">
                <a:solidFill>
                  <a:schemeClr val="tx1">
                    <a:lumMod val="50000"/>
                    <a:lumOff val="50000"/>
                  </a:schemeClr>
                </a:solidFill>
              </a:rPr>
              <a:t>https://www.youtube.com/watch?v=pE0jcroQGc4</a:t>
            </a:r>
            <a:endParaRPr kumimoji="0" lang="es-MX" sz="1400" i="0" u="none" strike="noStrike" kern="0" cap="none" spc="0" normalizeH="0" baseline="0" noProof="0" dirty="0">
              <a:ln>
                <a:noFill/>
              </a:ln>
              <a:solidFill>
                <a:schemeClr val="tx1">
                  <a:lumMod val="50000"/>
                  <a:lumOff val="50000"/>
                </a:schemeClr>
              </a:solidFill>
              <a:effectLst/>
              <a:uLnTx/>
              <a:uFillTx/>
            </a:endParaRPr>
          </a:p>
          <a:p>
            <a:pPr lvl="0" algn="just">
              <a:buClr>
                <a:srgbClr val="9F296B"/>
              </a:buClr>
              <a:buFont typeface="Arial" panose="020B0604020202020204" pitchFamily="34" charset="0"/>
              <a:buChar char="•"/>
            </a:pPr>
            <a:endParaRPr kumimoji="0" lang="es-MX" sz="1800" b="1" i="0" u="none" strike="noStrike" kern="0" cap="none" spc="0" normalizeH="0" baseline="0" noProof="0" dirty="0">
              <a:ln>
                <a:noFill/>
              </a:ln>
              <a:effectLst/>
              <a:uLnTx/>
              <a:uFillTx/>
              <a:ea typeface="+mn-ea"/>
              <a:cs typeface="+mn-cs"/>
            </a:endParaRPr>
          </a:p>
        </p:txBody>
      </p:sp>
      <p:pic>
        <p:nvPicPr>
          <p:cNvPr id="4" name="Imagen 3"/>
          <p:cNvPicPr>
            <a:picLocks noChangeAspect="1"/>
          </p:cNvPicPr>
          <p:nvPr/>
        </p:nvPicPr>
        <p:blipFill>
          <a:blip r:embed="rId3"/>
          <a:stretch>
            <a:fillRect/>
          </a:stretch>
        </p:blipFill>
        <p:spPr>
          <a:xfrm>
            <a:off x="6468045" y="1408176"/>
            <a:ext cx="5354784" cy="5075889"/>
          </a:xfrm>
          <a:prstGeom prst="rect">
            <a:avLst/>
          </a:prstGeom>
        </p:spPr>
      </p:pic>
      <p:sp>
        <p:nvSpPr>
          <p:cNvPr id="9"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400" i="1" dirty="0" err="1">
                <a:solidFill>
                  <a:schemeClr val="bg1"/>
                </a:solidFill>
              </a:rPr>
              <a:t>Curso</a:t>
            </a:r>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48</a:t>
            </a:fld>
            <a:endParaRPr lang="en-US" sz="1400" i="1" dirty="0">
              <a:solidFill>
                <a:schemeClr val="bg1"/>
              </a:solidFill>
            </a:endParaRPr>
          </a:p>
        </p:txBody>
      </p:sp>
      <p:sp>
        <p:nvSpPr>
          <p:cNvPr id="11" name="Marcador de contenido 4"/>
          <p:cNvSpPr txBox="1">
            <a:spLocks/>
          </p:cNvSpPr>
          <p:nvPr/>
        </p:nvSpPr>
        <p:spPr>
          <a:xfrm>
            <a:off x="541610" y="1344817"/>
            <a:ext cx="5190239" cy="2520819"/>
          </a:xfrm>
          <a:prstGeom prst="rect">
            <a:avLst/>
          </a:prstGeom>
        </p:spPr>
        <p:txBody>
          <a:bodyPr/>
          <a:lstStyle>
            <a:lvl1pPr marL="342900" indent="-342900" algn="l" rtl="0" eaLnBrk="0" fontAlgn="base" hangingPunct="0">
              <a:spcBef>
                <a:spcPct val="20000"/>
              </a:spcBef>
              <a:spcAft>
                <a:spcPct val="0"/>
              </a:spcAft>
              <a:buClr>
                <a:schemeClr val="folHlink"/>
              </a:buClr>
              <a:buSzPct val="120000"/>
              <a:buFont typeface="Times" panose="02020603050405020304" pitchFamily="1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folHlink"/>
              </a:buClr>
              <a:buFont typeface="Times" panose="02020603050405020304" pitchFamily="18" charset="0"/>
              <a:buChar char="•"/>
              <a:defRPr sz="18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chemeClr val="folHlink"/>
              </a:buClr>
              <a:buFont typeface="Times" panose="02020603050405020304" pitchFamily="18" charset="0"/>
              <a:buChar char="•"/>
              <a:defRPr sz="1400">
                <a:solidFill>
                  <a:schemeClr val="tx1"/>
                </a:solidFill>
                <a:latin typeface="+mn-lt"/>
              </a:defRPr>
            </a:lvl5pPr>
            <a:lvl6pPr marL="25146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6pPr>
            <a:lvl7pPr marL="29718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7pPr>
            <a:lvl8pPr marL="34290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8pPr>
            <a:lvl9pPr marL="38862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9pPr>
          </a:lstStyle>
          <a:p>
            <a:pPr lvl="0" algn="just">
              <a:buClr>
                <a:srgbClr val="9F296B"/>
              </a:buClr>
              <a:buFont typeface="Arial" panose="020B0604020202020204" pitchFamily="34" charset="0"/>
              <a:buChar char="•"/>
            </a:pPr>
            <a:r>
              <a:rPr lang="es-MX" sz="1800" b="1" dirty="0"/>
              <a:t>Documentos históricos</a:t>
            </a:r>
            <a:r>
              <a:rPr lang="es-MX" sz="1800" dirty="0"/>
              <a:t>: Los que se preservan permanentemente porque poseen valores </a:t>
            </a:r>
            <a:r>
              <a:rPr lang="es-MX" sz="1800" dirty="0" err="1"/>
              <a:t>evidenciales</a:t>
            </a:r>
            <a:r>
              <a:rPr lang="es-MX" sz="1800" dirty="0"/>
              <a:t>, testimoniales e informativos relevantes para la sociedad, y forman parte íntegra de la memoria colectiva del país y son fundamentales para el conocimiento de la historia nacional, regional o local; </a:t>
            </a:r>
          </a:p>
        </p:txBody>
      </p:sp>
    </p:spTree>
    <p:extLst>
      <p:ext uri="{BB962C8B-B14F-4D97-AF65-F5344CB8AC3E}">
        <p14:creationId xmlns:p14="http://schemas.microsoft.com/office/powerpoint/2010/main" val="1718020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21207" y="448056"/>
            <a:ext cx="7457184" cy="640080"/>
          </a:xfrm>
        </p:spPr>
        <p:txBody>
          <a:bodyPr rtlCol="0">
            <a:noAutofit/>
          </a:bodyPr>
          <a:lstStyle/>
          <a:p>
            <a:pPr rtl="0"/>
            <a:r>
              <a:rPr lang="es-ES" sz="2400" dirty="0">
                <a:latin typeface="Segoe UI Light" panose="020B0502040204020203" pitchFamily="34" charset="0"/>
                <a:cs typeface="Segoe UI Light" panose="020B0502040204020203" pitchFamily="34" charset="0"/>
              </a:rPr>
              <a:t>El acceso a los documentos históricos</a:t>
            </a:r>
            <a:endParaRPr lang="es-ES" sz="2400" b="1" dirty="0">
              <a:latin typeface="Segoe UI Light" panose="020B0502040204020203" pitchFamily="34" charset="0"/>
              <a:cs typeface="Segoe UI Light" panose="020B0502040204020203" pitchFamily="34" charset="0"/>
            </a:endParaRPr>
          </a:p>
        </p:txBody>
      </p:sp>
      <p:sp>
        <p:nvSpPr>
          <p:cNvPr id="2" name="Rectángulo 1"/>
          <p:cNvSpPr/>
          <p:nvPr/>
        </p:nvSpPr>
        <p:spPr>
          <a:xfrm>
            <a:off x="8329598" y="767329"/>
            <a:ext cx="1295804" cy="369332"/>
          </a:xfrm>
          <a:prstGeom prst="rect">
            <a:avLst/>
          </a:prstGeom>
        </p:spPr>
        <p:txBody>
          <a:bodyPr wrap="none">
            <a:spAutoFit/>
          </a:bodyPr>
          <a:lstStyle/>
          <a:p>
            <a:r>
              <a:rPr lang="es-MX" dirty="0">
                <a:solidFill>
                  <a:schemeClr val="bg2">
                    <a:lumMod val="75000"/>
                  </a:schemeClr>
                </a:solidFill>
              </a:rPr>
              <a:t>Artículo 36</a:t>
            </a:r>
          </a:p>
        </p:txBody>
      </p:sp>
      <p:sp>
        <p:nvSpPr>
          <p:cNvPr id="10" name="Marcador de contenido 4"/>
          <p:cNvSpPr txBox="1">
            <a:spLocks/>
          </p:cNvSpPr>
          <p:nvPr/>
        </p:nvSpPr>
        <p:spPr>
          <a:xfrm>
            <a:off x="666654" y="1269758"/>
            <a:ext cx="5190239" cy="1850814"/>
          </a:xfrm>
          <a:prstGeom prst="rect">
            <a:avLst/>
          </a:prstGeom>
        </p:spPr>
        <p:txBody>
          <a:bodyPr/>
          <a:lstStyle>
            <a:lvl1pPr marL="342900" indent="-342900" algn="l" rtl="0" eaLnBrk="0" fontAlgn="base" hangingPunct="0">
              <a:spcBef>
                <a:spcPct val="20000"/>
              </a:spcBef>
              <a:spcAft>
                <a:spcPct val="0"/>
              </a:spcAft>
              <a:buClr>
                <a:schemeClr val="folHlink"/>
              </a:buClr>
              <a:buSzPct val="120000"/>
              <a:buFont typeface="Times" panose="02020603050405020304" pitchFamily="18"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chemeClr val="folHlink"/>
              </a:buClr>
              <a:buFont typeface="Times" panose="02020603050405020304" pitchFamily="18" charset="0"/>
              <a:buChar char="•"/>
              <a:defRPr sz="18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chemeClr val="folHlink"/>
              </a:buClr>
              <a:buFont typeface="Times" panose="02020603050405020304" pitchFamily="18" charset="0"/>
              <a:buChar char="•"/>
              <a:defRPr sz="1400">
                <a:solidFill>
                  <a:schemeClr val="tx1"/>
                </a:solidFill>
                <a:latin typeface="+mn-lt"/>
              </a:defRPr>
            </a:lvl5pPr>
            <a:lvl6pPr marL="25146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6pPr>
            <a:lvl7pPr marL="29718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7pPr>
            <a:lvl8pPr marL="34290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8pPr>
            <a:lvl9pPr marL="3886200" indent="-228600" algn="l" rtl="0" fontAlgn="base">
              <a:spcBef>
                <a:spcPct val="20000"/>
              </a:spcBef>
              <a:spcAft>
                <a:spcPct val="0"/>
              </a:spcAft>
              <a:buClr>
                <a:schemeClr val="folHlink"/>
              </a:buClr>
              <a:buFont typeface="Times" pitchFamily="18" charset="0"/>
              <a:buChar char="•"/>
              <a:defRPr sz="1600">
                <a:solidFill>
                  <a:schemeClr val="tx1"/>
                </a:solidFill>
                <a:latin typeface="+mn-lt"/>
              </a:defRPr>
            </a:lvl9pPr>
          </a:lstStyle>
          <a:p>
            <a:pPr algn="just">
              <a:buClr>
                <a:srgbClr val="9F296B"/>
              </a:buClr>
              <a:buFont typeface="Arial" panose="020B0604020202020204" pitchFamily="34" charset="0"/>
              <a:buChar char="•"/>
            </a:pPr>
            <a:r>
              <a:rPr lang="es-MX" sz="1800" dirty="0"/>
              <a:t>No podrá clasificarse como reservada aquella información que esté relacionada con violaciones graves a derechos humanos o delitos de lesa humanidad</a:t>
            </a:r>
            <a:r>
              <a:rPr lang="es-MX" sz="2000" dirty="0"/>
              <a:t>.</a:t>
            </a:r>
            <a:endParaRPr kumimoji="0" lang="es-MX" sz="1800" b="1" i="0" u="none" strike="noStrike" kern="0" cap="none" spc="0" normalizeH="0" baseline="0" noProof="0" dirty="0">
              <a:ln>
                <a:noFill/>
              </a:ln>
              <a:effectLst/>
              <a:uLnTx/>
              <a:uFillTx/>
              <a:ea typeface="+mn-ea"/>
              <a:cs typeface="+mn-cs"/>
            </a:endParaRPr>
          </a:p>
          <a:p>
            <a:pPr lvl="0" algn="just">
              <a:buClr>
                <a:srgbClr val="9F296B"/>
              </a:buClr>
              <a:buFont typeface="Arial" panose="020B0604020202020204" pitchFamily="34" charset="0"/>
              <a:buChar char="•"/>
            </a:pPr>
            <a:endParaRPr kumimoji="0" lang="es-MX" sz="1800" b="1" i="0" u="none" strike="noStrike" kern="0" cap="none" spc="0" normalizeH="0" baseline="0" noProof="0" dirty="0">
              <a:ln>
                <a:noFill/>
              </a:ln>
              <a:effectLst/>
              <a:uLnTx/>
              <a:uFillTx/>
              <a:ea typeface="+mn-ea"/>
              <a:cs typeface="+mn-cs"/>
            </a:endParaRPr>
          </a:p>
        </p:txBody>
      </p:sp>
      <p:pic>
        <p:nvPicPr>
          <p:cNvPr id="3" name="Imagen 2"/>
          <p:cNvPicPr>
            <a:picLocks noChangeAspect="1"/>
          </p:cNvPicPr>
          <p:nvPr/>
        </p:nvPicPr>
        <p:blipFill>
          <a:blip r:embed="rId3"/>
          <a:stretch>
            <a:fillRect/>
          </a:stretch>
        </p:blipFill>
        <p:spPr>
          <a:xfrm>
            <a:off x="2120820" y="3715418"/>
            <a:ext cx="3338367" cy="222731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ectángulo 6"/>
          <p:cNvSpPr/>
          <p:nvPr/>
        </p:nvSpPr>
        <p:spPr>
          <a:xfrm>
            <a:off x="2356071" y="6075463"/>
            <a:ext cx="2867863" cy="261610"/>
          </a:xfrm>
          <a:prstGeom prst="rect">
            <a:avLst/>
          </a:prstGeom>
        </p:spPr>
        <p:txBody>
          <a:bodyPr wrap="square">
            <a:spAutoFit/>
          </a:bodyPr>
          <a:lstStyle/>
          <a:p>
            <a:r>
              <a:rPr lang="es-MX" sz="1100" b="1" dirty="0">
                <a:solidFill>
                  <a:srgbClr val="304976"/>
                </a:solidFill>
              </a:rPr>
              <a:t>Archivos de la </a:t>
            </a:r>
            <a:r>
              <a:rPr lang="es-MX" sz="1100" b="1" dirty="0" err="1">
                <a:solidFill>
                  <a:srgbClr val="304976"/>
                </a:solidFill>
              </a:rPr>
              <a:t>Stasi</a:t>
            </a:r>
            <a:r>
              <a:rPr lang="es-MX" sz="1100" b="1" dirty="0">
                <a:solidFill>
                  <a:srgbClr val="304976"/>
                </a:solidFill>
              </a:rPr>
              <a:t> (Alemania)</a:t>
            </a:r>
          </a:p>
        </p:txBody>
      </p:sp>
      <p:pic>
        <p:nvPicPr>
          <p:cNvPr id="12" name="Imagen 11"/>
          <p:cNvPicPr>
            <a:picLocks noChangeAspect="1"/>
          </p:cNvPicPr>
          <p:nvPr/>
        </p:nvPicPr>
        <p:blipFill>
          <a:blip r:embed="rId4"/>
          <a:stretch>
            <a:fillRect/>
          </a:stretch>
        </p:blipFill>
        <p:spPr>
          <a:xfrm>
            <a:off x="6270170" y="3771472"/>
            <a:ext cx="3416442" cy="21152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3" name="Rectángulo 12"/>
          <p:cNvSpPr/>
          <p:nvPr/>
        </p:nvSpPr>
        <p:spPr>
          <a:xfrm>
            <a:off x="6383974" y="6072827"/>
            <a:ext cx="2300630" cy="261610"/>
          </a:xfrm>
          <a:prstGeom prst="rect">
            <a:avLst/>
          </a:prstGeom>
        </p:spPr>
        <p:txBody>
          <a:bodyPr wrap="none">
            <a:spAutoFit/>
          </a:bodyPr>
          <a:lstStyle/>
          <a:p>
            <a:r>
              <a:rPr lang="es-MX" sz="1100" b="1" dirty="0">
                <a:solidFill>
                  <a:srgbClr val="304976"/>
                </a:solidFill>
              </a:rPr>
              <a:t>Movimiento Estudiantil de 1968</a:t>
            </a:r>
          </a:p>
        </p:txBody>
      </p:sp>
      <p:pic>
        <p:nvPicPr>
          <p:cNvPr id="15" name="Imagen 14"/>
          <p:cNvPicPr>
            <a:picLocks noChangeAspect="1"/>
          </p:cNvPicPr>
          <p:nvPr/>
        </p:nvPicPr>
        <p:blipFill>
          <a:blip r:embed="rId5"/>
          <a:stretch>
            <a:fillRect/>
          </a:stretch>
        </p:blipFill>
        <p:spPr>
          <a:xfrm>
            <a:off x="6917520" y="1324447"/>
            <a:ext cx="4195869" cy="2104553"/>
          </a:xfrm>
          <a:prstGeom prst="rect">
            <a:avLst/>
          </a:prstGeom>
          <a:ln>
            <a:noFill/>
          </a:ln>
          <a:effectLst>
            <a:outerShdw blurRad="292100" dist="139700" dir="2700000" algn="tl" rotWithShape="0">
              <a:srgbClr val="333333">
                <a:alpha val="65000"/>
              </a:srgbClr>
            </a:outerShdw>
          </a:effectLst>
        </p:spPr>
      </p:pic>
      <p:sp>
        <p:nvSpPr>
          <p:cNvPr id="4" name="Marcador de número de diapositiva 3">
            <a:extLst>
              <a:ext uri="{FF2B5EF4-FFF2-40B4-BE49-F238E27FC236}">
                <a16:creationId xmlns:a16="http://schemas.microsoft.com/office/drawing/2014/main" id="{7989DCA6-A32E-328E-6104-CDBE9EA9E9D1}"/>
              </a:ext>
            </a:extLst>
          </p:cNvPr>
          <p:cNvSpPr txBox="1">
            <a:spLocks/>
          </p:cNvSpPr>
          <p:nvPr/>
        </p:nvSpPr>
        <p:spPr>
          <a:xfrm>
            <a:off x="9580784" y="6535192"/>
            <a:ext cx="2370027"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solidFill>
                  <a:schemeClr val="bg1"/>
                </a:solidFill>
              </a:rPr>
              <a:t>Introducción a la LGA, </a:t>
            </a:r>
            <a:fld id="{D57F1E4F-1CFF-5643-939E-217C01CDF565}" type="slidenum">
              <a:rPr lang="en-US" sz="1400" i="1" smtClean="0">
                <a:solidFill>
                  <a:schemeClr val="bg1"/>
                </a:solidFill>
              </a:rPr>
              <a:pPr/>
              <a:t>49</a:t>
            </a:fld>
            <a:endParaRPr lang="en-US" sz="1400" i="1" dirty="0">
              <a:solidFill>
                <a:schemeClr val="bg1"/>
              </a:solidFill>
            </a:endParaRPr>
          </a:p>
        </p:txBody>
      </p:sp>
    </p:spTree>
    <p:extLst>
      <p:ext uri="{BB962C8B-B14F-4D97-AF65-F5344CB8AC3E}">
        <p14:creationId xmlns:p14="http://schemas.microsoft.com/office/powerpoint/2010/main" val="36047735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319620-6CCC-A34D-9D45-D6B57F800708}"/>
              </a:ext>
            </a:extLst>
          </p:cNvPr>
          <p:cNvSpPr>
            <a:spLocks noGrp="1"/>
          </p:cNvSpPr>
          <p:nvPr>
            <p:ph type="title"/>
          </p:nvPr>
        </p:nvSpPr>
        <p:spPr>
          <a:xfrm>
            <a:off x="852263" y="295872"/>
            <a:ext cx="10740296" cy="610863"/>
          </a:xfrm>
        </p:spPr>
        <p:txBody>
          <a:bodyPr rtlCol="0">
            <a:normAutofit/>
          </a:bodyPr>
          <a:lstStyle/>
          <a:p>
            <a:pPr rtl="0"/>
            <a:r>
              <a:rPr lang="es-ES" sz="3200" dirty="0"/>
              <a:t>Referentes internacionales del Derecho a la información </a:t>
            </a:r>
          </a:p>
        </p:txBody>
      </p:sp>
      <p:sp>
        <p:nvSpPr>
          <p:cNvPr id="4" name="Marcador de texto 3">
            <a:extLst>
              <a:ext uri="{FF2B5EF4-FFF2-40B4-BE49-F238E27FC236}">
                <a16:creationId xmlns:a16="http://schemas.microsoft.com/office/drawing/2014/main" id="{86655189-E7B2-3A4A-99EE-997592791F7D}"/>
              </a:ext>
            </a:extLst>
          </p:cNvPr>
          <p:cNvSpPr>
            <a:spLocks noGrp="1"/>
          </p:cNvSpPr>
          <p:nvPr>
            <p:ph type="body" sz="quarter" idx="11"/>
          </p:nvPr>
        </p:nvSpPr>
        <p:spPr>
          <a:xfrm>
            <a:off x="1296955" y="2058543"/>
            <a:ext cx="2133600" cy="484373"/>
          </a:xfrm>
        </p:spPr>
        <p:txBody>
          <a:bodyPr rtlCol="0"/>
          <a:lstStyle/>
          <a:p>
            <a:pPr rtl="0"/>
            <a:r>
              <a:rPr lang="es-ES" sz="2400" b="1" dirty="0">
                <a:solidFill>
                  <a:schemeClr val="tx2">
                    <a:lumMod val="25000"/>
                  </a:schemeClr>
                </a:solidFill>
                <a:latin typeface="+mn-lt"/>
              </a:rPr>
              <a:t>1789</a:t>
            </a:r>
          </a:p>
        </p:txBody>
      </p:sp>
      <p:sp>
        <p:nvSpPr>
          <p:cNvPr id="6" name="Marcador de texto 5">
            <a:extLst>
              <a:ext uri="{FF2B5EF4-FFF2-40B4-BE49-F238E27FC236}">
                <a16:creationId xmlns:a16="http://schemas.microsoft.com/office/drawing/2014/main" id="{8D4284CF-DF13-E947-ADA5-0FD9AAC03C23}"/>
              </a:ext>
            </a:extLst>
          </p:cNvPr>
          <p:cNvSpPr>
            <a:spLocks noGrp="1"/>
          </p:cNvSpPr>
          <p:nvPr>
            <p:ph type="body" sz="quarter" idx="31"/>
          </p:nvPr>
        </p:nvSpPr>
        <p:spPr>
          <a:xfrm>
            <a:off x="3897799" y="4701908"/>
            <a:ext cx="2133600" cy="205837"/>
          </a:xfrm>
        </p:spPr>
        <p:txBody>
          <a:bodyPr rtlCol="0"/>
          <a:lstStyle/>
          <a:p>
            <a:pPr rtl="0"/>
            <a:r>
              <a:rPr lang="es-ES" dirty="0"/>
              <a:t>T2. Oct - Dic	</a:t>
            </a:r>
          </a:p>
        </p:txBody>
      </p:sp>
      <p:sp>
        <p:nvSpPr>
          <p:cNvPr id="3" name="Marcador de texto 2">
            <a:extLst>
              <a:ext uri="{FF2B5EF4-FFF2-40B4-BE49-F238E27FC236}">
                <a16:creationId xmlns:a16="http://schemas.microsoft.com/office/drawing/2014/main" id="{6873C602-BA59-1744-B258-B489E00A3E14}"/>
              </a:ext>
            </a:extLst>
          </p:cNvPr>
          <p:cNvSpPr>
            <a:spLocks noGrp="1"/>
          </p:cNvSpPr>
          <p:nvPr>
            <p:ph type="body" sz="quarter" idx="12"/>
          </p:nvPr>
        </p:nvSpPr>
        <p:spPr>
          <a:xfrm>
            <a:off x="1296954" y="2542916"/>
            <a:ext cx="2777205" cy="1151808"/>
          </a:xfrm>
        </p:spPr>
        <p:txBody>
          <a:bodyPr rtlCol="0"/>
          <a:lstStyle/>
          <a:p>
            <a:pPr rtl="0">
              <a:lnSpc>
                <a:spcPct val="100000"/>
              </a:lnSpc>
            </a:pPr>
            <a:r>
              <a:rPr lang="es-ES" sz="1800" dirty="0"/>
              <a:t>Declaración universal de los derechos del hombre y el ciudadano</a:t>
            </a:r>
          </a:p>
        </p:txBody>
      </p:sp>
      <p:sp>
        <p:nvSpPr>
          <p:cNvPr id="5" name="Marcador de texto 4">
            <a:extLst>
              <a:ext uri="{FF2B5EF4-FFF2-40B4-BE49-F238E27FC236}">
                <a16:creationId xmlns:a16="http://schemas.microsoft.com/office/drawing/2014/main" id="{FA4FEC49-A0F0-FB4E-9A87-B2EF11364721}"/>
              </a:ext>
            </a:extLst>
          </p:cNvPr>
          <p:cNvSpPr>
            <a:spLocks noGrp="1"/>
          </p:cNvSpPr>
          <p:nvPr>
            <p:ph type="body" sz="quarter" idx="30"/>
          </p:nvPr>
        </p:nvSpPr>
        <p:spPr>
          <a:xfrm>
            <a:off x="3897798" y="5087328"/>
            <a:ext cx="3590122" cy="684324"/>
          </a:xfrm>
        </p:spPr>
        <p:txBody>
          <a:bodyPr rtlCol="0"/>
          <a:lstStyle/>
          <a:p>
            <a:pPr algn="ctr" rtl="0">
              <a:lnSpc>
                <a:spcPct val="100000"/>
              </a:lnSpc>
            </a:pPr>
            <a:r>
              <a:rPr lang="es-ES" sz="2400" b="1" dirty="0"/>
              <a:t>Declaración Universal de los Derechos Humanos</a:t>
            </a:r>
          </a:p>
          <a:p>
            <a:pPr rtl="0"/>
            <a:endParaRPr lang="es-ES" dirty="0"/>
          </a:p>
        </p:txBody>
      </p:sp>
      <p:sp>
        <p:nvSpPr>
          <p:cNvPr id="10" name="Marcador de texto 9">
            <a:extLst>
              <a:ext uri="{FF2B5EF4-FFF2-40B4-BE49-F238E27FC236}">
                <a16:creationId xmlns:a16="http://schemas.microsoft.com/office/drawing/2014/main" id="{9C396C20-F6DF-C940-BE16-6E008BFF9CB9}"/>
              </a:ext>
            </a:extLst>
          </p:cNvPr>
          <p:cNvSpPr>
            <a:spLocks noGrp="1"/>
          </p:cNvSpPr>
          <p:nvPr>
            <p:ph type="body" sz="quarter" idx="35"/>
          </p:nvPr>
        </p:nvSpPr>
        <p:spPr>
          <a:xfrm>
            <a:off x="6438143" y="2300729"/>
            <a:ext cx="2133600" cy="205837"/>
          </a:xfrm>
        </p:spPr>
        <p:txBody>
          <a:bodyPr rtlCol="0"/>
          <a:lstStyle/>
          <a:p>
            <a:pPr rtl="0"/>
            <a:r>
              <a:rPr lang="es-ES" sz="2400" b="1" dirty="0">
                <a:solidFill>
                  <a:schemeClr val="bg2"/>
                </a:solidFill>
                <a:latin typeface="+mn-lt"/>
              </a:rPr>
              <a:t>1966</a:t>
            </a:r>
            <a:r>
              <a:rPr lang="es-ES" b="1" dirty="0">
                <a:solidFill>
                  <a:schemeClr val="accent3">
                    <a:lumMod val="50000"/>
                  </a:schemeClr>
                </a:solidFill>
                <a:latin typeface="+mn-lt"/>
              </a:rPr>
              <a:t>	</a:t>
            </a:r>
          </a:p>
        </p:txBody>
      </p:sp>
      <p:sp>
        <p:nvSpPr>
          <p:cNvPr id="9" name="Marcador de texto 8">
            <a:extLst>
              <a:ext uri="{FF2B5EF4-FFF2-40B4-BE49-F238E27FC236}">
                <a16:creationId xmlns:a16="http://schemas.microsoft.com/office/drawing/2014/main" id="{55F2A68F-70C1-7F46-9A1C-586701744F58}"/>
              </a:ext>
            </a:extLst>
          </p:cNvPr>
          <p:cNvSpPr>
            <a:spLocks noGrp="1"/>
          </p:cNvSpPr>
          <p:nvPr>
            <p:ph type="body" sz="quarter" idx="34"/>
          </p:nvPr>
        </p:nvSpPr>
        <p:spPr>
          <a:xfrm>
            <a:off x="6438142" y="2934856"/>
            <a:ext cx="3203698" cy="684324"/>
          </a:xfrm>
        </p:spPr>
        <p:txBody>
          <a:bodyPr rtlCol="0"/>
          <a:lstStyle/>
          <a:p>
            <a:pPr rtl="0">
              <a:lnSpc>
                <a:spcPct val="100000"/>
              </a:lnSpc>
            </a:pPr>
            <a:r>
              <a:rPr lang="es-ES" sz="2000" dirty="0"/>
              <a:t>Pacto Internacional de los Derechos civiles y políticos </a:t>
            </a:r>
          </a:p>
          <a:p>
            <a:pPr rtl="0"/>
            <a:endParaRPr lang="es-ES" dirty="0"/>
          </a:p>
        </p:txBody>
      </p:sp>
      <p:sp>
        <p:nvSpPr>
          <p:cNvPr id="8" name="Marcador de texto 7">
            <a:extLst>
              <a:ext uri="{FF2B5EF4-FFF2-40B4-BE49-F238E27FC236}">
                <a16:creationId xmlns:a16="http://schemas.microsoft.com/office/drawing/2014/main" id="{58554997-3B04-634C-A36E-69B03113315A}"/>
              </a:ext>
            </a:extLst>
          </p:cNvPr>
          <p:cNvSpPr>
            <a:spLocks noGrp="1"/>
          </p:cNvSpPr>
          <p:nvPr>
            <p:ph type="body" sz="quarter" idx="33"/>
          </p:nvPr>
        </p:nvSpPr>
        <p:spPr>
          <a:xfrm>
            <a:off x="9001711" y="4555931"/>
            <a:ext cx="2133600" cy="531397"/>
          </a:xfrm>
        </p:spPr>
        <p:txBody>
          <a:bodyPr rtlCol="0"/>
          <a:lstStyle/>
          <a:p>
            <a:r>
              <a:rPr lang="es-ES" sz="2400" b="1" dirty="0">
                <a:solidFill>
                  <a:schemeClr val="bg2"/>
                </a:solidFill>
                <a:latin typeface="+mn-lt"/>
              </a:rPr>
              <a:t>1969</a:t>
            </a:r>
          </a:p>
        </p:txBody>
      </p:sp>
      <p:sp>
        <p:nvSpPr>
          <p:cNvPr id="7" name="Marcador de texto 6">
            <a:extLst>
              <a:ext uri="{FF2B5EF4-FFF2-40B4-BE49-F238E27FC236}">
                <a16:creationId xmlns:a16="http://schemas.microsoft.com/office/drawing/2014/main" id="{4E355B93-F7B4-8649-8BBF-819B529D7EC7}"/>
              </a:ext>
            </a:extLst>
          </p:cNvPr>
          <p:cNvSpPr>
            <a:spLocks noGrp="1"/>
          </p:cNvSpPr>
          <p:nvPr>
            <p:ph type="body" sz="quarter" idx="32"/>
          </p:nvPr>
        </p:nvSpPr>
        <p:spPr>
          <a:xfrm>
            <a:off x="9001710" y="5157636"/>
            <a:ext cx="2590849" cy="684324"/>
          </a:xfrm>
        </p:spPr>
        <p:txBody>
          <a:bodyPr rtlCol="0"/>
          <a:lstStyle/>
          <a:p>
            <a:pPr rtl="0">
              <a:lnSpc>
                <a:spcPct val="100000"/>
              </a:lnSpc>
            </a:pPr>
            <a:r>
              <a:rPr lang="en-US" sz="1800" dirty="0">
                <a:ea typeface="Open Sans" panose="020B0606030504020204" pitchFamily="34" charset="0"/>
                <a:cs typeface="Open Sans" panose="020B0606030504020204" pitchFamily="34" charset="0"/>
              </a:rPr>
              <a:t>Convención Americana </a:t>
            </a:r>
            <a:r>
              <a:rPr lang="en-US" sz="1800" dirty="0" err="1">
                <a:ea typeface="Open Sans" panose="020B0606030504020204" pitchFamily="34" charset="0"/>
                <a:cs typeface="Open Sans" panose="020B0606030504020204" pitchFamily="34" charset="0"/>
              </a:rPr>
              <a:t>sobre</a:t>
            </a:r>
            <a:r>
              <a:rPr lang="en-US" sz="1800" dirty="0">
                <a:ea typeface="Open Sans" panose="020B0606030504020204" pitchFamily="34" charset="0"/>
                <a:cs typeface="Open Sans" panose="020B0606030504020204" pitchFamily="34" charset="0"/>
              </a:rPr>
              <a:t> Derechos Humanos </a:t>
            </a:r>
            <a:r>
              <a:rPr lang="en-US" sz="1800" i="1" dirty="0">
                <a:ea typeface="Open Sans" panose="020B0606030504020204" pitchFamily="34" charset="0"/>
                <a:cs typeface="Open Sans" panose="020B0606030504020204" pitchFamily="34" charset="0"/>
              </a:rPr>
              <a:t>(</a:t>
            </a:r>
            <a:r>
              <a:rPr lang="en-US" sz="1800" i="1" dirty="0" err="1">
                <a:ea typeface="Open Sans" panose="020B0606030504020204" pitchFamily="34" charset="0"/>
                <a:cs typeface="Open Sans" panose="020B0606030504020204" pitchFamily="34" charset="0"/>
              </a:rPr>
              <a:t>Pacto</a:t>
            </a:r>
            <a:r>
              <a:rPr lang="en-US" sz="1800" i="1" dirty="0">
                <a:ea typeface="Open Sans" panose="020B0606030504020204" pitchFamily="34" charset="0"/>
                <a:cs typeface="Open Sans" panose="020B0606030504020204" pitchFamily="34" charset="0"/>
              </a:rPr>
              <a:t> de San José)</a:t>
            </a:r>
            <a:endParaRPr lang="es-ES" sz="1800" i="1" dirty="0"/>
          </a:p>
        </p:txBody>
      </p:sp>
      <p:sp>
        <p:nvSpPr>
          <p:cNvPr id="13" name="Marcador de número de diapositiva 12">
            <a:extLst>
              <a:ext uri="{FF2B5EF4-FFF2-40B4-BE49-F238E27FC236}">
                <a16:creationId xmlns:a16="http://schemas.microsoft.com/office/drawing/2014/main" id="{B2B0E625-26CC-9744-9B92-56905E797B65}"/>
              </a:ext>
            </a:extLst>
          </p:cNvPr>
          <p:cNvSpPr>
            <a:spLocks noGrp="1"/>
          </p:cNvSpPr>
          <p:nvPr>
            <p:ph type="sldNum" sz="quarter" idx="38"/>
          </p:nvPr>
        </p:nvSpPr>
        <p:spPr>
          <a:xfrm>
            <a:off x="971550" y="6332220"/>
            <a:ext cx="523240" cy="247651"/>
          </a:xfrm>
        </p:spPr>
        <p:txBody>
          <a:bodyPr rtlCol="0"/>
          <a:lstStyle/>
          <a:p>
            <a:pPr rtl="0"/>
            <a:fld id="{294A09A9-5501-47C1-A89A-A340965A2BE2}" type="slidenum">
              <a:rPr lang="es-ES" smtClean="0"/>
              <a:pPr rtl="0"/>
              <a:t>5</a:t>
            </a:fld>
            <a:endParaRPr lang="es-ES"/>
          </a:p>
        </p:txBody>
      </p:sp>
      <p:sp>
        <p:nvSpPr>
          <p:cNvPr id="11" name="Marcador de fecha 10">
            <a:extLst>
              <a:ext uri="{FF2B5EF4-FFF2-40B4-BE49-F238E27FC236}">
                <a16:creationId xmlns:a16="http://schemas.microsoft.com/office/drawing/2014/main" id="{188C120B-6FFA-9C42-80DF-9F19DE9503F4}"/>
              </a:ext>
            </a:extLst>
          </p:cNvPr>
          <p:cNvSpPr>
            <a:spLocks noGrp="1"/>
          </p:cNvSpPr>
          <p:nvPr>
            <p:ph type="dt" sz="half" idx="36"/>
          </p:nvPr>
        </p:nvSpPr>
        <p:spPr>
          <a:xfrm>
            <a:off x="3897799" y="4535025"/>
            <a:ext cx="1892918" cy="247651"/>
          </a:xfrm>
        </p:spPr>
        <p:txBody>
          <a:bodyPr rtlCol="0"/>
          <a:lstStyle/>
          <a:p>
            <a:pPr>
              <a:lnSpc>
                <a:spcPct val="150000"/>
              </a:lnSpc>
              <a:spcBef>
                <a:spcPts val="400"/>
              </a:spcBef>
              <a:spcAft>
                <a:spcPts val="1200"/>
              </a:spcAft>
            </a:pPr>
            <a:r>
              <a:rPr lang="es-ES" sz="2400" b="1" dirty="0">
                <a:solidFill>
                  <a:schemeClr val="bg1"/>
                </a:solidFill>
              </a:rPr>
              <a:t>1954</a:t>
            </a:r>
          </a:p>
        </p:txBody>
      </p:sp>
      <p:sp>
        <p:nvSpPr>
          <p:cNvPr id="12" name="Marcador de pie de página 11">
            <a:extLst>
              <a:ext uri="{FF2B5EF4-FFF2-40B4-BE49-F238E27FC236}">
                <a16:creationId xmlns:a16="http://schemas.microsoft.com/office/drawing/2014/main" id="{6F29C953-E914-EE4E-B001-1E1EAD7BFD8A}"/>
              </a:ext>
            </a:extLst>
          </p:cNvPr>
          <p:cNvSpPr>
            <a:spLocks noGrp="1"/>
          </p:cNvSpPr>
          <p:nvPr>
            <p:ph type="ftr" sz="quarter" idx="37"/>
          </p:nvPr>
        </p:nvSpPr>
        <p:spPr>
          <a:xfrm>
            <a:off x="1494790" y="6332220"/>
            <a:ext cx="1497330" cy="247651"/>
          </a:xfrm>
        </p:spPr>
        <p:txBody>
          <a:bodyPr rtlCol="0"/>
          <a:lstStyle/>
          <a:p>
            <a:pPr rtl="0"/>
            <a:r>
              <a:rPr lang="es-ES"/>
              <a:t>Revisión anual</a:t>
            </a:r>
          </a:p>
        </p:txBody>
      </p:sp>
      <p:grpSp>
        <p:nvGrpSpPr>
          <p:cNvPr id="17" name="Grupo 16">
            <a:extLst>
              <a:ext uri="{FF2B5EF4-FFF2-40B4-BE49-F238E27FC236}">
                <a16:creationId xmlns:a16="http://schemas.microsoft.com/office/drawing/2014/main" id="{1447BB30-AA7D-6337-9CF6-A4D6377AF14C}"/>
              </a:ext>
            </a:extLst>
          </p:cNvPr>
          <p:cNvGrpSpPr/>
          <p:nvPr/>
        </p:nvGrpSpPr>
        <p:grpSpPr>
          <a:xfrm>
            <a:off x="10504431" y="1752294"/>
            <a:ext cx="1572896" cy="1182562"/>
            <a:chOff x="9997228" y="1360354"/>
            <a:chExt cx="1572896" cy="1182562"/>
          </a:xfrm>
        </p:grpSpPr>
        <p:pic>
          <p:nvPicPr>
            <p:cNvPr id="18" name="Picture 2" descr="México, La Bandera De México, Bandera imagen png - imagen transparente  descarga gratuita">
              <a:extLst>
                <a:ext uri="{FF2B5EF4-FFF2-40B4-BE49-F238E27FC236}">
                  <a16:creationId xmlns:a16="http://schemas.microsoft.com/office/drawing/2014/main" id="{6B3D6F18-95B3-3AE7-E12D-BCD93391A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7228" y="1670246"/>
              <a:ext cx="1572896" cy="872670"/>
            </a:xfrm>
            <a:prstGeom prst="rect">
              <a:avLst/>
            </a:prstGeom>
            <a:noFill/>
            <a:extLst>
              <a:ext uri="{909E8E84-426E-40DD-AFC4-6F175D3DCCD1}">
                <a14:hiddenFill xmlns:a14="http://schemas.microsoft.com/office/drawing/2010/main">
                  <a:solidFill>
                    <a:srgbClr val="FFFFFF"/>
                  </a:solidFill>
                </a14:hiddenFill>
              </a:ext>
            </a:extLst>
          </p:spPr>
        </p:pic>
        <p:sp>
          <p:nvSpPr>
            <p:cNvPr id="19" name="Marcador de texto 8">
              <a:extLst>
                <a:ext uri="{FF2B5EF4-FFF2-40B4-BE49-F238E27FC236}">
                  <a16:creationId xmlns:a16="http://schemas.microsoft.com/office/drawing/2014/main" id="{705A341D-A28E-47AC-6DBF-E194BB137F5D}"/>
                </a:ext>
              </a:extLst>
            </p:cNvPr>
            <p:cNvSpPr txBox="1">
              <a:spLocks/>
            </p:cNvSpPr>
            <p:nvPr/>
          </p:nvSpPr>
          <p:spPr>
            <a:xfrm>
              <a:off x="10279274" y="1360354"/>
              <a:ext cx="1101202" cy="257213"/>
            </a:xfrm>
            <a:prstGeom prst="rect">
              <a:avLst/>
            </a:prstGeom>
            <a:ln>
              <a:noFill/>
            </a:ln>
          </p:spPr>
          <p:txBody>
            <a:bodyPr vert="horz" lIns="0" tIns="0" rIns="0" bIns="0" rtlCol="0">
              <a:noAutofit/>
            </a:bodyPr>
            <a:lstStyle>
              <a:lvl1pPr marL="0" indent="0" algn="l" defTabSz="914400" rtl="0" eaLnBrk="1" latinLnBrk="0" hangingPunct="1">
                <a:lnSpc>
                  <a:spcPct val="150000"/>
                </a:lnSpc>
                <a:spcBef>
                  <a:spcPts val="1000"/>
                </a:spcBef>
                <a:spcAft>
                  <a:spcPts val="1200"/>
                </a:spcAft>
                <a:buFontTx/>
                <a:buNone/>
                <a:defRPr lang="en-US" sz="1400" b="0" i="0" kern="1200">
                  <a:solidFill>
                    <a:schemeClr val="bg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4000" kern="120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4000" kern="120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4000" kern="120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4000" kern="120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algn="ctr">
                <a:lnSpc>
                  <a:spcPct val="100000"/>
                </a:lnSpc>
              </a:pPr>
              <a:r>
                <a:rPr lang="es-ES" sz="2000" dirty="0"/>
                <a:t>1981 </a:t>
              </a:r>
            </a:p>
            <a:p>
              <a:endParaRPr lang="es-ES" dirty="0"/>
            </a:p>
          </p:txBody>
        </p:sp>
      </p:grpSp>
      <p:sp>
        <p:nvSpPr>
          <p:cNvPr id="14" name="Marcador de número de diapositiva 3">
            <a:extLst>
              <a:ext uri="{FF2B5EF4-FFF2-40B4-BE49-F238E27FC236}">
                <a16:creationId xmlns:a16="http://schemas.microsoft.com/office/drawing/2014/main" id="{A4706B21-626D-352D-688E-98C92FFC2451}"/>
              </a:ext>
            </a:extLst>
          </p:cNvPr>
          <p:cNvSpPr txBox="1">
            <a:spLocks/>
          </p:cNvSpPr>
          <p:nvPr/>
        </p:nvSpPr>
        <p:spPr>
          <a:xfrm>
            <a:off x="8350927" y="6560446"/>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accent1"/>
                </a:solidFill>
              </a:rPr>
              <a:t>Introducción</a:t>
            </a:r>
            <a:r>
              <a:rPr lang="en-US" sz="1400" i="1" dirty="0">
                <a:solidFill>
                  <a:schemeClr val="accent1"/>
                </a:solidFill>
              </a:rPr>
              <a:t> a la LGA, </a:t>
            </a:r>
            <a:fld id="{D57F1E4F-1CFF-5643-939E-217C01CDF565}" type="slidenum">
              <a:rPr lang="en-US" sz="1400" i="1" smtClean="0">
                <a:solidFill>
                  <a:schemeClr val="accent1"/>
                </a:solidFill>
              </a:rPr>
              <a:pPr/>
              <a:t>5</a:t>
            </a:fld>
            <a:endParaRPr lang="en-US" sz="1400" i="1" dirty="0">
              <a:solidFill>
                <a:schemeClr val="accent1"/>
              </a:solidFill>
            </a:endParaRPr>
          </a:p>
        </p:txBody>
      </p:sp>
    </p:spTree>
    <p:extLst>
      <p:ext uri="{BB962C8B-B14F-4D97-AF65-F5344CB8AC3E}">
        <p14:creationId xmlns:p14="http://schemas.microsoft.com/office/powerpoint/2010/main" val="25091018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El acceso a los documentos con valores históricos que obran en AC</a:t>
            </a:r>
          </a:p>
        </p:txBody>
      </p:sp>
      <p:grpSp>
        <p:nvGrpSpPr>
          <p:cNvPr id="5" name="Grupo 4"/>
          <p:cNvGrpSpPr/>
          <p:nvPr/>
        </p:nvGrpSpPr>
        <p:grpSpPr>
          <a:xfrm>
            <a:off x="1175197" y="1696569"/>
            <a:ext cx="4857424" cy="3109147"/>
            <a:chOff x="1286963" y="1576818"/>
            <a:chExt cx="4852329" cy="3414520"/>
          </a:xfrm>
        </p:grpSpPr>
        <p:grpSp>
          <p:nvGrpSpPr>
            <p:cNvPr id="6" name="Grupo 5"/>
            <p:cNvGrpSpPr/>
            <p:nvPr/>
          </p:nvGrpSpPr>
          <p:grpSpPr>
            <a:xfrm rot="16200000">
              <a:off x="1829704" y="1034077"/>
              <a:ext cx="3414520" cy="4500001"/>
              <a:chOff x="3333997" y="2116812"/>
              <a:chExt cx="4118387" cy="4334384"/>
            </a:xfrm>
          </p:grpSpPr>
          <p:sp>
            <p:nvSpPr>
              <p:cNvPr id="9" name="Rectángulo 8"/>
              <p:cNvSpPr/>
              <p:nvPr/>
            </p:nvSpPr>
            <p:spPr>
              <a:xfrm>
                <a:off x="3333997" y="2116812"/>
                <a:ext cx="3338001" cy="4334384"/>
              </a:xfrm>
              <a:prstGeom prst="rect">
                <a:avLst/>
              </a:prstGeom>
              <a:noFill/>
              <a:ln w="12700" cap="flat" cmpd="sng" algn="ctr">
                <a:noFill/>
                <a:prstDash val="solid"/>
                <a:miter lim="800000"/>
              </a:ln>
              <a:effectLst>
                <a:reflection blurRad="6350" stA="50000" endA="300" endPos="5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Rectángulo 9"/>
              <p:cNvSpPr/>
              <p:nvPr/>
            </p:nvSpPr>
            <p:spPr>
              <a:xfrm rot="5400000">
                <a:off x="5843552" y="3935713"/>
                <a:ext cx="2424708" cy="792957"/>
              </a:xfrm>
              <a:prstGeom prst="rect">
                <a:avLst/>
              </a:prstGeom>
              <a:solidFill>
                <a:schemeClr val="accent1">
                  <a:lumMod val="75000"/>
                </a:schemeClr>
              </a:solidFill>
              <a:ln w="12700" cap="flat" cmpd="sng" algn="ctr">
                <a:noFill/>
                <a:prstDash val="solid"/>
                <a:miter lim="800000"/>
              </a:ln>
              <a:effectLst>
                <a:outerShdw blurRad="177800" dist="889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7" name="CuadroTexto 6"/>
            <p:cNvSpPr txBox="1"/>
            <p:nvPr/>
          </p:nvSpPr>
          <p:spPr>
            <a:xfrm>
              <a:off x="2585189" y="1699912"/>
              <a:ext cx="2003603" cy="473208"/>
            </a:xfrm>
            <a:prstGeom prst="rect">
              <a:avLst/>
            </a:prstGeom>
            <a:noFill/>
          </p:spPr>
          <p:txBody>
            <a:bodyPr wrap="square" rtlCol="0">
              <a:spAutoFit/>
            </a:bodyPr>
            <a:lstStyle/>
            <a:p>
              <a:pPr algn="ctr"/>
              <a:r>
                <a:rPr lang="es-MX"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DOCUMENTOS</a:t>
              </a:r>
            </a:p>
          </p:txBody>
        </p:sp>
        <p:sp>
          <p:nvSpPr>
            <p:cNvPr id="8" name="CuadroTexto 7"/>
            <p:cNvSpPr txBox="1"/>
            <p:nvPr/>
          </p:nvSpPr>
          <p:spPr>
            <a:xfrm>
              <a:off x="1819292" y="2696008"/>
              <a:ext cx="4320000" cy="1926632"/>
            </a:xfrm>
            <a:prstGeom prst="rect">
              <a:avLst/>
            </a:prstGeom>
            <a:noFill/>
          </p:spPr>
          <p:txBody>
            <a:bodyPr wrap="square" rtlCol="0">
              <a:spAutoFit/>
            </a:bodyPr>
            <a:lstStyle/>
            <a:p>
              <a:pPr marL="342900" indent="-342900">
                <a:buClr>
                  <a:schemeClr val="accent2">
                    <a:lumMod val="75000"/>
                  </a:schemeClr>
                </a:buClr>
                <a:buSzPct val="110000"/>
                <a:buFont typeface="Wingdings" panose="05000000000000000000" pitchFamily="2" charset="2"/>
                <a:buChar char="§"/>
              </a:pPr>
              <a:r>
                <a:rPr lang="es-MX" sz="2200" dirty="0">
                  <a:latin typeface="+mn-lt"/>
                  <a:cs typeface="Calibri" panose="020F0502020204030204" pitchFamily="34" charset="0"/>
                </a:rPr>
                <a:t>Tienen valores históricos &gt;</a:t>
              </a:r>
            </a:p>
            <a:p>
              <a:pPr marL="342900" indent="-342900">
                <a:buClr>
                  <a:schemeClr val="accent2">
                    <a:lumMod val="75000"/>
                  </a:schemeClr>
                </a:buClr>
                <a:buSzPct val="110000"/>
                <a:buFont typeface="Wingdings" panose="05000000000000000000" pitchFamily="2" charset="2"/>
                <a:buChar char="§"/>
              </a:pPr>
              <a:r>
                <a:rPr lang="es-MX" sz="2200" dirty="0">
                  <a:latin typeface="+mn-lt"/>
                  <a:cs typeface="Calibri" panose="020F0502020204030204" pitchFamily="34" charset="0"/>
                </a:rPr>
                <a:t>Conservación permanente</a:t>
              </a:r>
            </a:p>
            <a:p>
              <a:pPr marL="342900" indent="-342900">
                <a:buClr>
                  <a:schemeClr val="accent2">
                    <a:lumMod val="75000"/>
                  </a:schemeClr>
                </a:buClr>
                <a:buSzPct val="110000"/>
                <a:buFont typeface="Wingdings" panose="05000000000000000000" pitchFamily="2" charset="2"/>
                <a:buChar char="§"/>
              </a:pPr>
              <a:r>
                <a:rPr lang="es-MX" sz="2200" dirty="0">
                  <a:latin typeface="+mn-lt"/>
                  <a:cs typeface="Calibri" panose="020F0502020204030204" pitchFamily="34" charset="0"/>
                </a:rPr>
                <a:t>Contienen datos personales  sensibles. </a:t>
              </a:r>
            </a:p>
            <a:p>
              <a:pPr marL="342900" indent="-342900">
                <a:buClr>
                  <a:srgbClr val="CC00CC"/>
                </a:buClr>
                <a:buSzPct val="110000"/>
                <a:buFont typeface="Arial" panose="020B0604020202020204" pitchFamily="34" charset="0"/>
                <a:buChar char="•"/>
              </a:pPr>
              <a:endParaRPr lang="es-MX" sz="2000" dirty="0">
                <a:latin typeface="Calibri" panose="020F0502020204030204" pitchFamily="34" charset="0"/>
                <a:cs typeface="Calibri" panose="020F0502020204030204" pitchFamily="34" charset="0"/>
              </a:endParaRPr>
            </a:p>
          </p:txBody>
        </p:sp>
      </p:grpSp>
      <p:grpSp>
        <p:nvGrpSpPr>
          <p:cNvPr id="11" name="Grupo 10"/>
          <p:cNvGrpSpPr/>
          <p:nvPr/>
        </p:nvGrpSpPr>
        <p:grpSpPr>
          <a:xfrm>
            <a:off x="6856623" y="1688634"/>
            <a:ext cx="4500000" cy="3150467"/>
            <a:chOff x="6785542" y="1885261"/>
            <a:chExt cx="4500000" cy="4084316"/>
          </a:xfrm>
        </p:grpSpPr>
        <p:sp>
          <p:nvSpPr>
            <p:cNvPr id="12" name="Rectángulo 11"/>
            <p:cNvSpPr/>
            <p:nvPr/>
          </p:nvSpPr>
          <p:spPr>
            <a:xfrm rot="16200000">
              <a:off x="7402058" y="2086093"/>
              <a:ext cx="3266968" cy="4500000"/>
            </a:xfrm>
            <a:prstGeom prst="rect">
              <a:avLst/>
            </a:prstGeom>
            <a:noFill/>
            <a:ln w="12700" cap="flat" cmpd="sng" algn="ctr">
              <a:noFill/>
              <a:prstDash val="solid"/>
              <a:miter lim="800000"/>
            </a:ln>
            <a:effectLst>
              <a:reflection blurRad="6350" stA="50000" endA="300" endPos="55000" dir="5400000" sy="-100000" algn="bl" rotWithShape="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ángulo 12"/>
            <p:cNvSpPr/>
            <p:nvPr/>
          </p:nvSpPr>
          <p:spPr>
            <a:xfrm>
              <a:off x="7801892" y="1885261"/>
              <a:ext cx="2520000" cy="775270"/>
            </a:xfrm>
            <a:prstGeom prst="rect">
              <a:avLst/>
            </a:prstGeom>
            <a:solidFill>
              <a:srgbClr val="D45B9F"/>
            </a:solidFill>
            <a:ln w="12700" cap="flat" cmpd="sng" algn="ctr">
              <a:noFill/>
              <a:prstDash val="solid"/>
              <a:miter lim="800000"/>
            </a:ln>
            <a:effectLst>
              <a:outerShdw blurRad="177800" dist="889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CuadroTexto 13"/>
            <p:cNvSpPr txBox="1"/>
            <p:nvPr/>
          </p:nvSpPr>
          <p:spPr>
            <a:xfrm>
              <a:off x="7788278" y="2022361"/>
              <a:ext cx="2494529" cy="558609"/>
            </a:xfrm>
            <a:prstGeom prst="rect">
              <a:avLst/>
            </a:prstGeom>
            <a:noFill/>
          </p:spPr>
          <p:txBody>
            <a:bodyPr wrap="square" rtlCol="0">
              <a:spAutoFit/>
            </a:bodyPr>
            <a:lstStyle/>
            <a:p>
              <a:pPr algn="ctr"/>
              <a:r>
                <a:rPr lang="es-MX" sz="2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PLAZO Y ACCESO</a:t>
              </a:r>
            </a:p>
          </p:txBody>
        </p:sp>
      </p:grpSp>
      <p:sp>
        <p:nvSpPr>
          <p:cNvPr id="15" name="CuadroTexto 14"/>
          <p:cNvSpPr txBox="1"/>
          <p:nvPr/>
        </p:nvSpPr>
        <p:spPr>
          <a:xfrm>
            <a:off x="7262469" y="2816060"/>
            <a:ext cx="3926785" cy="2369880"/>
          </a:xfrm>
          <a:prstGeom prst="rect">
            <a:avLst/>
          </a:prstGeom>
          <a:noFill/>
        </p:spPr>
        <p:txBody>
          <a:bodyPr wrap="square" rtlCol="0">
            <a:spAutoFit/>
          </a:bodyPr>
          <a:lstStyle/>
          <a:p>
            <a:pPr marL="342900" indent="-342900">
              <a:buClr>
                <a:srgbClr val="D45B9F"/>
              </a:buClr>
              <a:buSzPct val="120000"/>
              <a:buFont typeface="Wingdings" panose="05000000000000000000" pitchFamily="2" charset="2"/>
              <a:buChar char="§"/>
            </a:pPr>
            <a:r>
              <a:rPr lang="es-MX" sz="2000" dirty="0">
                <a:latin typeface="+mn-lt"/>
                <a:cs typeface="Calibri" panose="020F0502020204030204" pitchFamily="34" charset="0"/>
              </a:rPr>
              <a:t>Conservación en Archivo Concentración: </a:t>
            </a:r>
            <a:r>
              <a:rPr lang="es-MX" sz="2000" b="1" dirty="0">
                <a:latin typeface="+mn-lt"/>
                <a:cs typeface="Calibri" panose="020F0502020204030204" pitchFamily="34" charset="0"/>
              </a:rPr>
              <a:t>70 años </a:t>
            </a:r>
            <a:r>
              <a:rPr lang="es-MX" sz="2000" dirty="0"/>
              <a:t>a partir de la fecha de la creación del documento</a:t>
            </a:r>
            <a:r>
              <a:rPr lang="es-MX" sz="2000" dirty="0">
                <a:latin typeface="+mn-lt"/>
                <a:cs typeface="Calibri" panose="020F0502020204030204" pitchFamily="34" charset="0"/>
              </a:rPr>
              <a:t>.</a:t>
            </a:r>
          </a:p>
          <a:p>
            <a:pPr marL="342900" indent="-342900">
              <a:buClr>
                <a:srgbClr val="D45B9F"/>
              </a:buClr>
              <a:buSzPct val="120000"/>
              <a:buFont typeface="Wingdings" panose="05000000000000000000" pitchFamily="2" charset="2"/>
              <a:buChar char="§"/>
            </a:pPr>
            <a:r>
              <a:rPr lang="es-MX" sz="2000" dirty="0">
                <a:latin typeface="+mn-lt"/>
                <a:cs typeface="Calibri" panose="020F0502020204030204" pitchFamily="34" charset="0"/>
              </a:rPr>
              <a:t>Acceso restringido por el mismo plazo</a:t>
            </a:r>
            <a:r>
              <a:rPr lang="es-MX" sz="2400" dirty="0">
                <a:latin typeface="+mn-lt"/>
                <a:cs typeface="Calibri" panose="020F0502020204030204" pitchFamily="34" charset="0"/>
              </a:rPr>
              <a:t>.</a:t>
            </a:r>
          </a:p>
          <a:p>
            <a:pPr>
              <a:buClr>
                <a:srgbClr val="CC00CC"/>
              </a:buClr>
              <a:buSzPct val="120000"/>
            </a:pPr>
            <a:endParaRPr lang="es-MX" sz="2000" dirty="0">
              <a:latin typeface="Calibri" panose="020F0502020204030204" pitchFamily="34" charset="0"/>
              <a:cs typeface="Calibri" panose="020F0502020204030204" pitchFamily="34" charset="0"/>
            </a:endParaRPr>
          </a:p>
        </p:txBody>
      </p:sp>
      <p:sp>
        <p:nvSpPr>
          <p:cNvPr id="16" name="Triángulo isósceles 15"/>
          <p:cNvSpPr/>
          <p:nvPr/>
        </p:nvSpPr>
        <p:spPr>
          <a:xfrm flipV="1">
            <a:off x="3231787" y="2287841"/>
            <a:ext cx="491706" cy="374148"/>
          </a:xfrm>
          <a:prstGeom prst="triangle">
            <a:avLst/>
          </a:prstGeom>
          <a:solidFill>
            <a:schemeClr val="accent1">
              <a:lumMod val="75000"/>
            </a:schemeClr>
          </a:solidFill>
          <a:ln w="12700" cap="flat" cmpd="sng" algn="ctr">
            <a:noFill/>
            <a:prstDash val="solid"/>
            <a:miter lim="800000"/>
          </a:ln>
          <a:effectLst>
            <a:outerShdw blurRad="152400" dist="635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riángulo isósceles 16"/>
          <p:cNvSpPr/>
          <p:nvPr/>
        </p:nvSpPr>
        <p:spPr>
          <a:xfrm flipV="1">
            <a:off x="8860770" y="2285714"/>
            <a:ext cx="491706" cy="374148"/>
          </a:xfrm>
          <a:prstGeom prst="triangle">
            <a:avLst/>
          </a:prstGeom>
          <a:solidFill>
            <a:srgbClr val="D45B9F"/>
          </a:solidFill>
          <a:ln w="12700" cap="flat" cmpd="sng" algn="ctr">
            <a:noFill/>
            <a:prstDash val="solid"/>
            <a:miter lim="800000"/>
          </a:ln>
          <a:effectLst>
            <a:outerShdw blurRad="152400" dist="635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8" name="Grupo 17"/>
          <p:cNvGrpSpPr/>
          <p:nvPr/>
        </p:nvGrpSpPr>
        <p:grpSpPr>
          <a:xfrm>
            <a:off x="354326" y="4361071"/>
            <a:ext cx="5909324" cy="1736451"/>
            <a:chOff x="-392090" y="4778708"/>
            <a:chExt cx="6506579" cy="1736451"/>
          </a:xfrm>
        </p:grpSpPr>
        <p:sp>
          <p:nvSpPr>
            <p:cNvPr id="19" name="Rectángulo 18"/>
            <p:cNvSpPr/>
            <p:nvPr/>
          </p:nvSpPr>
          <p:spPr>
            <a:xfrm>
              <a:off x="3738225" y="4895331"/>
              <a:ext cx="2376264" cy="400110"/>
            </a:xfrm>
            <a:prstGeom prst="rect">
              <a:avLst/>
            </a:prstGeom>
            <a:noFill/>
            <a:effectLst>
              <a:glow rad="63500">
                <a:schemeClr val="accent2">
                  <a:alpha val="40000"/>
                </a:schemeClr>
              </a:glow>
              <a:outerShdw blurRad="50800" dist="101600" dir="5400000" algn="ctr" rotWithShape="0">
                <a:schemeClr val="bg2">
                  <a:lumMod val="90000"/>
                </a:schemeClr>
              </a:outerShdw>
            </a:effectLst>
          </p:spPr>
          <p:txBody>
            <a:bodyPr wrap="square" lIns="91440" tIns="45720" rIns="91440" bIns="45720">
              <a:spAutoFit/>
            </a:bodyPr>
            <a:lstStyle/>
            <a:p>
              <a:pPr algn="ctr" eaLnBrk="1" fontAlgn="auto" hangingPunct="1">
                <a:spcBef>
                  <a:spcPts val="0"/>
                </a:spcBef>
                <a:spcAft>
                  <a:spcPts val="0"/>
                </a:spcAft>
              </a:pPr>
              <a:r>
                <a:rPr lang="es-ES" sz="2000" b="1" dirty="0">
                  <a:ln w="12700">
                    <a:solidFill>
                      <a:srgbClr val="4EA6DC">
                        <a:lumMod val="50000"/>
                      </a:srgbClr>
                    </a:solidFill>
                    <a:prstDash val="solid"/>
                  </a:ln>
                  <a:solidFill>
                    <a:schemeClr val="accent2"/>
                  </a:solidFill>
                  <a:effectLst>
                    <a:innerShdw blurRad="177800">
                      <a:srgbClr val="4EA6DC">
                        <a:lumMod val="50000"/>
                      </a:srgbClr>
                    </a:innerShdw>
                  </a:effectLst>
                  <a:latin typeface="Calibri" panose="020F0502020204030204"/>
                  <a:cs typeface="+mn-cs"/>
                </a:rPr>
                <a:t>Migratorios</a:t>
              </a:r>
              <a:endParaRPr lang="es-ES" sz="2000" dirty="0">
                <a:ln w="0"/>
                <a:solidFill>
                  <a:schemeClr val="tx2">
                    <a:lumMod val="40000"/>
                    <a:lumOff val="60000"/>
                  </a:schemeClr>
                </a:solidFill>
                <a:latin typeface="Calibri" panose="020F0502020204030204"/>
                <a:cs typeface="+mn-cs"/>
              </a:endParaRPr>
            </a:p>
          </p:txBody>
        </p:sp>
        <p:sp>
          <p:nvSpPr>
            <p:cNvPr id="20" name="Rectángulo 19"/>
            <p:cNvSpPr/>
            <p:nvPr/>
          </p:nvSpPr>
          <p:spPr>
            <a:xfrm>
              <a:off x="-392090" y="5641490"/>
              <a:ext cx="2376264" cy="400110"/>
            </a:xfrm>
            <a:prstGeom prst="rect">
              <a:avLst/>
            </a:prstGeom>
            <a:noFill/>
            <a:effectLst>
              <a:glow rad="63500">
                <a:schemeClr val="accent2">
                  <a:alpha val="40000"/>
                </a:schemeClr>
              </a:glow>
              <a:outerShdw blurRad="50800" dist="101600" dir="5400000" algn="ctr" rotWithShape="0">
                <a:schemeClr val="bg2">
                  <a:lumMod val="90000"/>
                </a:schemeClr>
              </a:outerShdw>
            </a:effectLst>
          </p:spPr>
          <p:txBody>
            <a:bodyPr wrap="square" lIns="91440" tIns="45720" rIns="91440" bIns="45720">
              <a:spAutoFit/>
            </a:bodyPr>
            <a:lstStyle/>
            <a:p>
              <a:pPr algn="ctr" eaLnBrk="1" fontAlgn="auto" hangingPunct="1">
                <a:spcBef>
                  <a:spcPts val="0"/>
                </a:spcBef>
                <a:spcAft>
                  <a:spcPts val="0"/>
                </a:spcAft>
              </a:pPr>
              <a:r>
                <a:rPr lang="es-ES" sz="2000" b="1" dirty="0">
                  <a:ln w="12700">
                    <a:solidFill>
                      <a:srgbClr val="4EA6DC">
                        <a:lumMod val="50000"/>
                      </a:srgbClr>
                    </a:solidFill>
                    <a:prstDash val="solid"/>
                  </a:ln>
                  <a:solidFill>
                    <a:schemeClr val="accent2"/>
                  </a:solidFill>
                  <a:effectLst>
                    <a:innerShdw blurRad="177800">
                      <a:srgbClr val="4EA6DC">
                        <a:lumMod val="50000"/>
                      </a:srgbClr>
                    </a:innerShdw>
                  </a:effectLst>
                  <a:latin typeface="Calibri" panose="020F0502020204030204"/>
                  <a:cs typeface="+mn-cs"/>
                </a:rPr>
                <a:t>Salud</a:t>
              </a:r>
              <a:endParaRPr lang="es-ES" sz="2000" dirty="0">
                <a:ln w="0"/>
                <a:solidFill>
                  <a:schemeClr val="tx2">
                    <a:lumMod val="40000"/>
                    <a:lumOff val="60000"/>
                  </a:schemeClr>
                </a:solidFill>
                <a:latin typeface="Calibri" panose="020F0502020204030204"/>
                <a:cs typeface="+mn-cs"/>
              </a:endParaRPr>
            </a:p>
          </p:txBody>
        </p:sp>
        <p:sp>
          <p:nvSpPr>
            <p:cNvPr id="21" name="Rectángulo 20"/>
            <p:cNvSpPr/>
            <p:nvPr/>
          </p:nvSpPr>
          <p:spPr>
            <a:xfrm>
              <a:off x="40378" y="4778708"/>
              <a:ext cx="4052801" cy="707886"/>
            </a:xfrm>
            <a:prstGeom prst="rect">
              <a:avLst/>
            </a:prstGeom>
            <a:noFill/>
            <a:effectLst>
              <a:glow rad="63500">
                <a:schemeClr val="accent2">
                  <a:alpha val="40000"/>
                </a:schemeClr>
              </a:glow>
              <a:outerShdw blurRad="50800" dist="101600" dir="5400000" algn="ctr" rotWithShape="0">
                <a:schemeClr val="bg2">
                  <a:lumMod val="90000"/>
                </a:schemeClr>
              </a:outerShdw>
            </a:effectLst>
          </p:spPr>
          <p:txBody>
            <a:bodyPr wrap="square" lIns="91440" tIns="45720" rIns="91440" bIns="45720">
              <a:spAutoFit/>
            </a:bodyPr>
            <a:lstStyle/>
            <a:p>
              <a:pPr algn="ctr" eaLnBrk="1" fontAlgn="auto" hangingPunct="1">
                <a:spcBef>
                  <a:spcPts val="0"/>
                </a:spcBef>
                <a:spcAft>
                  <a:spcPts val="0"/>
                </a:spcAft>
              </a:pPr>
              <a:r>
                <a:rPr lang="es-ES" sz="2000" b="1" dirty="0">
                  <a:ln w="12700">
                    <a:solidFill>
                      <a:srgbClr val="4EA6DC">
                        <a:lumMod val="50000"/>
                      </a:srgbClr>
                    </a:solidFill>
                    <a:prstDash val="solid"/>
                  </a:ln>
                  <a:solidFill>
                    <a:schemeClr val="accent2"/>
                  </a:solidFill>
                  <a:effectLst>
                    <a:innerShdw blurRad="177800">
                      <a:srgbClr val="4EA6DC">
                        <a:lumMod val="50000"/>
                      </a:srgbClr>
                    </a:innerShdw>
                  </a:effectLst>
                  <a:latin typeface="Calibri" panose="020F0502020204030204"/>
                  <a:cs typeface="+mn-cs"/>
                </a:rPr>
                <a:t>Ideología, creencias religiosas, filosóficas o morales</a:t>
              </a:r>
              <a:endParaRPr lang="es-ES" sz="2000" dirty="0">
                <a:ln w="0"/>
                <a:solidFill>
                  <a:schemeClr val="tx2">
                    <a:lumMod val="40000"/>
                    <a:lumOff val="60000"/>
                  </a:schemeClr>
                </a:solidFill>
                <a:latin typeface="Calibri" panose="020F0502020204030204"/>
                <a:cs typeface="+mn-cs"/>
              </a:endParaRPr>
            </a:p>
          </p:txBody>
        </p:sp>
        <p:sp>
          <p:nvSpPr>
            <p:cNvPr id="22" name="Rectángulo 21"/>
            <p:cNvSpPr/>
            <p:nvPr/>
          </p:nvSpPr>
          <p:spPr>
            <a:xfrm>
              <a:off x="1442408" y="5650981"/>
              <a:ext cx="2376264" cy="400110"/>
            </a:xfrm>
            <a:prstGeom prst="rect">
              <a:avLst/>
            </a:prstGeom>
            <a:noFill/>
            <a:effectLst>
              <a:glow rad="63500">
                <a:schemeClr val="accent2">
                  <a:alpha val="40000"/>
                </a:schemeClr>
              </a:glow>
              <a:outerShdw blurRad="50800" dist="101600" dir="5400000" algn="ctr" rotWithShape="0">
                <a:schemeClr val="bg2">
                  <a:lumMod val="90000"/>
                </a:schemeClr>
              </a:outerShdw>
            </a:effectLst>
          </p:spPr>
          <p:txBody>
            <a:bodyPr wrap="square" lIns="91440" tIns="45720" rIns="91440" bIns="45720">
              <a:spAutoFit/>
            </a:bodyPr>
            <a:lstStyle/>
            <a:p>
              <a:pPr algn="ctr" eaLnBrk="1" fontAlgn="auto" hangingPunct="1">
                <a:spcBef>
                  <a:spcPts val="0"/>
                </a:spcBef>
                <a:spcAft>
                  <a:spcPts val="0"/>
                </a:spcAft>
              </a:pPr>
              <a:r>
                <a:rPr lang="es-ES" sz="2000" b="1" dirty="0">
                  <a:ln w="12700">
                    <a:solidFill>
                      <a:srgbClr val="4EA6DC">
                        <a:lumMod val="50000"/>
                      </a:srgbClr>
                    </a:solidFill>
                    <a:prstDash val="solid"/>
                  </a:ln>
                  <a:solidFill>
                    <a:schemeClr val="accent2"/>
                  </a:solidFill>
                  <a:effectLst>
                    <a:innerShdw blurRad="177800">
                      <a:srgbClr val="4EA6DC">
                        <a:lumMod val="50000"/>
                      </a:srgbClr>
                    </a:innerShdw>
                  </a:effectLst>
                  <a:latin typeface="Calibri" panose="020F0502020204030204"/>
                  <a:cs typeface="+mn-cs"/>
                </a:rPr>
                <a:t>Vida sexual</a:t>
              </a:r>
              <a:endParaRPr lang="es-ES" sz="2000" dirty="0">
                <a:ln w="0"/>
                <a:solidFill>
                  <a:schemeClr val="tx2">
                    <a:lumMod val="40000"/>
                    <a:lumOff val="60000"/>
                  </a:schemeClr>
                </a:solidFill>
                <a:latin typeface="Calibri" panose="020F0502020204030204"/>
                <a:cs typeface="+mn-cs"/>
              </a:endParaRPr>
            </a:p>
          </p:txBody>
        </p:sp>
        <p:sp>
          <p:nvSpPr>
            <p:cNvPr id="23" name="Rectángulo 22"/>
            <p:cNvSpPr/>
            <p:nvPr/>
          </p:nvSpPr>
          <p:spPr>
            <a:xfrm>
              <a:off x="3738225" y="5341188"/>
              <a:ext cx="2252221" cy="707886"/>
            </a:xfrm>
            <a:prstGeom prst="rect">
              <a:avLst/>
            </a:prstGeom>
            <a:noFill/>
            <a:effectLst>
              <a:glow rad="63500">
                <a:schemeClr val="accent2">
                  <a:alpha val="40000"/>
                </a:schemeClr>
              </a:glow>
              <a:outerShdw blurRad="50800" dist="101600" dir="5400000" algn="ctr" rotWithShape="0">
                <a:schemeClr val="bg2">
                  <a:lumMod val="90000"/>
                </a:schemeClr>
              </a:outerShdw>
            </a:effectLst>
          </p:spPr>
          <p:txBody>
            <a:bodyPr wrap="square" lIns="91440" tIns="45720" rIns="91440" bIns="45720">
              <a:spAutoFit/>
            </a:bodyPr>
            <a:lstStyle/>
            <a:p>
              <a:pPr algn="ctr" eaLnBrk="1" fontAlgn="auto" hangingPunct="1">
                <a:spcBef>
                  <a:spcPts val="0"/>
                </a:spcBef>
                <a:spcAft>
                  <a:spcPts val="0"/>
                </a:spcAft>
              </a:pPr>
              <a:r>
                <a:rPr lang="es-ES" sz="2000" b="1" dirty="0">
                  <a:ln w="12700">
                    <a:solidFill>
                      <a:srgbClr val="4EA6DC">
                        <a:lumMod val="50000"/>
                      </a:srgbClr>
                    </a:solidFill>
                    <a:prstDash val="solid"/>
                  </a:ln>
                  <a:solidFill>
                    <a:schemeClr val="accent2"/>
                  </a:solidFill>
                  <a:effectLst>
                    <a:innerShdw blurRad="177800">
                      <a:srgbClr val="4EA6DC">
                        <a:lumMod val="50000"/>
                      </a:srgbClr>
                    </a:innerShdw>
                  </a:effectLst>
                  <a:latin typeface="Calibri" panose="020F0502020204030204"/>
                  <a:cs typeface="+mn-cs"/>
                </a:rPr>
                <a:t>Pasatiempos, entretenimiento</a:t>
              </a:r>
              <a:endParaRPr lang="es-ES" sz="2000" dirty="0">
                <a:ln w="0"/>
                <a:solidFill>
                  <a:schemeClr val="tx2">
                    <a:lumMod val="40000"/>
                    <a:lumOff val="60000"/>
                  </a:schemeClr>
                </a:solidFill>
                <a:latin typeface="Calibri" panose="020F0502020204030204"/>
                <a:cs typeface="+mn-cs"/>
              </a:endParaRPr>
            </a:p>
          </p:txBody>
        </p:sp>
        <p:sp>
          <p:nvSpPr>
            <p:cNvPr id="24" name="Rectángulo 23"/>
            <p:cNvSpPr/>
            <p:nvPr/>
          </p:nvSpPr>
          <p:spPr>
            <a:xfrm>
              <a:off x="1284257" y="6115049"/>
              <a:ext cx="3642100" cy="400110"/>
            </a:xfrm>
            <a:prstGeom prst="rect">
              <a:avLst/>
            </a:prstGeom>
            <a:noFill/>
            <a:effectLst>
              <a:glow rad="63500">
                <a:schemeClr val="accent2">
                  <a:alpha val="40000"/>
                </a:schemeClr>
              </a:glow>
              <a:outerShdw blurRad="50800" dist="101600" dir="5400000" algn="ctr" rotWithShape="0">
                <a:schemeClr val="bg2">
                  <a:lumMod val="90000"/>
                </a:schemeClr>
              </a:outerShdw>
            </a:effectLst>
          </p:spPr>
          <p:txBody>
            <a:bodyPr wrap="square" lIns="91440" tIns="45720" rIns="91440" bIns="45720">
              <a:spAutoFit/>
            </a:bodyPr>
            <a:lstStyle/>
            <a:p>
              <a:pPr algn="ctr" eaLnBrk="1" fontAlgn="auto" hangingPunct="1">
                <a:spcBef>
                  <a:spcPts val="0"/>
                </a:spcBef>
                <a:spcAft>
                  <a:spcPts val="0"/>
                </a:spcAft>
              </a:pPr>
              <a:r>
                <a:rPr lang="es-ES" sz="2000" b="1" dirty="0">
                  <a:ln w="12700">
                    <a:solidFill>
                      <a:srgbClr val="4EA6DC">
                        <a:lumMod val="50000"/>
                      </a:srgbClr>
                    </a:solidFill>
                    <a:prstDash val="solid"/>
                  </a:ln>
                  <a:solidFill>
                    <a:schemeClr val="accent2"/>
                  </a:solidFill>
                  <a:effectLst>
                    <a:innerShdw blurRad="177800">
                      <a:srgbClr val="4EA6DC">
                        <a:lumMod val="50000"/>
                      </a:srgbClr>
                    </a:innerShdw>
                  </a:effectLst>
                  <a:latin typeface="Calibri" panose="020F0502020204030204"/>
                  <a:cs typeface="+mn-cs"/>
                </a:rPr>
                <a:t>Datos procedimientos judiciales</a:t>
              </a:r>
              <a:endParaRPr lang="es-ES" sz="2000" dirty="0">
                <a:ln w="0"/>
                <a:solidFill>
                  <a:schemeClr val="tx2">
                    <a:lumMod val="40000"/>
                    <a:lumOff val="60000"/>
                  </a:schemeClr>
                </a:solidFill>
                <a:latin typeface="Calibri" panose="020F0502020204030204"/>
                <a:cs typeface="+mn-cs"/>
              </a:endParaRPr>
            </a:p>
          </p:txBody>
        </p:sp>
      </p:grpSp>
      <p:sp>
        <p:nvSpPr>
          <p:cNvPr id="25" name="Rectángulo 24"/>
          <p:cNvSpPr/>
          <p:nvPr/>
        </p:nvSpPr>
        <p:spPr>
          <a:xfrm>
            <a:off x="8350385" y="679096"/>
            <a:ext cx="1171603" cy="338554"/>
          </a:xfrm>
          <a:prstGeom prst="rect">
            <a:avLst/>
          </a:prstGeom>
        </p:spPr>
        <p:txBody>
          <a:bodyPr wrap="none">
            <a:spAutoFit/>
          </a:bodyPr>
          <a:lstStyle/>
          <a:p>
            <a:r>
              <a:rPr lang="es-MX" sz="1600" dirty="0">
                <a:solidFill>
                  <a:schemeClr val="accent6">
                    <a:lumMod val="75000"/>
                  </a:schemeClr>
                </a:solidFill>
              </a:rPr>
              <a:t>Artículo 36</a:t>
            </a:r>
          </a:p>
        </p:txBody>
      </p:sp>
      <p:pic>
        <p:nvPicPr>
          <p:cNvPr id="3" name="Imagen 2"/>
          <p:cNvPicPr>
            <a:picLocks noChangeAspect="1"/>
          </p:cNvPicPr>
          <p:nvPr/>
        </p:nvPicPr>
        <p:blipFill>
          <a:blip r:embed="rId2"/>
          <a:stretch>
            <a:fillRect/>
          </a:stretch>
        </p:blipFill>
        <p:spPr>
          <a:xfrm>
            <a:off x="8022811" y="4791248"/>
            <a:ext cx="2167624" cy="1822574"/>
          </a:xfrm>
          <a:prstGeom prst="rect">
            <a:avLst/>
          </a:prstGeom>
          <a:ln>
            <a:noFill/>
          </a:ln>
          <a:effectLst>
            <a:softEdge rad="112500"/>
          </a:effectLst>
        </p:spPr>
      </p:pic>
      <p:sp>
        <p:nvSpPr>
          <p:cNvPr id="26"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600" dirty="0" err="1">
                <a:solidFill>
                  <a:srgbClr val="304976"/>
                </a:solidFill>
              </a:rPr>
              <a:t>Curso</a:t>
            </a:r>
            <a:r>
              <a:rPr lang="en-US" sz="1600" dirty="0">
                <a:solidFill>
                  <a:srgbClr val="304976"/>
                </a:solidFill>
              </a:rPr>
              <a:t> </a:t>
            </a:r>
            <a:r>
              <a:rPr lang="en-US" sz="1600" dirty="0" err="1">
                <a:solidFill>
                  <a:srgbClr val="304976"/>
                </a:solidFill>
              </a:rPr>
              <a:t>Introducción</a:t>
            </a:r>
            <a:r>
              <a:rPr lang="en-US" sz="1600" dirty="0">
                <a:solidFill>
                  <a:srgbClr val="304976"/>
                </a:solidFill>
              </a:rPr>
              <a:t> a la LGA, </a:t>
            </a:r>
            <a:fld id="{D57F1E4F-1CFF-5643-939E-217C01CDF565}" type="slidenum">
              <a:rPr lang="en-US" sz="1600" smtClean="0">
                <a:solidFill>
                  <a:srgbClr val="304976"/>
                </a:solidFill>
              </a:rPr>
              <a:pPr/>
              <a:t>50</a:t>
            </a:fld>
            <a:endParaRPr lang="en-US" sz="1600" dirty="0">
              <a:solidFill>
                <a:srgbClr val="304976"/>
              </a:solidFill>
            </a:endParaRPr>
          </a:p>
        </p:txBody>
      </p:sp>
      <p:sp>
        <p:nvSpPr>
          <p:cNvPr id="4" name="Triángulo isósceles 3">
            <a:extLst>
              <a:ext uri="{FF2B5EF4-FFF2-40B4-BE49-F238E27FC236}">
                <a16:creationId xmlns:a16="http://schemas.microsoft.com/office/drawing/2014/main" id="{0F4A74AF-257A-C22D-35EB-50B41797BB3C}"/>
              </a:ext>
            </a:extLst>
          </p:cNvPr>
          <p:cNvSpPr/>
          <p:nvPr/>
        </p:nvSpPr>
        <p:spPr>
          <a:xfrm rot="5400000">
            <a:off x="6577709" y="3175000"/>
            <a:ext cx="526781" cy="508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91627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1207" y="448056"/>
            <a:ext cx="8672069" cy="640080"/>
          </a:xfrm>
        </p:spPr>
        <p:txBody>
          <a:bodyPr>
            <a:noAutofit/>
          </a:bodyPr>
          <a:lstStyle/>
          <a:p>
            <a:r>
              <a:rPr lang="es-MX" sz="2400" dirty="0"/>
              <a:t>Excepciones a la restricción de acceso a documentos con valores históricos y datos sensibles que obren en el AC</a:t>
            </a:r>
          </a:p>
        </p:txBody>
      </p:sp>
      <p:pic>
        <p:nvPicPr>
          <p:cNvPr id="4" name="Imagen 3"/>
          <p:cNvPicPr>
            <a:picLocks noChangeAspect="1"/>
          </p:cNvPicPr>
          <p:nvPr/>
        </p:nvPicPr>
        <p:blipFill>
          <a:blip r:embed="rId3"/>
          <a:stretch>
            <a:fillRect/>
          </a:stretch>
        </p:blipFill>
        <p:spPr>
          <a:xfrm>
            <a:off x="8152957" y="2401175"/>
            <a:ext cx="1255729" cy="1412364"/>
          </a:xfrm>
          <a:prstGeom prst="rect">
            <a:avLst/>
          </a:prstGeom>
          <a:effectLst>
            <a:outerShdw blurRad="50800" dist="38100" dir="5400000" algn="t" rotWithShape="0">
              <a:prstClr val="black">
                <a:alpha val="40000"/>
              </a:prstClr>
            </a:outerShdw>
          </a:effectLst>
        </p:spPr>
      </p:pic>
      <p:sp>
        <p:nvSpPr>
          <p:cNvPr id="5"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400" i="1" dirty="0" err="1">
                <a:solidFill>
                  <a:schemeClr val="bg1"/>
                </a:solidFill>
              </a:rPr>
              <a:t>Curso</a:t>
            </a:r>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51</a:t>
            </a:fld>
            <a:endParaRPr lang="en-US" sz="1400" i="1" dirty="0">
              <a:solidFill>
                <a:schemeClr val="bg1"/>
              </a:solidFill>
            </a:endParaRPr>
          </a:p>
        </p:txBody>
      </p:sp>
      <p:sp>
        <p:nvSpPr>
          <p:cNvPr id="6" name="CuadroTexto 5"/>
          <p:cNvSpPr txBox="1"/>
          <p:nvPr/>
        </p:nvSpPr>
        <p:spPr>
          <a:xfrm>
            <a:off x="6412017" y="4969221"/>
            <a:ext cx="2664296" cy="1015663"/>
          </a:xfrm>
          <a:prstGeom prst="rect">
            <a:avLst/>
          </a:prstGeom>
          <a:noFill/>
        </p:spPr>
        <p:txBody>
          <a:bodyPr wrap="square" rtlCol="0">
            <a:spAutoFit/>
          </a:bodyPr>
          <a:lstStyle/>
          <a:p>
            <a:r>
              <a:rPr lang="es-MX" sz="2000" b="1" dirty="0">
                <a:solidFill>
                  <a:schemeClr val="accent1"/>
                </a:solidFill>
                <a:latin typeface="Calibri" panose="020F0502020204030204" pitchFamily="34" charset="0"/>
                <a:cs typeface="Calibri" panose="020F0502020204030204" pitchFamily="34" charset="0"/>
              </a:rPr>
              <a:t>INAI</a:t>
            </a:r>
          </a:p>
          <a:p>
            <a:r>
              <a:rPr lang="es-MX" sz="2000" b="1" dirty="0">
                <a:solidFill>
                  <a:schemeClr val="accent1"/>
                </a:solidFill>
                <a:latin typeface="Calibri" panose="020F0502020204030204" pitchFamily="34" charset="0"/>
                <a:cs typeface="Calibri" panose="020F0502020204030204" pitchFamily="34" charset="0"/>
              </a:rPr>
              <a:t>Órganos garantes locales</a:t>
            </a:r>
          </a:p>
        </p:txBody>
      </p:sp>
      <p:grpSp>
        <p:nvGrpSpPr>
          <p:cNvPr id="7" name="Grupo 6"/>
          <p:cNvGrpSpPr/>
          <p:nvPr/>
        </p:nvGrpSpPr>
        <p:grpSpPr>
          <a:xfrm>
            <a:off x="6414153" y="2094652"/>
            <a:ext cx="3517695" cy="3193360"/>
            <a:chOff x="3941064" y="929464"/>
            <a:chExt cx="6051606" cy="3498671"/>
          </a:xfrm>
        </p:grpSpPr>
        <p:sp>
          <p:nvSpPr>
            <p:cNvPr id="8" name="Rectángulo 7"/>
            <p:cNvSpPr/>
            <p:nvPr/>
          </p:nvSpPr>
          <p:spPr>
            <a:xfrm>
              <a:off x="3941064" y="929464"/>
              <a:ext cx="3934875" cy="219358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CuadroTexto 8"/>
            <p:cNvSpPr txBox="1"/>
            <p:nvPr/>
          </p:nvSpPr>
          <p:spPr>
            <a:xfrm>
              <a:off x="6057796" y="2234553"/>
              <a:ext cx="3934874" cy="219358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0" lvl="1" algn="ctr" defTabSz="889000">
                <a:lnSpc>
                  <a:spcPct val="90000"/>
                </a:lnSpc>
                <a:spcBef>
                  <a:spcPct val="0"/>
                </a:spcBef>
                <a:spcAft>
                  <a:spcPct val="15000"/>
                </a:spcAft>
              </a:pPr>
              <a:r>
                <a:rPr lang="es-ES" sz="2000" b="1" kern="1200" dirty="0">
                  <a:solidFill>
                    <a:schemeClr val="tx2"/>
                  </a:solidFill>
                  <a:latin typeface="Calibri" panose="020F0502020204030204" pitchFamily="34" charset="0"/>
                  <a:cs typeface="Calibri" panose="020F0502020204030204" pitchFamily="34" charset="0"/>
                </a:rPr>
                <a:t>Docu</a:t>
              </a:r>
              <a:r>
                <a:rPr lang="es-ES" sz="2000" b="1" dirty="0">
                  <a:solidFill>
                    <a:schemeClr val="tx2"/>
                  </a:solidFill>
                  <a:latin typeface="Calibri" panose="020F0502020204030204" pitchFamily="34" charset="0"/>
                  <a:cs typeface="Calibri" panose="020F0502020204030204" pitchFamily="34" charset="0"/>
                </a:rPr>
                <a:t>mentos con valor histórico con DP sensibles</a:t>
              </a:r>
              <a:endParaRPr lang="es-ES" sz="2000" b="1" kern="1200" dirty="0">
                <a:solidFill>
                  <a:schemeClr val="tx2"/>
                </a:solidFill>
                <a:latin typeface="Calibri" panose="020F0502020204030204" pitchFamily="34" charset="0"/>
                <a:cs typeface="Calibri" panose="020F0502020204030204" pitchFamily="34" charset="0"/>
              </a:endParaRPr>
            </a:p>
          </p:txBody>
        </p:sp>
      </p:grpSp>
      <p:sp>
        <p:nvSpPr>
          <p:cNvPr id="10" name="Bocadillo: ovalado 9"/>
          <p:cNvSpPr/>
          <p:nvPr/>
        </p:nvSpPr>
        <p:spPr>
          <a:xfrm>
            <a:off x="10726367" y="3496508"/>
            <a:ext cx="871801" cy="782544"/>
          </a:xfrm>
          <a:prstGeom prst="wedgeEllipseCallout">
            <a:avLst>
              <a:gd name="adj1" fmla="val -74058"/>
              <a:gd name="adj2" fmla="val -14237"/>
            </a:avLst>
          </a:prstGeom>
          <a:solidFill>
            <a:schemeClr val="accent1">
              <a:lumMod val="60000"/>
              <a:lumOff val="4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a:t>
            </a:r>
          </a:p>
        </p:txBody>
      </p:sp>
      <p:sp>
        <p:nvSpPr>
          <p:cNvPr id="11" name="Bocadillo: ovalado 10"/>
          <p:cNvSpPr/>
          <p:nvPr/>
        </p:nvSpPr>
        <p:spPr>
          <a:xfrm>
            <a:off x="10405468" y="4715870"/>
            <a:ext cx="871801" cy="782544"/>
          </a:xfrm>
          <a:prstGeom prst="wedgeEllipseCallout">
            <a:avLst>
              <a:gd name="adj1" fmla="val -47444"/>
              <a:gd name="adj2" fmla="val -61326"/>
            </a:avLst>
          </a:prstGeom>
          <a:solidFill>
            <a:schemeClr val="accent2">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a:t>
            </a:r>
          </a:p>
        </p:txBody>
      </p:sp>
      <p:sp>
        <p:nvSpPr>
          <p:cNvPr id="12" name="Bocadillo: ovalado 11"/>
          <p:cNvSpPr/>
          <p:nvPr/>
        </p:nvSpPr>
        <p:spPr>
          <a:xfrm>
            <a:off x="9435189" y="5351547"/>
            <a:ext cx="871801" cy="782544"/>
          </a:xfrm>
          <a:prstGeom prst="wedgeEllipseCallout">
            <a:avLst>
              <a:gd name="adj1" fmla="val -2046"/>
              <a:gd name="adj2" fmla="val -83998"/>
            </a:avLst>
          </a:prstGeom>
          <a:solidFill>
            <a:srgbClr val="D45B9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a:t>
            </a:r>
          </a:p>
        </p:txBody>
      </p:sp>
      <p:pic>
        <p:nvPicPr>
          <p:cNvPr id="13" name="Imagen 12"/>
          <p:cNvPicPr>
            <a:picLocks noChangeAspect="1"/>
          </p:cNvPicPr>
          <p:nvPr/>
        </p:nvPicPr>
        <p:blipFill>
          <a:blip r:embed="rId4"/>
          <a:stretch>
            <a:fillRect/>
          </a:stretch>
        </p:blipFill>
        <p:spPr>
          <a:xfrm>
            <a:off x="10146573" y="1658255"/>
            <a:ext cx="694795" cy="694795"/>
          </a:xfrm>
          <a:prstGeom prst="rect">
            <a:avLst/>
          </a:prstGeom>
        </p:spPr>
      </p:pic>
      <p:sp>
        <p:nvSpPr>
          <p:cNvPr id="15" name="Rectángulo 14"/>
          <p:cNvSpPr/>
          <p:nvPr/>
        </p:nvSpPr>
        <p:spPr>
          <a:xfrm>
            <a:off x="411690" y="1760033"/>
            <a:ext cx="4834300" cy="23702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CuadroTexto 15"/>
          <p:cNvSpPr txBox="1"/>
          <p:nvPr/>
        </p:nvSpPr>
        <p:spPr>
          <a:xfrm>
            <a:off x="492552" y="3465513"/>
            <a:ext cx="5799618" cy="262104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marL="342900" lvl="1" indent="-342900" defTabSz="889000">
              <a:lnSpc>
                <a:spcPct val="90000"/>
              </a:lnSpc>
              <a:spcBef>
                <a:spcPct val="0"/>
              </a:spcBef>
              <a:spcAft>
                <a:spcPct val="15000"/>
              </a:spcAft>
              <a:buClr>
                <a:srgbClr val="9F296B"/>
              </a:buClr>
              <a:buFont typeface="Arial Black" panose="020B0A04020102020204" pitchFamily="34" charset="0"/>
              <a:buChar char="►"/>
            </a:pPr>
            <a:r>
              <a:rPr lang="es-MX" dirty="0">
                <a:cs typeface="Calibri" panose="020F0502020204030204" pitchFamily="34" charset="0"/>
              </a:rPr>
              <a:t>Sean relevantes para la investigación y estudios.</a:t>
            </a:r>
            <a:endParaRPr lang="es-ES" dirty="0">
              <a:cs typeface="Calibri" panose="020F0502020204030204" pitchFamily="34" charset="0"/>
            </a:endParaRPr>
          </a:p>
          <a:p>
            <a:pPr marL="342900" lvl="1" indent="-342900" algn="l" defTabSz="889000">
              <a:lnSpc>
                <a:spcPct val="90000"/>
              </a:lnSpc>
              <a:spcBef>
                <a:spcPct val="0"/>
              </a:spcBef>
              <a:spcAft>
                <a:spcPct val="15000"/>
              </a:spcAft>
              <a:buClr>
                <a:srgbClr val="9F296B"/>
              </a:buClr>
              <a:buFont typeface="Arial Black" panose="020B0A04020102020204" pitchFamily="34" charset="0"/>
              <a:buChar char="►"/>
            </a:pPr>
            <a:r>
              <a:rPr lang="es-ES" dirty="0">
                <a:cs typeface="Calibri" panose="020F0502020204030204" pitchFamily="34" charset="0"/>
              </a:rPr>
              <a:t>E</a:t>
            </a:r>
            <a:r>
              <a:rPr lang="es-ES" kern="1200" dirty="0">
                <a:cs typeface="Calibri" panose="020F0502020204030204" pitchFamily="34" charset="0"/>
              </a:rPr>
              <a:t>l interés público es mayor que la invasión a la privacidad.</a:t>
            </a:r>
          </a:p>
          <a:p>
            <a:pPr marL="342900" lvl="1" indent="-342900" defTabSz="889000">
              <a:lnSpc>
                <a:spcPct val="90000"/>
              </a:lnSpc>
              <a:spcBef>
                <a:spcPct val="0"/>
              </a:spcBef>
              <a:spcAft>
                <a:spcPct val="15000"/>
              </a:spcAft>
              <a:buClr>
                <a:srgbClr val="9F296B"/>
              </a:buClr>
              <a:buFont typeface="Arial Black" panose="020B0A04020102020204" pitchFamily="34" charset="0"/>
              <a:buChar char="►"/>
            </a:pPr>
            <a:r>
              <a:rPr lang="es-ES" dirty="0">
                <a:cs typeface="Calibri" panose="020F0502020204030204" pitchFamily="34" charset="0"/>
              </a:rPr>
              <a:t>Beneficien de forma contundente al titular de la información.</a:t>
            </a:r>
          </a:p>
          <a:p>
            <a:pPr marL="342900" lvl="1" indent="-342900" defTabSz="889000">
              <a:lnSpc>
                <a:spcPct val="90000"/>
              </a:lnSpc>
              <a:spcBef>
                <a:spcPct val="0"/>
              </a:spcBef>
              <a:spcAft>
                <a:spcPct val="15000"/>
              </a:spcAft>
              <a:buClr>
                <a:srgbClr val="9F296B"/>
              </a:buClr>
              <a:buFont typeface="Arial Black" panose="020B0A04020102020204" pitchFamily="34" charset="0"/>
              <a:buChar char="►"/>
            </a:pPr>
            <a:r>
              <a:rPr lang="es-ES" dirty="0">
                <a:cs typeface="Calibri" panose="020F0502020204030204" pitchFamily="34" charset="0"/>
              </a:rPr>
              <a:t>La información sea solicitada por un familiar directo del titular de los datos</a:t>
            </a:r>
            <a:r>
              <a:rPr lang="es-ES" sz="2000" dirty="0">
                <a:cs typeface="Calibri" panose="020F0502020204030204" pitchFamily="34" charset="0"/>
              </a:rPr>
              <a:t>.</a:t>
            </a:r>
            <a:endParaRPr lang="es-ES" sz="2000" kern="1200" dirty="0">
              <a:cs typeface="Calibri" panose="020F0502020204030204" pitchFamily="34" charset="0"/>
            </a:endParaRPr>
          </a:p>
        </p:txBody>
      </p:sp>
      <p:sp>
        <p:nvSpPr>
          <p:cNvPr id="17" name="Rectángulo 16"/>
          <p:cNvSpPr/>
          <p:nvPr/>
        </p:nvSpPr>
        <p:spPr>
          <a:xfrm>
            <a:off x="447450" y="1777180"/>
            <a:ext cx="5376408" cy="1569660"/>
          </a:xfrm>
          <a:prstGeom prst="rect">
            <a:avLst/>
          </a:prstGeom>
        </p:spPr>
        <p:txBody>
          <a:bodyPr wrap="square">
            <a:spAutoFit/>
          </a:bodyPr>
          <a:lstStyle/>
          <a:p>
            <a:pPr algn="just"/>
            <a:r>
              <a:rPr lang="es-MX" sz="1600" dirty="0"/>
              <a:t>El INAI, en su caso, los organismos garantes de las entidades federativas… determinarán el procedimiento para permitir el acceso a la información de un documento con valores históricos, que no haya sido transferido a un archivo histórico y que contenga datos personales sensibles, de manera excepcional en los siguientes casos:</a:t>
            </a:r>
          </a:p>
        </p:txBody>
      </p:sp>
      <p:pic>
        <p:nvPicPr>
          <p:cNvPr id="18" name="Imagen 17"/>
          <p:cNvPicPr>
            <a:picLocks noChangeAspect="1"/>
          </p:cNvPicPr>
          <p:nvPr/>
        </p:nvPicPr>
        <p:blipFill>
          <a:blip r:embed="rId5"/>
          <a:stretch>
            <a:fillRect/>
          </a:stretch>
        </p:blipFill>
        <p:spPr>
          <a:xfrm rot="550531">
            <a:off x="7029520" y="4707262"/>
            <a:ext cx="359695" cy="353599"/>
          </a:xfrm>
          <a:prstGeom prst="rect">
            <a:avLst/>
          </a:prstGeom>
        </p:spPr>
      </p:pic>
      <p:sp>
        <p:nvSpPr>
          <p:cNvPr id="19" name="Forma libre: forma 18"/>
          <p:cNvSpPr/>
          <p:nvPr/>
        </p:nvSpPr>
        <p:spPr>
          <a:xfrm rot="19510847">
            <a:off x="7165491" y="1975815"/>
            <a:ext cx="3413646" cy="3420000"/>
          </a:xfrm>
          <a:custGeom>
            <a:avLst/>
            <a:gdLst>
              <a:gd name="connsiteX0" fmla="*/ 1703646 w 3413646"/>
              <a:gd name="connsiteY0" fmla="*/ 0 h 3420000"/>
              <a:gd name="connsiteX1" fmla="*/ 3413646 w 3413646"/>
              <a:gd name="connsiteY1" fmla="*/ 1710000 h 3420000"/>
              <a:gd name="connsiteX2" fmla="*/ 1703646 w 3413646"/>
              <a:gd name="connsiteY2" fmla="*/ 3420000 h 3420000"/>
              <a:gd name="connsiteX3" fmla="*/ 28387 w 3413646"/>
              <a:gd name="connsiteY3" fmla="*/ 2054625 h 3420000"/>
              <a:gd name="connsiteX4" fmla="*/ 11537 w 3413646"/>
              <a:gd name="connsiteY4" fmla="*/ 1944216 h 3420000"/>
              <a:gd name="connsiteX5" fmla="*/ 424978 w 3413646"/>
              <a:gd name="connsiteY5" fmla="*/ 1944216 h 3420000"/>
              <a:gd name="connsiteX6" fmla="*/ 429244 w 3413646"/>
              <a:gd name="connsiteY6" fmla="*/ 1972163 h 3420000"/>
              <a:gd name="connsiteX7" fmla="*/ 1703646 w 3413646"/>
              <a:gd name="connsiteY7" fmla="*/ 3010831 h 3420000"/>
              <a:gd name="connsiteX8" fmla="*/ 3004477 w 3413646"/>
              <a:gd name="connsiteY8" fmla="*/ 1710000 h 3420000"/>
              <a:gd name="connsiteX9" fmla="*/ 1703646 w 3413646"/>
              <a:gd name="connsiteY9" fmla="*/ 409169 h 3420000"/>
              <a:gd name="connsiteX10" fmla="*/ 409531 w 3413646"/>
              <a:gd name="connsiteY10" fmla="*/ 1576998 h 3420000"/>
              <a:gd name="connsiteX11" fmla="*/ 409169 w 3413646"/>
              <a:gd name="connsiteY11" fmla="*/ 1584176 h 3420000"/>
              <a:gd name="connsiteX12" fmla="*/ 0 w 3413646"/>
              <a:gd name="connsiteY12" fmla="*/ 1584176 h 3420000"/>
              <a:gd name="connsiteX13" fmla="*/ 2475 w 3413646"/>
              <a:gd name="connsiteY13" fmla="*/ 1535163 h 3420000"/>
              <a:gd name="connsiteX14" fmla="*/ 1703646 w 3413646"/>
              <a:gd name="connsiteY14" fmla="*/ 0 h 34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13646" h="3420000">
                <a:moveTo>
                  <a:pt x="1703646" y="0"/>
                </a:moveTo>
                <a:cubicBezTo>
                  <a:pt x="2648053" y="0"/>
                  <a:pt x="3413646" y="765593"/>
                  <a:pt x="3413646" y="1710000"/>
                </a:cubicBezTo>
                <a:cubicBezTo>
                  <a:pt x="3413646" y="2654407"/>
                  <a:pt x="2648053" y="3420000"/>
                  <a:pt x="1703646" y="3420000"/>
                </a:cubicBezTo>
                <a:cubicBezTo>
                  <a:pt x="877290" y="3420000"/>
                  <a:pt x="187839" y="2833843"/>
                  <a:pt x="28387" y="2054625"/>
                </a:cubicBezTo>
                <a:lnTo>
                  <a:pt x="11537" y="1944216"/>
                </a:lnTo>
                <a:lnTo>
                  <a:pt x="424978" y="1944216"/>
                </a:lnTo>
                <a:lnTo>
                  <a:pt x="429244" y="1972163"/>
                </a:lnTo>
                <a:cubicBezTo>
                  <a:pt x="550541" y="2564930"/>
                  <a:pt x="1075021" y="3010831"/>
                  <a:pt x="1703646" y="3010831"/>
                </a:cubicBezTo>
                <a:cubicBezTo>
                  <a:pt x="2422075" y="3010831"/>
                  <a:pt x="3004477" y="2428429"/>
                  <a:pt x="3004477" y="1710000"/>
                </a:cubicBezTo>
                <a:cubicBezTo>
                  <a:pt x="3004477" y="991571"/>
                  <a:pt x="2422075" y="409169"/>
                  <a:pt x="1703646" y="409169"/>
                </a:cubicBezTo>
                <a:cubicBezTo>
                  <a:pt x="1030119" y="409169"/>
                  <a:pt x="476147" y="921046"/>
                  <a:pt x="409531" y="1576998"/>
                </a:cubicBezTo>
                <a:lnTo>
                  <a:pt x="409169" y="1584176"/>
                </a:lnTo>
                <a:lnTo>
                  <a:pt x="0" y="1584176"/>
                </a:lnTo>
                <a:lnTo>
                  <a:pt x="2475" y="1535163"/>
                </a:lnTo>
                <a:cubicBezTo>
                  <a:pt x="90044" y="672885"/>
                  <a:pt x="818265" y="0"/>
                  <a:pt x="1703646" y="0"/>
                </a:cubicBezTo>
                <a:close/>
              </a:path>
            </a:pathLst>
          </a:custGeom>
          <a:solidFill>
            <a:schemeClr val="bg2">
              <a:lumMod val="75000"/>
            </a:schemeClr>
          </a:solidFill>
          <a:ln>
            <a:solidFill>
              <a:schemeClr val="accent6">
                <a:lumMod val="20000"/>
                <a:lumOff val="80000"/>
              </a:schemeClr>
            </a:solidFill>
          </a:ln>
          <a:effectLst>
            <a:outerShdw blurRad="1905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20" name="Imagen 19"/>
          <p:cNvPicPr>
            <a:picLocks noChangeAspect="1"/>
          </p:cNvPicPr>
          <p:nvPr/>
        </p:nvPicPr>
        <p:blipFill>
          <a:blip r:embed="rId6"/>
          <a:stretch>
            <a:fillRect/>
          </a:stretch>
        </p:blipFill>
        <p:spPr>
          <a:xfrm>
            <a:off x="10961730" y="1533773"/>
            <a:ext cx="723409" cy="981368"/>
          </a:xfrm>
          <a:prstGeom prst="rect">
            <a:avLst/>
          </a:prstGeom>
        </p:spPr>
      </p:pic>
      <p:sp>
        <p:nvSpPr>
          <p:cNvPr id="21" name="Rectángulo 20"/>
          <p:cNvSpPr/>
          <p:nvPr/>
        </p:nvSpPr>
        <p:spPr>
          <a:xfrm>
            <a:off x="411690" y="1390701"/>
            <a:ext cx="1295804" cy="369332"/>
          </a:xfrm>
          <a:prstGeom prst="rect">
            <a:avLst/>
          </a:prstGeom>
        </p:spPr>
        <p:txBody>
          <a:bodyPr wrap="none">
            <a:spAutoFit/>
          </a:bodyPr>
          <a:lstStyle/>
          <a:p>
            <a:r>
              <a:rPr lang="es-MX" dirty="0">
                <a:solidFill>
                  <a:schemeClr val="accent6">
                    <a:lumMod val="75000"/>
                  </a:schemeClr>
                </a:solidFill>
              </a:rPr>
              <a:t>Artículo 38</a:t>
            </a:r>
          </a:p>
        </p:txBody>
      </p:sp>
    </p:spTree>
    <p:extLst>
      <p:ext uri="{BB962C8B-B14F-4D97-AF65-F5344CB8AC3E}">
        <p14:creationId xmlns:p14="http://schemas.microsoft.com/office/powerpoint/2010/main" val="25278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P spid="11" grpId="0" animBg="1"/>
      <p:bldP spid="12" grpId="0" animBg="1"/>
      <p:bldP spid="16" grpId="0"/>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21207" y="448056"/>
            <a:ext cx="8672069" cy="640080"/>
          </a:xfrm>
        </p:spPr>
        <p:txBody>
          <a:bodyPr>
            <a:noAutofit/>
          </a:bodyPr>
          <a:lstStyle/>
          <a:p>
            <a:r>
              <a:rPr lang="es-MX" sz="2400" dirty="0"/>
              <a:t>Sobre los plazos de conservación de documentos con valor histórico en el Archivo de Concentración</a:t>
            </a:r>
          </a:p>
        </p:txBody>
      </p:sp>
      <p:sp>
        <p:nvSpPr>
          <p:cNvPr id="15" name="Rectángulo 14"/>
          <p:cNvSpPr/>
          <p:nvPr/>
        </p:nvSpPr>
        <p:spPr>
          <a:xfrm>
            <a:off x="411690" y="1760033"/>
            <a:ext cx="4834300" cy="237029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ángulo 20"/>
          <p:cNvSpPr/>
          <p:nvPr/>
        </p:nvSpPr>
        <p:spPr>
          <a:xfrm>
            <a:off x="521207" y="1424745"/>
            <a:ext cx="1171603" cy="338554"/>
          </a:xfrm>
          <a:prstGeom prst="rect">
            <a:avLst/>
          </a:prstGeom>
        </p:spPr>
        <p:txBody>
          <a:bodyPr wrap="none">
            <a:spAutoFit/>
          </a:bodyPr>
          <a:lstStyle/>
          <a:p>
            <a:r>
              <a:rPr lang="es-MX" sz="1600" dirty="0">
                <a:solidFill>
                  <a:schemeClr val="accent6">
                    <a:lumMod val="75000"/>
                  </a:schemeClr>
                </a:solidFill>
              </a:rPr>
              <a:t>Artículo 37</a:t>
            </a:r>
          </a:p>
        </p:txBody>
      </p:sp>
      <p:sp>
        <p:nvSpPr>
          <p:cNvPr id="8" name="Rectángulo 7"/>
          <p:cNvSpPr/>
          <p:nvPr/>
        </p:nvSpPr>
        <p:spPr>
          <a:xfrm>
            <a:off x="593013" y="1986926"/>
            <a:ext cx="2287275" cy="56706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ángulo 40"/>
          <p:cNvSpPr/>
          <p:nvPr/>
        </p:nvSpPr>
        <p:spPr>
          <a:xfrm>
            <a:off x="603441" y="1880122"/>
            <a:ext cx="3076291" cy="369332"/>
          </a:xfrm>
          <a:prstGeom prst="rect">
            <a:avLst/>
          </a:prstGeom>
        </p:spPr>
        <p:txBody>
          <a:bodyPr wrap="none">
            <a:spAutoFit/>
          </a:bodyPr>
          <a:lstStyle/>
          <a:p>
            <a:r>
              <a:rPr lang="es-MX" dirty="0"/>
              <a:t>El Sujeto Obligado deberá …</a:t>
            </a:r>
          </a:p>
        </p:txBody>
      </p:sp>
      <p:grpSp>
        <p:nvGrpSpPr>
          <p:cNvPr id="3" name="Grupo 2"/>
          <p:cNvGrpSpPr/>
          <p:nvPr/>
        </p:nvGrpSpPr>
        <p:grpSpPr>
          <a:xfrm>
            <a:off x="335844" y="2501509"/>
            <a:ext cx="5737876" cy="2862484"/>
            <a:chOff x="332303" y="2734285"/>
            <a:chExt cx="5846130" cy="2862484"/>
          </a:xfrm>
        </p:grpSpPr>
        <p:grpSp>
          <p:nvGrpSpPr>
            <p:cNvPr id="42" name="Grupo 41"/>
            <p:cNvGrpSpPr/>
            <p:nvPr/>
          </p:nvGrpSpPr>
          <p:grpSpPr>
            <a:xfrm>
              <a:off x="941068" y="2734285"/>
              <a:ext cx="5237365" cy="2862484"/>
              <a:chOff x="411690" y="3424364"/>
              <a:chExt cx="5237365" cy="2862484"/>
            </a:xfrm>
          </p:grpSpPr>
          <p:grpSp>
            <p:nvGrpSpPr>
              <p:cNvPr id="33" name="Grupo 32"/>
              <p:cNvGrpSpPr/>
              <p:nvPr/>
            </p:nvGrpSpPr>
            <p:grpSpPr>
              <a:xfrm>
                <a:off x="411690" y="3424364"/>
                <a:ext cx="5237364" cy="2127915"/>
                <a:chOff x="8079695" y="2550713"/>
                <a:chExt cx="4430986" cy="2127915"/>
              </a:xfrm>
            </p:grpSpPr>
            <p:sp>
              <p:nvSpPr>
                <p:cNvPr id="31" name="Rectángulo 30"/>
                <p:cNvSpPr/>
                <p:nvPr/>
              </p:nvSpPr>
              <p:spPr>
                <a:xfrm>
                  <a:off x="8079695" y="3293076"/>
                  <a:ext cx="4416295" cy="67334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6" name="Rectángulo 25"/>
                <p:cNvSpPr/>
                <p:nvPr/>
              </p:nvSpPr>
              <p:spPr>
                <a:xfrm>
                  <a:off x="8094386" y="4005282"/>
                  <a:ext cx="4416295" cy="673346"/>
                </a:xfrm>
                <a:prstGeom prst="rect">
                  <a:avLst/>
                </a:prstGeom>
                <a:solidFill>
                  <a:srgbClr val="7D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Rectángulo 26"/>
                <p:cNvSpPr/>
                <p:nvPr/>
              </p:nvSpPr>
              <p:spPr>
                <a:xfrm>
                  <a:off x="8079697" y="2550713"/>
                  <a:ext cx="4416295" cy="720000"/>
                </a:xfrm>
                <a:prstGeom prst="rect">
                  <a:avLst/>
                </a:prstGeom>
                <a:solidFill>
                  <a:srgbClr val="7D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8" name="CuadroTexto 27"/>
                <p:cNvSpPr txBox="1"/>
                <p:nvPr/>
              </p:nvSpPr>
              <p:spPr>
                <a:xfrm>
                  <a:off x="8121145" y="3312228"/>
                  <a:ext cx="4001292" cy="646331"/>
                </a:xfrm>
                <a:prstGeom prst="rect">
                  <a:avLst/>
                </a:prstGeom>
                <a:noFill/>
              </p:spPr>
              <p:txBody>
                <a:bodyPr wrap="square" rtlCol="0">
                  <a:spAutoFit/>
                </a:bodyPr>
                <a:lstStyle/>
                <a:p>
                  <a:pPr>
                    <a:buClr>
                      <a:srgbClr val="9F296B"/>
                    </a:buClr>
                  </a:pPr>
                  <a:r>
                    <a:rPr lang="es-MX" dirty="0"/>
                    <a:t>No exceder el plazo que establece la normatividad específica aplicable.</a:t>
                  </a:r>
                </a:p>
              </p:txBody>
            </p:sp>
            <p:sp>
              <p:nvSpPr>
                <p:cNvPr id="29" name="CuadroTexto 28"/>
                <p:cNvSpPr txBox="1"/>
                <p:nvPr/>
              </p:nvSpPr>
              <p:spPr>
                <a:xfrm>
                  <a:off x="8094386" y="4026530"/>
                  <a:ext cx="4001292" cy="646331"/>
                </a:xfrm>
                <a:prstGeom prst="rect">
                  <a:avLst/>
                </a:prstGeom>
                <a:noFill/>
              </p:spPr>
              <p:txBody>
                <a:bodyPr wrap="square" rtlCol="0">
                  <a:spAutoFit/>
                </a:bodyPr>
                <a:lstStyle/>
                <a:p>
                  <a:pPr>
                    <a:buClr>
                      <a:srgbClr val="9F296B"/>
                    </a:buClr>
                  </a:pPr>
                  <a:r>
                    <a:rPr lang="es-MX" dirty="0"/>
                    <a:t>No exceder el plazo de uso, consulta y utilidad de la información.</a:t>
                  </a:r>
                </a:p>
              </p:txBody>
            </p:sp>
            <p:sp>
              <p:nvSpPr>
                <p:cNvPr id="24" name="CuadroTexto 23"/>
                <p:cNvSpPr txBox="1"/>
                <p:nvPr/>
              </p:nvSpPr>
              <p:spPr>
                <a:xfrm>
                  <a:off x="8132093" y="2593605"/>
                  <a:ext cx="4374847" cy="677108"/>
                </a:xfrm>
                <a:prstGeom prst="rect">
                  <a:avLst/>
                </a:prstGeom>
                <a:noFill/>
              </p:spPr>
              <p:txBody>
                <a:bodyPr wrap="square" rtlCol="0">
                  <a:spAutoFit/>
                </a:bodyPr>
                <a:lstStyle/>
                <a:p>
                  <a:pPr>
                    <a:buClr>
                      <a:srgbClr val="9F296B"/>
                    </a:buClr>
                    <a:buSzPct val="110000"/>
                  </a:pPr>
                  <a:r>
                    <a:rPr lang="es-MX" dirty="0"/>
                    <a:t>Asegurar el cumplimiento de los plazo de conservación establecidos en el </a:t>
                  </a:r>
                  <a:r>
                    <a:rPr lang="es-MX" dirty="0" err="1"/>
                    <a:t>CaDiDo</a:t>
                  </a:r>
                  <a:r>
                    <a:rPr lang="es-MX" sz="2000" dirty="0"/>
                    <a:t>.</a:t>
                  </a:r>
                </a:p>
              </p:txBody>
            </p:sp>
          </p:grpSp>
          <p:sp>
            <p:nvSpPr>
              <p:cNvPr id="35" name="Rectángulo 34"/>
              <p:cNvSpPr/>
              <p:nvPr/>
            </p:nvSpPr>
            <p:spPr>
              <a:xfrm>
                <a:off x="429055" y="5613502"/>
                <a:ext cx="5220000" cy="673346"/>
              </a:xfrm>
              <a:prstGeom prst="rect">
                <a:avLst/>
              </a:prstGeom>
              <a:solidFill>
                <a:srgbClr val="FFF2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2000" b="1" dirty="0">
                    <a:solidFill>
                      <a:schemeClr val="tx1"/>
                    </a:solidFill>
                  </a:rPr>
                  <a:t>En ningún caso el plazo podrá                       exceder de 25 años</a:t>
                </a:r>
                <a:r>
                  <a:rPr lang="es-MX" b="1" dirty="0">
                    <a:solidFill>
                      <a:schemeClr val="tx1">
                        <a:lumMod val="50000"/>
                        <a:lumOff val="50000"/>
                      </a:schemeClr>
                    </a:solidFill>
                  </a:rPr>
                  <a:t>.</a:t>
                </a:r>
              </a:p>
            </p:txBody>
          </p:sp>
        </p:grpSp>
        <p:pic>
          <p:nvPicPr>
            <p:cNvPr id="34" name="Imagen 33"/>
            <p:cNvPicPr>
              <a:picLocks noChangeAspect="1"/>
            </p:cNvPicPr>
            <p:nvPr/>
          </p:nvPicPr>
          <p:blipFill>
            <a:blip r:embed="rId3"/>
            <a:stretch>
              <a:fillRect/>
            </a:stretch>
          </p:blipFill>
          <p:spPr>
            <a:xfrm>
              <a:off x="332303" y="2863731"/>
              <a:ext cx="504000" cy="504000"/>
            </a:xfrm>
            <a:prstGeom prst="rect">
              <a:avLst/>
            </a:prstGeom>
          </p:spPr>
        </p:pic>
        <p:pic>
          <p:nvPicPr>
            <p:cNvPr id="37" name="Imagen 36"/>
            <p:cNvPicPr>
              <a:picLocks noChangeAspect="1"/>
            </p:cNvPicPr>
            <p:nvPr/>
          </p:nvPicPr>
          <p:blipFill>
            <a:blip r:embed="rId3"/>
            <a:stretch>
              <a:fillRect/>
            </a:stretch>
          </p:blipFill>
          <p:spPr>
            <a:xfrm>
              <a:off x="332303" y="3616743"/>
              <a:ext cx="504000" cy="504000"/>
            </a:xfrm>
            <a:prstGeom prst="rect">
              <a:avLst/>
            </a:prstGeom>
          </p:spPr>
        </p:pic>
        <p:pic>
          <p:nvPicPr>
            <p:cNvPr id="38" name="Imagen 37"/>
            <p:cNvPicPr>
              <a:picLocks noChangeAspect="1"/>
            </p:cNvPicPr>
            <p:nvPr/>
          </p:nvPicPr>
          <p:blipFill>
            <a:blip r:embed="rId3"/>
            <a:stretch>
              <a:fillRect/>
            </a:stretch>
          </p:blipFill>
          <p:spPr>
            <a:xfrm>
              <a:off x="332303" y="4303219"/>
              <a:ext cx="504000" cy="504000"/>
            </a:xfrm>
            <a:prstGeom prst="rect">
              <a:avLst/>
            </a:prstGeom>
          </p:spPr>
        </p:pic>
      </p:grpSp>
      <p:pic>
        <p:nvPicPr>
          <p:cNvPr id="4" name="Imagen 3"/>
          <p:cNvPicPr>
            <a:picLocks noChangeAspect="1"/>
          </p:cNvPicPr>
          <p:nvPr/>
        </p:nvPicPr>
        <p:blipFill>
          <a:blip r:embed="rId4"/>
          <a:stretch>
            <a:fillRect/>
          </a:stretch>
        </p:blipFill>
        <p:spPr>
          <a:xfrm>
            <a:off x="7565495" y="1269638"/>
            <a:ext cx="4496758" cy="5279433"/>
          </a:xfrm>
          <a:prstGeom prst="rect">
            <a:avLst/>
          </a:prstGeom>
        </p:spPr>
      </p:pic>
      <p:sp>
        <p:nvSpPr>
          <p:cNvPr id="6" name="Marcador de número de diapositiva 3">
            <a:extLst>
              <a:ext uri="{FF2B5EF4-FFF2-40B4-BE49-F238E27FC236}">
                <a16:creationId xmlns:a16="http://schemas.microsoft.com/office/drawing/2014/main" id="{DFD10F3D-64B0-7C71-C41C-05B9869CB4C3}"/>
              </a:ext>
            </a:extLst>
          </p:cNvPr>
          <p:cNvSpPr txBox="1">
            <a:spLocks/>
          </p:cNvSpPr>
          <p:nvPr/>
        </p:nvSpPr>
        <p:spPr>
          <a:xfrm>
            <a:off x="9580784" y="6535192"/>
            <a:ext cx="2370027"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solidFill>
                  <a:schemeClr val="bg1"/>
                </a:solidFill>
              </a:rPr>
              <a:t>Introducción a la LGA, </a:t>
            </a:r>
            <a:fld id="{D57F1E4F-1CFF-5643-939E-217C01CDF565}" type="slidenum">
              <a:rPr lang="en-US" sz="1400" i="1" smtClean="0">
                <a:solidFill>
                  <a:schemeClr val="bg1"/>
                </a:solidFill>
              </a:rPr>
              <a:pPr/>
              <a:t>52</a:t>
            </a:fld>
            <a:endParaRPr lang="en-US" sz="1400" i="1" dirty="0">
              <a:solidFill>
                <a:schemeClr val="bg1"/>
              </a:solidFill>
            </a:endParaRPr>
          </a:p>
        </p:txBody>
      </p:sp>
    </p:spTree>
    <p:extLst>
      <p:ext uri="{BB962C8B-B14F-4D97-AF65-F5344CB8AC3E}">
        <p14:creationId xmlns:p14="http://schemas.microsoft.com/office/powerpoint/2010/main" val="2355590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2410258" y="3927291"/>
            <a:ext cx="5514150" cy="2650005"/>
          </a:xfrm>
          <a:prstGeom prst="rect">
            <a:avLst/>
          </a:prstGeom>
        </p:spPr>
      </p:pic>
      <p:sp>
        <p:nvSpPr>
          <p:cNvPr id="8" name="Título 7"/>
          <p:cNvSpPr>
            <a:spLocks noGrp="1"/>
          </p:cNvSpPr>
          <p:nvPr>
            <p:ph type="title"/>
          </p:nvPr>
        </p:nvSpPr>
        <p:spPr/>
        <p:txBody>
          <a:bodyPr rtlCol="0">
            <a:normAutofit/>
          </a:bodyPr>
          <a:lstStyle/>
          <a:p>
            <a:r>
              <a:rPr lang="es-MX" dirty="0"/>
              <a:t>De los Documentos de archivo electrónicos </a:t>
            </a:r>
            <a:endParaRPr lang="es-ES" dirty="0">
              <a:latin typeface="Segoe UI Light" panose="020B0502040204020203" pitchFamily="34" charset="0"/>
              <a:cs typeface="Segoe UI Light" panose="020B0502040204020203" pitchFamily="34" charset="0"/>
            </a:endParaRPr>
          </a:p>
        </p:txBody>
      </p:sp>
      <p:sp>
        <p:nvSpPr>
          <p:cNvPr id="16" name="Marcador de contenido 17"/>
          <p:cNvSpPr txBox="1">
            <a:spLocks/>
          </p:cNvSpPr>
          <p:nvPr/>
        </p:nvSpPr>
        <p:spPr>
          <a:xfrm>
            <a:off x="541609" y="1296100"/>
            <a:ext cx="6093106" cy="1236475"/>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rtl="0">
              <a:spcAft>
                <a:spcPts val="2000"/>
              </a:spcAft>
              <a:buNone/>
            </a:pPr>
            <a:r>
              <a:rPr lang="es-ES" dirty="0">
                <a:latin typeface="Segoe UI" panose="020B0502040204020203" pitchFamily="34" charset="0"/>
                <a:cs typeface="Segoe UI" panose="020B0502040204020203" pitchFamily="34" charset="0"/>
              </a:rPr>
              <a:t>Objetivos de la LGA</a:t>
            </a:r>
          </a:p>
        </p:txBody>
      </p:sp>
      <p:sp>
        <p:nvSpPr>
          <p:cNvPr id="42" name="Marcador de contenido 17"/>
          <p:cNvSpPr txBox="1">
            <a:spLocks/>
          </p:cNvSpPr>
          <p:nvPr/>
        </p:nvSpPr>
        <p:spPr>
          <a:xfrm>
            <a:off x="528546" y="1641322"/>
            <a:ext cx="4353555" cy="1298398"/>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2000"/>
              </a:spcAft>
              <a:buNone/>
            </a:pPr>
            <a:r>
              <a:rPr lang="es-MX" sz="1600" dirty="0"/>
              <a:t>Sentar las bases para el desarrollo y la implementación de un sistema integral de gestión de documentos electrónicos encaminado al establecimiento de gobiernos digitales y abiertos …. que beneficien con sus servicios a la ciudadanía</a:t>
            </a:r>
            <a:r>
              <a:rPr lang="es-MX" sz="1400" dirty="0"/>
              <a:t>; </a:t>
            </a:r>
            <a:endParaRPr lang="es-ES" sz="1400"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6" name="Imagen 5"/>
          <p:cNvPicPr>
            <a:picLocks noChangeAspect="1"/>
          </p:cNvPicPr>
          <p:nvPr/>
        </p:nvPicPr>
        <p:blipFill>
          <a:blip r:embed="rId4"/>
          <a:stretch>
            <a:fillRect/>
          </a:stretch>
        </p:blipFill>
        <p:spPr>
          <a:xfrm>
            <a:off x="6256461" y="1407968"/>
            <a:ext cx="4938778" cy="3286533"/>
          </a:xfrm>
          <a:prstGeom prst="rect">
            <a:avLst/>
          </a:prstGeom>
          <a:ln>
            <a:noFill/>
          </a:ln>
          <a:effectLst>
            <a:outerShdw blurRad="292100" dist="139700" dir="2700000" algn="tl" rotWithShape="0">
              <a:srgbClr val="333333">
                <a:alpha val="65000"/>
              </a:srgbClr>
            </a:outerShdw>
          </a:effectLst>
        </p:spPr>
      </p:pic>
      <p:sp>
        <p:nvSpPr>
          <p:cNvPr id="7" name="Rectángulo 6"/>
          <p:cNvSpPr/>
          <p:nvPr/>
        </p:nvSpPr>
        <p:spPr>
          <a:xfrm>
            <a:off x="7828126" y="4694501"/>
            <a:ext cx="3545305" cy="276999"/>
          </a:xfrm>
          <a:prstGeom prst="rect">
            <a:avLst/>
          </a:prstGeom>
        </p:spPr>
        <p:txBody>
          <a:bodyPr wrap="square">
            <a:spAutoFit/>
          </a:bodyPr>
          <a:lstStyle/>
          <a:p>
            <a:r>
              <a:rPr lang="es-MX" sz="600" dirty="0">
                <a:solidFill>
                  <a:schemeClr val="tx1">
                    <a:lumMod val="50000"/>
                    <a:lumOff val="50000"/>
                  </a:schemeClr>
                </a:solidFill>
              </a:rPr>
              <a:t>Imagen tomada de : https://lcg.mx/el-gobierno-digital-en-mexico/?utm_source=rss&amp;utm_medium=rss&amp;utm_campaign=el-gobierno-digital-en-mexico</a:t>
            </a:r>
          </a:p>
        </p:txBody>
      </p:sp>
      <p:sp>
        <p:nvSpPr>
          <p:cNvPr id="17"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600" i="1" dirty="0" err="1">
                <a:solidFill>
                  <a:schemeClr val="bg1"/>
                </a:solidFill>
              </a:rPr>
              <a:t>Curso</a:t>
            </a:r>
            <a:r>
              <a:rPr lang="en-US" sz="1600" i="1" dirty="0">
                <a:solidFill>
                  <a:schemeClr val="bg1"/>
                </a:solidFill>
              </a:rPr>
              <a:t> </a:t>
            </a:r>
            <a:r>
              <a:rPr lang="en-US" sz="1600" i="1" dirty="0" err="1">
                <a:solidFill>
                  <a:schemeClr val="bg1"/>
                </a:solidFill>
              </a:rPr>
              <a:t>Introducción</a:t>
            </a:r>
            <a:r>
              <a:rPr lang="en-US" sz="1600" i="1" dirty="0">
                <a:solidFill>
                  <a:schemeClr val="bg1"/>
                </a:solidFill>
              </a:rPr>
              <a:t> a la LGA, </a:t>
            </a:r>
            <a:fld id="{D57F1E4F-1CFF-5643-939E-217C01CDF565}" type="slidenum">
              <a:rPr lang="en-US" sz="1600" i="1" smtClean="0">
                <a:solidFill>
                  <a:schemeClr val="bg1"/>
                </a:solidFill>
              </a:rPr>
              <a:pPr/>
              <a:t>53</a:t>
            </a:fld>
            <a:endParaRPr lang="en-US" sz="1600" i="1" dirty="0">
              <a:solidFill>
                <a:schemeClr val="bg1"/>
              </a:solidFill>
            </a:endParaRPr>
          </a:p>
        </p:txBody>
      </p:sp>
    </p:spTree>
    <p:extLst>
      <p:ext uri="{BB962C8B-B14F-4D97-AF65-F5344CB8AC3E}">
        <p14:creationId xmlns:p14="http://schemas.microsoft.com/office/powerpoint/2010/main" val="1769326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upo 66"/>
          <p:cNvGrpSpPr/>
          <p:nvPr/>
        </p:nvGrpSpPr>
        <p:grpSpPr>
          <a:xfrm rot="16200000">
            <a:off x="9034285" y="351829"/>
            <a:ext cx="1631865" cy="4338515"/>
            <a:chOff x="0" y="0"/>
            <a:chExt cx="2305051" cy="6858001"/>
          </a:xfrm>
          <a:gradFill flip="none" rotWithShape="1">
            <a:gsLst>
              <a:gs pos="0">
                <a:srgbClr val="82FFFF"/>
              </a:gs>
              <a:gs pos="100000">
                <a:srgbClr val="134770">
                  <a:lumMod val="60000"/>
                  <a:lumOff val="40000"/>
                </a:srgbClr>
              </a:gs>
            </a:gsLst>
            <a:lin ang="5400000" scaled="0"/>
            <a:tileRect/>
          </a:gradFill>
        </p:grpSpPr>
        <p:sp>
          <p:nvSpPr>
            <p:cNvPr id="68" name="Rectángulo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69" name="Forma libre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0" name="Forma libre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1" name="Rectángulo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72" name="Forma libre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3" name="Forma libre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4" name="Forma libre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5" name="Forma libre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6" name="Forma libre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7" name="Forma libre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8" name="Forma libre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79" name="Forma libre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0" name="Forma libre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1" name="Forma libre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2" name="Forma libre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3" name="Forma libre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4" name="Forma libre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5" name="Forma libre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6" name="Forma libre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7" name="Forma libre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8" name="Forma libre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89" name="Forma libre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0" name="Forma libre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1" name="Forma libre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2" name="Forma libre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3" name="Forma libre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4" name="Forma libre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5" name="Forma libre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6" name="Rectángulo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97" name="Forma libre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8" name="Forma libre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99" name="Forma libre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0" name="Forma libre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1" name="Forma libre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2" name="Forma libre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3" name="Forma libre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4" name="Forma libre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5" name="Forma libre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6" name="Forma libre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7" name="Forma libre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08" name="Rectángulo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09" name="Forma libre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0" name="Forma libre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1" name="Forma libre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2" name="Forma libre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3" name="Forma libre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4" name="Forma libre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5" name="Forma libre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6" name="Forma libre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7" name="Forma libre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8" name="Forma libre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19" name="Forma libre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orma libre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1" name="Forma libre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8" name="Título 7"/>
          <p:cNvSpPr>
            <a:spLocks noGrp="1"/>
          </p:cNvSpPr>
          <p:nvPr>
            <p:ph type="title"/>
          </p:nvPr>
        </p:nvSpPr>
        <p:spPr/>
        <p:txBody>
          <a:bodyPr rtlCol="0">
            <a:normAutofit fontScale="90000"/>
          </a:bodyPr>
          <a:lstStyle/>
          <a:p>
            <a:r>
              <a:rPr lang="es-MX" dirty="0"/>
              <a:t>Documentos de archivo electrónicos- Tratamiento</a:t>
            </a:r>
            <a:endParaRPr lang="es-ES" dirty="0">
              <a:latin typeface="Segoe UI Light" panose="020B0502040204020203" pitchFamily="34" charset="0"/>
              <a:cs typeface="Segoe UI Light" panose="020B0502040204020203" pitchFamily="34" charset="0"/>
            </a:endParaRPr>
          </a:p>
        </p:txBody>
      </p:sp>
      <p:sp>
        <p:nvSpPr>
          <p:cNvPr id="43" name="Marcador de contenido 17"/>
          <p:cNvSpPr txBox="1">
            <a:spLocks/>
          </p:cNvSpPr>
          <p:nvPr/>
        </p:nvSpPr>
        <p:spPr>
          <a:xfrm>
            <a:off x="403770" y="5480552"/>
            <a:ext cx="6066558" cy="1017949"/>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2000"/>
              </a:spcAft>
              <a:buNone/>
            </a:pPr>
            <a:r>
              <a:rPr lang="es-MX" sz="1400" dirty="0">
                <a:solidFill>
                  <a:schemeClr val="accent1"/>
                </a:solidFill>
              </a:rPr>
              <a:t>Artículo 28, f. V. </a:t>
            </a:r>
            <a:r>
              <a:rPr lang="es-MX" sz="1400" dirty="0"/>
              <a:t>Coordinar las actividades destinadas a la modernización y automatización de los procesos archivísticos y a la gestión de documentos electrónicos de las áreas operativas; </a:t>
            </a:r>
            <a:r>
              <a:rPr lang="es-ES" sz="1400" dirty="0">
                <a:latin typeface="Segoe UI" panose="020B0502040204020203" pitchFamily="34" charset="0"/>
                <a:cs typeface="Segoe UI" panose="020B0502040204020203" pitchFamily="34" charset="0"/>
              </a:rPr>
              <a:t>.</a:t>
            </a:r>
            <a:endParaRPr lang="es-ES" sz="1400" dirty="0">
              <a:solidFill>
                <a:srgbClr val="D24726"/>
              </a:solidFill>
              <a:latin typeface="Segoe UI" panose="020B0502040204020203" pitchFamily="34" charset="0"/>
              <a:cs typeface="Segoe UI" panose="020B0502040204020203" pitchFamily="34" charset="0"/>
            </a:endParaRPr>
          </a:p>
        </p:txBody>
      </p:sp>
      <p:sp>
        <p:nvSpPr>
          <p:cNvPr id="4" name="AutoShape 2" descr="Digitalizacion de Documentos | Nóminas, PRL, Contratos | Normada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9" name="Imagen 8"/>
          <p:cNvPicPr>
            <a:picLocks noChangeAspect="1"/>
          </p:cNvPicPr>
          <p:nvPr/>
        </p:nvPicPr>
        <p:blipFill>
          <a:blip r:embed="rId3"/>
          <a:stretch>
            <a:fillRect/>
          </a:stretch>
        </p:blipFill>
        <p:spPr>
          <a:xfrm>
            <a:off x="449990" y="4847211"/>
            <a:ext cx="588302" cy="592416"/>
          </a:xfrm>
          <a:prstGeom prst="rect">
            <a:avLst/>
          </a:prstGeom>
        </p:spPr>
      </p:pic>
      <p:sp>
        <p:nvSpPr>
          <p:cNvPr id="44" name="Marcador de contenido 17"/>
          <p:cNvSpPr txBox="1">
            <a:spLocks/>
          </p:cNvSpPr>
          <p:nvPr/>
        </p:nvSpPr>
        <p:spPr>
          <a:xfrm>
            <a:off x="1000608" y="1266756"/>
            <a:ext cx="8968969" cy="913451"/>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600"/>
              </a:spcBef>
              <a:spcAft>
                <a:spcPts val="600"/>
              </a:spcAft>
              <a:buNone/>
            </a:pPr>
            <a:r>
              <a:rPr lang="es-MX" sz="1600" dirty="0"/>
              <a:t>Además de los procesos de gestión previstos en el artículo 12, se deberá contemplar para la gestión documental electrónica la incorporación, asignación de acceso, seguridad, almacenamiento, uso y trazabilidad</a:t>
            </a:r>
          </a:p>
        </p:txBody>
      </p:sp>
      <p:sp>
        <p:nvSpPr>
          <p:cNvPr id="18" name="Signo más 17"/>
          <p:cNvSpPr/>
          <p:nvPr/>
        </p:nvSpPr>
        <p:spPr>
          <a:xfrm>
            <a:off x="6929676" y="2938561"/>
            <a:ext cx="563526" cy="626980"/>
          </a:xfrm>
          <a:prstGeom prst="mathPlus">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122" name="Grupo 121"/>
          <p:cNvGrpSpPr/>
          <p:nvPr/>
        </p:nvGrpSpPr>
        <p:grpSpPr>
          <a:xfrm rot="16200000">
            <a:off x="8878016" y="2397175"/>
            <a:ext cx="1584196" cy="4385382"/>
            <a:chOff x="0" y="0"/>
            <a:chExt cx="2305051" cy="6858001"/>
          </a:xfrm>
          <a:gradFill flip="none" rotWithShape="1">
            <a:gsLst>
              <a:gs pos="0">
                <a:srgbClr val="82FFFF"/>
              </a:gs>
              <a:gs pos="100000">
                <a:srgbClr val="134770">
                  <a:lumMod val="60000"/>
                  <a:lumOff val="40000"/>
                </a:srgbClr>
              </a:gs>
            </a:gsLst>
            <a:lin ang="5400000" scaled="0"/>
            <a:tileRect/>
          </a:gradFill>
        </p:grpSpPr>
        <p:sp>
          <p:nvSpPr>
            <p:cNvPr id="123" name="Rectángulo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24" name="Forma libre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5" name="Forma libre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6" name="Rectángulo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27" name="Forma libre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8" name="Forma libre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9" name="Forma libre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0" name="Forma libre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1" name="Forma libre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2" name="Forma libre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3" name="Forma libre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4" name="Forma libre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5" name="Forma libre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6" name="Forma libre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7" name="Forma libre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8" name="Forma libre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9" name="Forma libre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0" name="Forma libre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1" name="Forma libre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2" name="Forma libre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3" name="Forma libre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4" name="Forma libre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5" name="Forma libre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6" name="Forma libre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7" name="Forma libre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8" name="Forma libre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9" name="Forma libre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0" name="Forma libre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1" name="Rectángulo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52" name="Forma libre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3" name="Forma libre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4" name="Forma libre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5" name="Forma libre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6" name="Forma libre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7" name="Forma libre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8" name="Forma libre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9" name="Forma libre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0" name="Forma libre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1" name="Forma libre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2" name="Forma libre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3" name="Rectángulo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4" name="Forma libre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5" name="Forma libre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6" name="Forma libre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7" name="Forma libre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8" name="Forma libre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9" name="Forma libre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0" name="Forma libre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1" name="Forma libre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2" name="Forma libre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3" name="Forma libre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4" name="Forma libre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5" name="Forma libre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6" name="Forma libre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1" name="CuadroTexto 20"/>
          <p:cNvSpPr txBox="1"/>
          <p:nvPr/>
        </p:nvSpPr>
        <p:spPr>
          <a:xfrm>
            <a:off x="7896610" y="2807802"/>
            <a:ext cx="3466214" cy="1323439"/>
          </a:xfrm>
          <a:prstGeom prst="rect">
            <a:avLst/>
          </a:prstGeom>
          <a:solidFill>
            <a:schemeClr val="accent6">
              <a:lumMod val="75000"/>
            </a:schemeClr>
          </a:solidFill>
        </p:spPr>
        <p:txBody>
          <a:bodyPr wrap="square" rtlCol="0">
            <a:spAutoFit/>
          </a:bodyPr>
          <a:lstStyle/>
          <a:p>
            <a:pPr marL="285750" indent="-285750">
              <a:buFont typeface="Arial" panose="020B0604020202020204" pitchFamily="34" charset="0"/>
              <a:buChar char="•"/>
            </a:pPr>
            <a:r>
              <a:rPr lang="es-MX" sz="1600" dirty="0">
                <a:solidFill>
                  <a:schemeClr val="bg1"/>
                </a:solidFill>
              </a:rPr>
              <a:t>Incorporación</a:t>
            </a:r>
          </a:p>
          <a:p>
            <a:pPr marL="285750" indent="-285750">
              <a:buFont typeface="Arial" panose="020B0604020202020204" pitchFamily="34" charset="0"/>
              <a:buChar char="•"/>
            </a:pPr>
            <a:r>
              <a:rPr lang="es-MX" sz="1600" dirty="0">
                <a:solidFill>
                  <a:schemeClr val="bg1"/>
                </a:solidFill>
              </a:rPr>
              <a:t>Asignación de acceso</a:t>
            </a:r>
          </a:p>
          <a:p>
            <a:pPr marL="285750" indent="-285750">
              <a:buFont typeface="Arial" panose="020B0604020202020204" pitchFamily="34" charset="0"/>
              <a:buChar char="•"/>
            </a:pPr>
            <a:r>
              <a:rPr lang="es-MX" sz="1600" dirty="0">
                <a:solidFill>
                  <a:schemeClr val="bg1"/>
                </a:solidFill>
              </a:rPr>
              <a:t>Seguridad</a:t>
            </a:r>
          </a:p>
          <a:p>
            <a:pPr marL="285750" indent="-285750">
              <a:buFont typeface="Arial" panose="020B0604020202020204" pitchFamily="34" charset="0"/>
              <a:buChar char="•"/>
            </a:pPr>
            <a:r>
              <a:rPr lang="es-MX" sz="1600" dirty="0">
                <a:solidFill>
                  <a:schemeClr val="bg1"/>
                </a:solidFill>
              </a:rPr>
              <a:t>Almacenamiento</a:t>
            </a:r>
          </a:p>
          <a:p>
            <a:pPr marL="285750" indent="-285750">
              <a:buFont typeface="Arial" panose="020B0604020202020204" pitchFamily="34" charset="0"/>
              <a:buChar char="•"/>
            </a:pPr>
            <a:r>
              <a:rPr lang="es-MX" sz="1600" dirty="0">
                <a:solidFill>
                  <a:schemeClr val="bg1"/>
                </a:solidFill>
              </a:rPr>
              <a:t>Uso y trazabilidad</a:t>
            </a:r>
          </a:p>
        </p:txBody>
      </p:sp>
      <p:pic>
        <p:nvPicPr>
          <p:cNvPr id="2" name="Imagen 1">
            <a:extLst>
              <a:ext uri="{FF2B5EF4-FFF2-40B4-BE49-F238E27FC236}">
                <a16:creationId xmlns:a16="http://schemas.microsoft.com/office/drawing/2014/main" id="{00D7BCF6-AAF6-7D76-FB92-9B9D4A5AE397}"/>
              </a:ext>
            </a:extLst>
          </p:cNvPr>
          <p:cNvPicPr>
            <a:picLocks noChangeAspect="1"/>
          </p:cNvPicPr>
          <p:nvPr/>
        </p:nvPicPr>
        <p:blipFill>
          <a:blip r:embed="rId4"/>
          <a:stretch>
            <a:fillRect/>
          </a:stretch>
        </p:blipFill>
        <p:spPr>
          <a:xfrm>
            <a:off x="461410" y="2681242"/>
            <a:ext cx="1116000" cy="1116000"/>
          </a:xfrm>
          <a:prstGeom prst="rect">
            <a:avLst/>
          </a:prstGeom>
        </p:spPr>
      </p:pic>
      <p:pic>
        <p:nvPicPr>
          <p:cNvPr id="3" name="Imagen 2">
            <a:extLst>
              <a:ext uri="{FF2B5EF4-FFF2-40B4-BE49-F238E27FC236}">
                <a16:creationId xmlns:a16="http://schemas.microsoft.com/office/drawing/2014/main" id="{598AA3E3-A47F-241E-C87E-C3AB2F28DBEC}"/>
              </a:ext>
            </a:extLst>
          </p:cNvPr>
          <p:cNvPicPr>
            <a:picLocks noChangeAspect="1"/>
          </p:cNvPicPr>
          <p:nvPr/>
        </p:nvPicPr>
        <p:blipFill>
          <a:blip r:embed="rId5"/>
          <a:stretch>
            <a:fillRect/>
          </a:stretch>
        </p:blipFill>
        <p:spPr>
          <a:xfrm>
            <a:off x="1771194" y="2616454"/>
            <a:ext cx="4745178" cy="2221789"/>
          </a:xfrm>
          <a:prstGeom prst="rect">
            <a:avLst/>
          </a:prstGeom>
        </p:spPr>
      </p:pic>
      <p:sp>
        <p:nvSpPr>
          <p:cNvPr id="6" name="CuadroTexto 5">
            <a:extLst>
              <a:ext uri="{FF2B5EF4-FFF2-40B4-BE49-F238E27FC236}">
                <a16:creationId xmlns:a16="http://schemas.microsoft.com/office/drawing/2014/main" id="{222D3E8A-B5E9-AD1F-B7B0-A5E2A728F289}"/>
              </a:ext>
            </a:extLst>
          </p:cNvPr>
          <p:cNvSpPr txBox="1"/>
          <p:nvPr/>
        </p:nvSpPr>
        <p:spPr>
          <a:xfrm>
            <a:off x="8721400" y="752446"/>
            <a:ext cx="1407727" cy="369332"/>
          </a:xfrm>
          <a:prstGeom prst="rect">
            <a:avLst/>
          </a:prstGeom>
          <a:noFill/>
        </p:spPr>
        <p:txBody>
          <a:bodyPr wrap="square">
            <a:spAutoFit/>
          </a:bodyPr>
          <a:lstStyle/>
          <a:p>
            <a:r>
              <a:rPr lang="es-MX" dirty="0">
                <a:solidFill>
                  <a:schemeClr val="accent1"/>
                </a:solidFill>
              </a:rPr>
              <a:t>Artículo 41</a:t>
            </a:r>
          </a:p>
        </p:txBody>
      </p:sp>
      <p:sp>
        <p:nvSpPr>
          <p:cNvPr id="5" name="Marcador de número de diapositiva 3">
            <a:extLst>
              <a:ext uri="{FF2B5EF4-FFF2-40B4-BE49-F238E27FC236}">
                <a16:creationId xmlns:a16="http://schemas.microsoft.com/office/drawing/2014/main" id="{80F17432-3404-A62C-5472-E5D2585AD261}"/>
              </a:ext>
            </a:extLst>
          </p:cNvPr>
          <p:cNvSpPr txBox="1">
            <a:spLocks/>
          </p:cNvSpPr>
          <p:nvPr/>
        </p:nvSpPr>
        <p:spPr>
          <a:xfrm>
            <a:off x="9580784" y="6535192"/>
            <a:ext cx="2370027"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solidFill>
                  <a:schemeClr val="bg1"/>
                </a:solidFill>
              </a:rPr>
              <a:t>Introducción a la LGA, </a:t>
            </a:r>
            <a:fld id="{D57F1E4F-1CFF-5643-939E-217C01CDF565}" type="slidenum">
              <a:rPr lang="en-US" sz="1400" i="1" smtClean="0">
                <a:solidFill>
                  <a:schemeClr val="bg1"/>
                </a:solidFill>
              </a:rPr>
              <a:pPr/>
              <a:t>54</a:t>
            </a:fld>
            <a:endParaRPr lang="en-US" sz="1400" i="1" dirty="0">
              <a:solidFill>
                <a:schemeClr val="bg1"/>
              </a:solidFill>
            </a:endParaRPr>
          </a:p>
        </p:txBody>
      </p:sp>
    </p:spTree>
    <p:extLst>
      <p:ext uri="{BB962C8B-B14F-4D97-AF65-F5344CB8AC3E}">
        <p14:creationId xmlns:p14="http://schemas.microsoft.com/office/powerpoint/2010/main" val="3336111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p:txBody>
          <a:bodyPr rtlCol="0">
            <a:normAutofit fontScale="90000"/>
          </a:bodyPr>
          <a:lstStyle/>
          <a:p>
            <a:r>
              <a:rPr lang="es-MX" dirty="0"/>
              <a:t>Documentos de archivo electrónicos en el PADA</a:t>
            </a:r>
            <a:endParaRPr lang="es-ES" dirty="0">
              <a:latin typeface="Segoe UI Light" panose="020B0502040204020203" pitchFamily="34" charset="0"/>
              <a:cs typeface="Segoe UI Light" panose="020B0502040204020203" pitchFamily="34" charset="0"/>
            </a:endParaRPr>
          </a:p>
        </p:txBody>
      </p:sp>
      <p:sp>
        <p:nvSpPr>
          <p:cNvPr id="4" name="AutoShape 2" descr="Digitalizacion de Documentos | Nóminas, PRL, Contratos | Normada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5" name="Imagen 4"/>
          <p:cNvPicPr>
            <a:picLocks noChangeAspect="1"/>
          </p:cNvPicPr>
          <p:nvPr/>
        </p:nvPicPr>
        <p:blipFill>
          <a:blip r:embed="rId3"/>
          <a:stretch>
            <a:fillRect/>
          </a:stretch>
        </p:blipFill>
        <p:spPr>
          <a:xfrm>
            <a:off x="7398326" y="1658989"/>
            <a:ext cx="3544297" cy="2654802"/>
          </a:xfrm>
          <a:prstGeom prst="rect">
            <a:avLst/>
          </a:prstGeom>
          <a:ln>
            <a:noFill/>
          </a:ln>
          <a:effectLst>
            <a:outerShdw blurRad="292100" dist="139700" dir="2700000" algn="tl" rotWithShape="0">
              <a:srgbClr val="333333">
                <a:alpha val="65000"/>
              </a:srgbClr>
            </a:outerShdw>
          </a:effectLst>
        </p:spPr>
      </p:pic>
      <p:grpSp>
        <p:nvGrpSpPr>
          <p:cNvPr id="117" name="Grupo 116"/>
          <p:cNvGrpSpPr/>
          <p:nvPr/>
        </p:nvGrpSpPr>
        <p:grpSpPr>
          <a:xfrm rot="16200000">
            <a:off x="7706180" y="2344964"/>
            <a:ext cx="2505982" cy="5421540"/>
            <a:chOff x="0" y="0"/>
            <a:chExt cx="2305051" cy="6858001"/>
          </a:xfrm>
          <a:gradFill flip="none" rotWithShape="1">
            <a:gsLst>
              <a:gs pos="0">
                <a:srgbClr val="82FFFF"/>
              </a:gs>
              <a:gs pos="100000">
                <a:srgbClr val="134770">
                  <a:lumMod val="60000"/>
                  <a:lumOff val="40000"/>
                </a:srgbClr>
              </a:gs>
            </a:gsLst>
            <a:lin ang="5400000" scaled="0"/>
            <a:tileRect/>
          </a:gradFill>
        </p:grpSpPr>
        <p:sp>
          <p:nvSpPr>
            <p:cNvPr id="118" name="Rectángulo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19" name="Forma libre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0" name="Forma libre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1" name="Rectángulo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22" name="Forma libre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3" name="Forma libre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4" name="Forma libre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5" name="Forma libre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6" name="Forma libre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7" name="Forma libre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8" name="Forma libre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9" name="Forma libre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0" name="Forma libre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1" name="Forma libre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2" name="Forma libre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3" name="Forma libre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4" name="Forma libre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5" name="Forma libre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6" name="Forma libre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7" name="Forma libre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8" name="Forma libre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9" name="Forma libre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0" name="Forma libre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1" name="Forma libre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2" name="Forma libre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3" name="Forma libre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4" name="Forma libre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5" name="Forma libre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6" name="Rectángulo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47" name="Forma libre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8" name="Forma libre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9" name="Forma libre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0" name="Forma libre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1" name="Forma libre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2" name="Forma libre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3" name="Forma libre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4" name="Forma libre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5" name="Forma libre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6" name="Forma libre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7" name="Forma libre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8" name="Rectángulo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59" name="Forma libre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0" name="Forma libre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1" name="Forma libre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2" name="Forma libre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3" name="Forma libre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4" name="Forma libre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5" name="Forma libre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6" name="Forma libre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7" name="Forma libre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8" name="Forma libre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9" name="Forma libre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0" name="Forma libre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1" name="Forma libre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44" name="Marcador de contenido 17"/>
          <p:cNvSpPr txBox="1">
            <a:spLocks/>
          </p:cNvSpPr>
          <p:nvPr/>
        </p:nvSpPr>
        <p:spPr>
          <a:xfrm>
            <a:off x="1470325" y="1495491"/>
            <a:ext cx="5233636" cy="3109788"/>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600"/>
              </a:spcBef>
              <a:spcAft>
                <a:spcPts val="600"/>
              </a:spcAft>
              <a:buNone/>
            </a:pPr>
            <a:r>
              <a:rPr lang="es-MX" sz="1800" dirty="0"/>
              <a:t>Los SO establecerán en su Programa anual:</a:t>
            </a:r>
          </a:p>
          <a:p>
            <a:pPr algn="just">
              <a:lnSpc>
                <a:spcPct val="100000"/>
              </a:lnSpc>
              <a:spcBef>
                <a:spcPts val="600"/>
              </a:spcBef>
              <a:spcAft>
                <a:spcPts val="600"/>
              </a:spcAft>
            </a:pPr>
            <a:r>
              <a:rPr lang="es-MX" sz="1800" dirty="0"/>
              <a:t>Procedimientos para la generación, administración, uso, control y migración de formatos electrónicos, y</a:t>
            </a:r>
          </a:p>
          <a:p>
            <a:pPr algn="just">
              <a:lnSpc>
                <a:spcPct val="100000"/>
              </a:lnSpc>
              <a:spcBef>
                <a:spcPts val="600"/>
              </a:spcBef>
              <a:spcAft>
                <a:spcPts val="600"/>
              </a:spcAft>
            </a:pPr>
            <a:r>
              <a:rPr lang="es-MX" sz="1800" dirty="0"/>
              <a:t>Planes de preservación y conservación de largo plazo que contemplen la migración, la emulación o cualquier otro método de preservación y conservación de los documentos de archivo electrónicos, apoyándose en las disposiciones emanadas del CONARCH.</a:t>
            </a:r>
            <a:endParaRPr lang="es-ES" sz="1800" dirty="0">
              <a:solidFill>
                <a:prstClr val="black">
                  <a:lumMod val="75000"/>
                  <a:lumOff val="25000"/>
                </a:prstClr>
              </a:solidFill>
            </a:endParaRPr>
          </a:p>
        </p:txBody>
      </p:sp>
      <p:sp>
        <p:nvSpPr>
          <p:cNvPr id="6" name="CuadroTexto 5">
            <a:extLst>
              <a:ext uri="{FF2B5EF4-FFF2-40B4-BE49-F238E27FC236}">
                <a16:creationId xmlns:a16="http://schemas.microsoft.com/office/drawing/2014/main" id="{6D269213-C327-EBE4-E387-861FA3494CF5}"/>
              </a:ext>
            </a:extLst>
          </p:cNvPr>
          <p:cNvSpPr txBox="1"/>
          <p:nvPr/>
        </p:nvSpPr>
        <p:spPr>
          <a:xfrm>
            <a:off x="7499391" y="741786"/>
            <a:ext cx="2299366" cy="369332"/>
          </a:xfrm>
          <a:prstGeom prst="rect">
            <a:avLst/>
          </a:prstGeom>
          <a:noFill/>
        </p:spPr>
        <p:txBody>
          <a:bodyPr wrap="square">
            <a:spAutoFit/>
          </a:bodyPr>
          <a:lstStyle/>
          <a:p>
            <a:r>
              <a:rPr lang="es-MX" sz="1800" dirty="0">
                <a:solidFill>
                  <a:schemeClr val="accent1"/>
                </a:solidFill>
              </a:rPr>
              <a:t>Artículo 42. </a:t>
            </a:r>
            <a:endParaRPr lang="es-MX" dirty="0"/>
          </a:p>
        </p:txBody>
      </p:sp>
      <p:pic>
        <p:nvPicPr>
          <p:cNvPr id="7" name="Imagen 6">
            <a:extLst>
              <a:ext uri="{FF2B5EF4-FFF2-40B4-BE49-F238E27FC236}">
                <a16:creationId xmlns:a16="http://schemas.microsoft.com/office/drawing/2014/main" id="{598FDAE2-ACA1-5A49-FA3D-EB407E429975}"/>
              </a:ext>
            </a:extLst>
          </p:cNvPr>
          <p:cNvPicPr>
            <a:picLocks noChangeAspect="1"/>
          </p:cNvPicPr>
          <p:nvPr/>
        </p:nvPicPr>
        <p:blipFill>
          <a:blip r:embed="rId4"/>
          <a:stretch>
            <a:fillRect/>
          </a:stretch>
        </p:blipFill>
        <p:spPr>
          <a:xfrm>
            <a:off x="350562" y="1342718"/>
            <a:ext cx="1115665" cy="1115665"/>
          </a:xfrm>
          <a:prstGeom prst="rect">
            <a:avLst/>
          </a:prstGeom>
        </p:spPr>
      </p:pic>
      <p:sp>
        <p:nvSpPr>
          <p:cNvPr id="2" name="Marcador de número de diapositiva 3">
            <a:extLst>
              <a:ext uri="{FF2B5EF4-FFF2-40B4-BE49-F238E27FC236}">
                <a16:creationId xmlns:a16="http://schemas.microsoft.com/office/drawing/2014/main" id="{067D2507-A6D5-1045-C818-57F32095550A}"/>
              </a:ext>
            </a:extLst>
          </p:cNvPr>
          <p:cNvSpPr txBox="1">
            <a:spLocks/>
          </p:cNvSpPr>
          <p:nvPr/>
        </p:nvSpPr>
        <p:spPr>
          <a:xfrm>
            <a:off x="9580784" y="6535192"/>
            <a:ext cx="2370027"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a:solidFill>
                  <a:schemeClr val="bg1"/>
                </a:solidFill>
              </a:rPr>
              <a:t>Introducción a la LGA, </a:t>
            </a:r>
            <a:fld id="{D57F1E4F-1CFF-5643-939E-217C01CDF565}" type="slidenum">
              <a:rPr lang="en-US" sz="1400" i="1" smtClean="0">
                <a:solidFill>
                  <a:schemeClr val="bg1"/>
                </a:solidFill>
              </a:rPr>
              <a:pPr/>
              <a:t>55</a:t>
            </a:fld>
            <a:endParaRPr lang="en-US" sz="1400" i="1" dirty="0">
              <a:solidFill>
                <a:schemeClr val="bg1"/>
              </a:solidFill>
            </a:endParaRPr>
          </a:p>
        </p:txBody>
      </p:sp>
    </p:spTree>
    <p:extLst>
      <p:ext uri="{BB962C8B-B14F-4D97-AF65-F5344CB8AC3E}">
        <p14:creationId xmlns:p14="http://schemas.microsoft.com/office/powerpoint/2010/main" val="5958691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521207" y="448056"/>
            <a:ext cx="9111040" cy="640080"/>
          </a:xfrm>
        </p:spPr>
        <p:txBody>
          <a:bodyPr rtlCol="0">
            <a:normAutofit/>
          </a:bodyPr>
          <a:lstStyle/>
          <a:p>
            <a:r>
              <a:rPr lang="es-MX" dirty="0"/>
              <a:t>Documentos de archivo electrónicos: preservación</a:t>
            </a:r>
            <a:endParaRPr lang="es-ES" dirty="0">
              <a:latin typeface="Segoe UI Light" panose="020B0502040204020203" pitchFamily="34" charset="0"/>
              <a:cs typeface="Segoe UI Light" panose="020B0502040204020203" pitchFamily="34" charset="0"/>
            </a:endParaRPr>
          </a:p>
        </p:txBody>
      </p:sp>
      <p:sp>
        <p:nvSpPr>
          <p:cNvPr id="43" name="Marcador de contenido 17"/>
          <p:cNvSpPr txBox="1">
            <a:spLocks/>
          </p:cNvSpPr>
          <p:nvPr/>
        </p:nvSpPr>
        <p:spPr>
          <a:xfrm>
            <a:off x="585946" y="3258348"/>
            <a:ext cx="4028840" cy="2567350"/>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Aft>
                <a:spcPts val="2000"/>
              </a:spcAft>
              <a:buNone/>
            </a:pPr>
            <a:r>
              <a:rPr lang="es-MX" sz="1600" dirty="0">
                <a:solidFill>
                  <a:schemeClr val="accent1"/>
                </a:solidFill>
              </a:rPr>
              <a:t>Articulo 44. </a:t>
            </a:r>
            <a:r>
              <a:rPr lang="es-MX" sz="1600" dirty="0"/>
              <a:t>Los SO adoptarán las medidas de organización, técnicas y tecnológicas para garantizar la recuperación y preservación de los documentos de archivo electrónicos producidos y recibidos que se encuentren en un sistema automatizado para la gestión documental y administración de archivos, bases de datos y correos electrónicos a lo largo de su ciclo vital</a:t>
            </a:r>
            <a:r>
              <a:rPr lang="es-MX" sz="1400" dirty="0"/>
              <a:t>; </a:t>
            </a:r>
            <a:r>
              <a:rPr lang="es-ES" sz="1400" dirty="0">
                <a:latin typeface="Segoe UI" panose="020B0502040204020203" pitchFamily="34" charset="0"/>
                <a:cs typeface="Segoe UI" panose="020B0502040204020203" pitchFamily="34" charset="0"/>
              </a:rPr>
              <a:t>.</a:t>
            </a:r>
            <a:endParaRPr lang="es-ES" sz="1400" dirty="0">
              <a:solidFill>
                <a:srgbClr val="D24726"/>
              </a:solidFill>
              <a:latin typeface="Segoe UI" panose="020B0502040204020203" pitchFamily="34" charset="0"/>
              <a:cs typeface="Segoe UI" panose="020B0502040204020203" pitchFamily="34" charset="0"/>
            </a:endParaRPr>
          </a:p>
        </p:txBody>
      </p:sp>
      <p:sp>
        <p:nvSpPr>
          <p:cNvPr id="44" name="Marcador de contenido 17"/>
          <p:cNvSpPr txBox="1">
            <a:spLocks/>
          </p:cNvSpPr>
          <p:nvPr/>
        </p:nvSpPr>
        <p:spPr>
          <a:xfrm>
            <a:off x="609656" y="1650079"/>
            <a:ext cx="4005130" cy="2191264"/>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lgn="just">
              <a:lnSpc>
                <a:spcPct val="100000"/>
              </a:lnSpc>
              <a:spcBef>
                <a:spcPts val="600"/>
              </a:spcBef>
              <a:spcAft>
                <a:spcPts val="600"/>
              </a:spcAft>
              <a:buNone/>
            </a:pPr>
            <a:r>
              <a:rPr lang="es-MX" sz="1600" dirty="0">
                <a:solidFill>
                  <a:schemeClr val="accent1"/>
                </a:solidFill>
              </a:rPr>
              <a:t>Artículo 43.</a:t>
            </a:r>
            <a:r>
              <a:rPr lang="es-MX" sz="1600" dirty="0"/>
              <a:t> Los SO establecerán en el programa anual la estrategia de preservación a largo plazo de los documentos de archivo electrónico y las acciones que garanticen los procesos de gestión documental electrónica</a:t>
            </a:r>
            <a:r>
              <a:rPr lang="es-MX" sz="1400" dirty="0"/>
              <a:t>.</a:t>
            </a:r>
          </a:p>
        </p:txBody>
      </p:sp>
      <p:grpSp>
        <p:nvGrpSpPr>
          <p:cNvPr id="14" name="Grupo 13"/>
          <p:cNvGrpSpPr/>
          <p:nvPr/>
        </p:nvGrpSpPr>
        <p:grpSpPr>
          <a:xfrm>
            <a:off x="5428478" y="1516175"/>
            <a:ext cx="6100311" cy="3083180"/>
            <a:chOff x="332303" y="2734285"/>
            <a:chExt cx="6215402" cy="3083180"/>
          </a:xfrm>
        </p:grpSpPr>
        <p:grpSp>
          <p:nvGrpSpPr>
            <p:cNvPr id="19" name="Grupo 18"/>
            <p:cNvGrpSpPr/>
            <p:nvPr/>
          </p:nvGrpSpPr>
          <p:grpSpPr>
            <a:xfrm>
              <a:off x="941065" y="2734285"/>
              <a:ext cx="5606640" cy="3083180"/>
              <a:chOff x="8079695" y="2550713"/>
              <a:chExt cx="4743408" cy="3083180"/>
            </a:xfrm>
          </p:grpSpPr>
          <p:sp>
            <p:nvSpPr>
              <p:cNvPr id="21" name="Rectángulo 20"/>
              <p:cNvSpPr/>
              <p:nvPr/>
            </p:nvSpPr>
            <p:spPr>
              <a:xfrm>
                <a:off x="8094390" y="3515645"/>
                <a:ext cx="4654777" cy="900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Rectángulo 21"/>
              <p:cNvSpPr/>
              <p:nvPr/>
            </p:nvSpPr>
            <p:spPr>
              <a:xfrm>
                <a:off x="8094391" y="4481893"/>
                <a:ext cx="4654776" cy="115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3" name="Rectángulo 22"/>
              <p:cNvSpPr/>
              <p:nvPr/>
            </p:nvSpPr>
            <p:spPr>
              <a:xfrm>
                <a:off x="8079695" y="2550713"/>
                <a:ext cx="4654777" cy="900000"/>
              </a:xfrm>
              <a:prstGeom prst="rect">
                <a:avLst/>
              </a:prstGeom>
              <a:solidFill>
                <a:srgbClr val="7DBB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4" name="CuadroTexto 23"/>
              <p:cNvSpPr txBox="1"/>
              <p:nvPr/>
            </p:nvSpPr>
            <p:spPr>
              <a:xfrm>
                <a:off x="8094390" y="3631472"/>
                <a:ext cx="4505372" cy="646331"/>
              </a:xfrm>
              <a:prstGeom prst="rect">
                <a:avLst/>
              </a:prstGeom>
              <a:noFill/>
            </p:spPr>
            <p:txBody>
              <a:bodyPr wrap="square" rtlCol="0">
                <a:spAutoFit/>
              </a:bodyPr>
              <a:lstStyle/>
              <a:p>
                <a:pPr>
                  <a:buClr>
                    <a:srgbClr val="9F296B"/>
                  </a:buClr>
                </a:pPr>
                <a:r>
                  <a:rPr lang="es-MX" dirty="0">
                    <a:solidFill>
                      <a:schemeClr val="bg1"/>
                    </a:solidFill>
                  </a:rPr>
                  <a:t>Realizar acciones que garanticen los procesos de gestión documental electrónica.</a:t>
                </a:r>
                <a:endParaRPr lang="es-MX" dirty="0"/>
              </a:p>
            </p:txBody>
          </p:sp>
          <p:sp>
            <p:nvSpPr>
              <p:cNvPr id="27" name="CuadroTexto 26"/>
              <p:cNvSpPr txBox="1"/>
              <p:nvPr/>
            </p:nvSpPr>
            <p:spPr>
              <a:xfrm>
                <a:off x="8141747" y="2550713"/>
                <a:ext cx="4681356" cy="923330"/>
              </a:xfrm>
              <a:prstGeom prst="rect">
                <a:avLst/>
              </a:prstGeom>
              <a:noFill/>
            </p:spPr>
            <p:txBody>
              <a:bodyPr wrap="square" rtlCol="0">
                <a:spAutoFit/>
              </a:bodyPr>
              <a:lstStyle/>
              <a:p>
                <a:pPr>
                  <a:buClr>
                    <a:srgbClr val="9F296B"/>
                  </a:buClr>
                  <a:buSzPct val="110000"/>
                </a:pPr>
                <a:r>
                  <a:rPr lang="es-MX" dirty="0">
                    <a:solidFill>
                      <a:schemeClr val="bg1"/>
                    </a:solidFill>
                  </a:rPr>
                  <a:t>Establecer en el PADA una estrategia de preservación digital a largo plazo de los documentos de archivo electrónico. Artículo 43. </a:t>
                </a:r>
                <a:endParaRPr lang="es-MX" sz="2000" dirty="0">
                  <a:solidFill>
                    <a:schemeClr val="bg1"/>
                  </a:solidFill>
                </a:endParaRPr>
              </a:p>
            </p:txBody>
          </p:sp>
        </p:grpSp>
        <p:pic>
          <p:nvPicPr>
            <p:cNvPr id="16" name="Imagen 15"/>
            <p:cNvPicPr>
              <a:picLocks noChangeAspect="1"/>
            </p:cNvPicPr>
            <p:nvPr/>
          </p:nvPicPr>
          <p:blipFill>
            <a:blip r:embed="rId3"/>
            <a:stretch>
              <a:fillRect/>
            </a:stretch>
          </p:blipFill>
          <p:spPr>
            <a:xfrm>
              <a:off x="332303" y="2768905"/>
              <a:ext cx="504000" cy="504000"/>
            </a:xfrm>
            <a:prstGeom prst="rect">
              <a:avLst/>
            </a:prstGeom>
          </p:spPr>
        </p:pic>
        <p:pic>
          <p:nvPicPr>
            <p:cNvPr id="17" name="Imagen 16"/>
            <p:cNvPicPr>
              <a:picLocks noChangeAspect="1"/>
            </p:cNvPicPr>
            <p:nvPr/>
          </p:nvPicPr>
          <p:blipFill>
            <a:blip r:embed="rId3"/>
            <a:stretch>
              <a:fillRect/>
            </a:stretch>
          </p:blipFill>
          <p:spPr>
            <a:xfrm>
              <a:off x="332303" y="3718341"/>
              <a:ext cx="504000" cy="504000"/>
            </a:xfrm>
            <a:prstGeom prst="rect">
              <a:avLst/>
            </a:prstGeom>
          </p:spPr>
        </p:pic>
        <p:pic>
          <p:nvPicPr>
            <p:cNvPr id="18" name="Imagen 17"/>
            <p:cNvPicPr>
              <a:picLocks noChangeAspect="1"/>
            </p:cNvPicPr>
            <p:nvPr/>
          </p:nvPicPr>
          <p:blipFill>
            <a:blip r:embed="rId3"/>
            <a:stretch>
              <a:fillRect/>
            </a:stretch>
          </p:blipFill>
          <p:spPr>
            <a:xfrm>
              <a:off x="332303" y="4724133"/>
              <a:ext cx="504000" cy="504000"/>
            </a:xfrm>
            <a:prstGeom prst="rect">
              <a:avLst/>
            </a:prstGeom>
          </p:spPr>
        </p:pic>
      </p:grpSp>
      <p:sp>
        <p:nvSpPr>
          <p:cNvPr id="3" name="Rectángulo 2"/>
          <p:cNvSpPr/>
          <p:nvPr/>
        </p:nvSpPr>
        <p:spPr>
          <a:xfrm>
            <a:off x="6216341" y="3449131"/>
            <a:ext cx="5346547" cy="1077218"/>
          </a:xfrm>
          <a:prstGeom prst="rect">
            <a:avLst/>
          </a:prstGeom>
        </p:spPr>
        <p:txBody>
          <a:bodyPr wrap="square">
            <a:spAutoFit/>
          </a:bodyPr>
          <a:lstStyle/>
          <a:p>
            <a:r>
              <a:rPr lang="es-MX" sz="1600" dirty="0">
                <a:solidFill>
                  <a:schemeClr val="bg1"/>
                </a:solidFill>
              </a:rPr>
              <a:t>Adoptar medidas de organización, técnicas y tecnológicas para garantizar la recuperación y preservación de los documentos de archivo electrónicos producidos y recibidos que se encuentren en: </a:t>
            </a:r>
          </a:p>
        </p:txBody>
      </p:sp>
      <p:grpSp>
        <p:nvGrpSpPr>
          <p:cNvPr id="12" name="Grupo 11"/>
          <p:cNvGrpSpPr/>
          <p:nvPr/>
        </p:nvGrpSpPr>
        <p:grpSpPr>
          <a:xfrm>
            <a:off x="6565127" y="4922934"/>
            <a:ext cx="4449275" cy="1149796"/>
            <a:chOff x="5941715" y="4928259"/>
            <a:chExt cx="4449275" cy="1149796"/>
          </a:xfrm>
        </p:grpSpPr>
        <p:sp>
          <p:nvSpPr>
            <p:cNvPr id="7" name="Rectángulo 6"/>
            <p:cNvSpPr/>
            <p:nvPr/>
          </p:nvSpPr>
          <p:spPr>
            <a:xfrm>
              <a:off x="5941715" y="4928259"/>
              <a:ext cx="4356000" cy="11030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MX">
                <a:ln>
                  <a:solidFill>
                    <a:schemeClr val="accent1"/>
                  </a:solidFill>
                </a:ln>
              </a:endParaRPr>
            </a:p>
          </p:txBody>
        </p:sp>
        <p:pic>
          <p:nvPicPr>
            <p:cNvPr id="4" name="Imagen 3"/>
            <p:cNvPicPr>
              <a:picLocks noChangeAspect="1"/>
            </p:cNvPicPr>
            <p:nvPr/>
          </p:nvPicPr>
          <p:blipFill>
            <a:blip r:embed="rId4"/>
            <a:stretch>
              <a:fillRect/>
            </a:stretch>
          </p:blipFill>
          <p:spPr>
            <a:xfrm>
              <a:off x="7894555" y="5075023"/>
              <a:ext cx="743294" cy="756000"/>
            </a:xfrm>
            <a:prstGeom prst="rect">
              <a:avLst/>
            </a:prstGeom>
          </p:spPr>
        </p:pic>
        <p:pic>
          <p:nvPicPr>
            <p:cNvPr id="5" name="Imagen 4"/>
            <p:cNvPicPr>
              <a:picLocks noChangeAspect="1"/>
            </p:cNvPicPr>
            <p:nvPr/>
          </p:nvPicPr>
          <p:blipFill>
            <a:blip r:embed="rId5"/>
            <a:stretch>
              <a:fillRect/>
            </a:stretch>
          </p:blipFill>
          <p:spPr>
            <a:xfrm>
              <a:off x="8760915" y="4993314"/>
              <a:ext cx="1630075" cy="1084741"/>
            </a:xfrm>
            <a:prstGeom prst="rect">
              <a:avLst/>
            </a:prstGeom>
            <a:ln>
              <a:noFill/>
            </a:ln>
            <a:effectLst>
              <a:softEdge rad="112500"/>
            </a:effectLst>
          </p:spPr>
        </p:pic>
        <p:pic>
          <p:nvPicPr>
            <p:cNvPr id="6" name="Imagen 5"/>
            <p:cNvPicPr>
              <a:picLocks noChangeAspect="1"/>
            </p:cNvPicPr>
            <p:nvPr/>
          </p:nvPicPr>
          <p:blipFill>
            <a:blip r:embed="rId6"/>
            <a:stretch>
              <a:fillRect/>
            </a:stretch>
          </p:blipFill>
          <p:spPr>
            <a:xfrm>
              <a:off x="6446325" y="5078465"/>
              <a:ext cx="756000" cy="756000"/>
            </a:xfrm>
            <a:prstGeom prst="rect">
              <a:avLst/>
            </a:prstGeom>
          </p:spPr>
        </p:pic>
      </p:grpSp>
      <p:sp>
        <p:nvSpPr>
          <p:cNvPr id="39"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400" i="1" dirty="0" err="1">
                <a:solidFill>
                  <a:schemeClr val="bg1"/>
                </a:solidFill>
              </a:rPr>
              <a:t>Curso</a:t>
            </a:r>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56</a:t>
            </a:fld>
            <a:endParaRPr lang="en-US" sz="1400" i="1" dirty="0">
              <a:solidFill>
                <a:schemeClr val="bg1"/>
              </a:solidFill>
            </a:endParaRPr>
          </a:p>
        </p:txBody>
      </p:sp>
      <p:sp>
        <p:nvSpPr>
          <p:cNvPr id="9" name="CuadroTexto 8">
            <a:extLst>
              <a:ext uri="{FF2B5EF4-FFF2-40B4-BE49-F238E27FC236}">
                <a16:creationId xmlns:a16="http://schemas.microsoft.com/office/drawing/2014/main" id="{E21BCDBB-C2A2-39DC-13C3-FDA02E0C6BE5}"/>
              </a:ext>
            </a:extLst>
          </p:cNvPr>
          <p:cNvSpPr txBox="1"/>
          <p:nvPr/>
        </p:nvSpPr>
        <p:spPr>
          <a:xfrm>
            <a:off x="9632247" y="6072730"/>
            <a:ext cx="1640619" cy="338554"/>
          </a:xfrm>
          <a:prstGeom prst="rect">
            <a:avLst/>
          </a:prstGeom>
          <a:noFill/>
        </p:spPr>
        <p:txBody>
          <a:bodyPr wrap="square">
            <a:spAutoFit/>
          </a:bodyPr>
          <a:lstStyle/>
          <a:p>
            <a:r>
              <a:rPr lang="es-MX" sz="1600" dirty="0">
                <a:solidFill>
                  <a:schemeClr val="accent1"/>
                </a:solidFill>
              </a:rPr>
              <a:t>Artículo 44</a:t>
            </a:r>
            <a:r>
              <a:rPr lang="es-MX" sz="1600" dirty="0"/>
              <a:t> </a:t>
            </a:r>
          </a:p>
        </p:txBody>
      </p:sp>
    </p:spTree>
    <p:extLst>
      <p:ext uri="{BB962C8B-B14F-4D97-AF65-F5344CB8AC3E}">
        <p14:creationId xmlns:p14="http://schemas.microsoft.com/office/powerpoint/2010/main" val="19436404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Marcador de contenido 17"/>
          <p:cNvSpPr txBox="1">
            <a:spLocks/>
          </p:cNvSpPr>
          <p:nvPr/>
        </p:nvSpPr>
        <p:spPr>
          <a:xfrm>
            <a:off x="773625" y="3733162"/>
            <a:ext cx="4290920" cy="3419766"/>
          </a:xfrm>
          <a:prstGeom prst="rect">
            <a:avLst/>
          </a:prstGeom>
        </p:spPr>
        <p:txBody>
          <a:bodyPr vert="horz" lIns="91440" tIns="45720" rIns="91440" bIns="45720" rtlCol="0">
            <a:no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MX" sz="1400" dirty="0">
                <a:solidFill>
                  <a:schemeClr val="accent1"/>
                </a:solidFill>
              </a:rPr>
              <a:t>Artículo 49 </a:t>
            </a:r>
            <a:r>
              <a:rPr lang="es-MX" sz="1400" dirty="0"/>
              <a:t>Los SO deberán proteger la validez jurídica de los documentos de archivo electrónico, los sistemas automatizados para la gestión documental y administración de archivos y la firma electrónica avanzada  de la obsolescencia tecnológica mediante la actualización, de la infraestructura tecnológica y de sistemas de información que incluyan programas de administración de documentos y archivos, en términos de las disposiciones jurídicas aplicables</a:t>
            </a:r>
            <a:r>
              <a:rPr lang="es-MX" sz="1600" dirty="0"/>
              <a:t>.</a:t>
            </a:r>
          </a:p>
        </p:txBody>
      </p:sp>
      <p:sp>
        <p:nvSpPr>
          <p:cNvPr id="31" name="Título 7"/>
          <p:cNvSpPr>
            <a:spLocks noGrp="1"/>
          </p:cNvSpPr>
          <p:nvPr>
            <p:ph type="title"/>
          </p:nvPr>
        </p:nvSpPr>
        <p:spPr>
          <a:xfrm>
            <a:off x="840871" y="498819"/>
            <a:ext cx="8759044" cy="640080"/>
          </a:xfrm>
        </p:spPr>
        <p:txBody>
          <a:bodyPr rtlCol="0">
            <a:normAutofit/>
          </a:bodyPr>
          <a:lstStyle/>
          <a:p>
            <a:r>
              <a:rPr lang="es-MX" dirty="0"/>
              <a:t>Documentos de archivo electrónicos y la firma electrónica</a:t>
            </a:r>
            <a:endParaRPr lang="es-ES" dirty="0">
              <a:latin typeface="Segoe UI Light" panose="020B0502040204020203" pitchFamily="34" charset="0"/>
              <a:cs typeface="Segoe UI Light" panose="020B0502040204020203" pitchFamily="34" charset="0"/>
            </a:endParaRPr>
          </a:p>
        </p:txBody>
      </p:sp>
      <p:grpSp>
        <p:nvGrpSpPr>
          <p:cNvPr id="3" name="Grupo 2">
            <a:extLst>
              <a:ext uri="{FF2B5EF4-FFF2-40B4-BE49-F238E27FC236}">
                <a16:creationId xmlns:a16="http://schemas.microsoft.com/office/drawing/2014/main" id="{6437A7BF-97E8-720C-38F2-2167686CAC96}"/>
              </a:ext>
            </a:extLst>
          </p:cNvPr>
          <p:cNvGrpSpPr/>
          <p:nvPr/>
        </p:nvGrpSpPr>
        <p:grpSpPr>
          <a:xfrm>
            <a:off x="5623615" y="2593509"/>
            <a:ext cx="6087982" cy="3754893"/>
            <a:chOff x="5562173" y="3069610"/>
            <a:chExt cx="6087982" cy="3754893"/>
          </a:xfrm>
        </p:grpSpPr>
        <p:grpSp>
          <p:nvGrpSpPr>
            <p:cNvPr id="15" name="Grupo 14"/>
            <p:cNvGrpSpPr/>
            <p:nvPr/>
          </p:nvGrpSpPr>
          <p:grpSpPr>
            <a:xfrm>
              <a:off x="5562173" y="3069610"/>
              <a:ext cx="6087982" cy="3754893"/>
              <a:chOff x="332303" y="2734284"/>
              <a:chExt cx="6202841" cy="3754893"/>
            </a:xfrm>
          </p:grpSpPr>
          <p:grpSp>
            <p:nvGrpSpPr>
              <p:cNvPr id="17" name="Grupo 16"/>
              <p:cNvGrpSpPr/>
              <p:nvPr/>
            </p:nvGrpSpPr>
            <p:grpSpPr>
              <a:xfrm>
                <a:off x="941066" y="2734284"/>
                <a:ext cx="5594078" cy="3754893"/>
                <a:chOff x="8079695" y="2550712"/>
                <a:chExt cx="4732780" cy="3754893"/>
              </a:xfrm>
            </p:grpSpPr>
            <p:sp>
              <p:nvSpPr>
                <p:cNvPr id="26" name="Rectángulo 25"/>
                <p:cNvSpPr/>
                <p:nvPr/>
              </p:nvSpPr>
              <p:spPr>
                <a:xfrm>
                  <a:off x="8079695" y="2550712"/>
                  <a:ext cx="4654777" cy="3754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9" name="CuadroTexto 28"/>
                <p:cNvSpPr txBox="1"/>
                <p:nvPr/>
              </p:nvSpPr>
              <p:spPr>
                <a:xfrm>
                  <a:off x="8131120" y="2692447"/>
                  <a:ext cx="4681355" cy="3293209"/>
                </a:xfrm>
                <a:prstGeom prst="rect">
                  <a:avLst/>
                </a:prstGeom>
                <a:noFill/>
              </p:spPr>
              <p:txBody>
                <a:bodyPr wrap="square" rtlCol="0">
                  <a:spAutoFit/>
                </a:bodyPr>
                <a:lstStyle/>
                <a:p>
                  <a:pPr>
                    <a:buClr>
                      <a:srgbClr val="9F296B"/>
                    </a:buClr>
                    <a:buSzPct val="110000"/>
                  </a:pPr>
                  <a:r>
                    <a:rPr lang="es-MX" dirty="0">
                      <a:solidFill>
                        <a:schemeClr val="bg1"/>
                      </a:solidFill>
                    </a:rPr>
                    <a:t>Proteger la validez jurídica de </a:t>
                  </a:r>
                  <a:endParaRPr lang="es-MX" sz="2000" dirty="0">
                    <a:solidFill>
                      <a:schemeClr val="bg1"/>
                    </a:solidFill>
                  </a:endParaRPr>
                </a:p>
                <a:p>
                  <a:pPr>
                    <a:buClr>
                      <a:srgbClr val="9F296B"/>
                    </a:buClr>
                    <a:buSzPct val="110000"/>
                  </a:pPr>
                  <a:endParaRPr lang="es-MX" sz="2000" dirty="0">
                    <a:solidFill>
                      <a:schemeClr val="bg1"/>
                    </a:solidFill>
                  </a:endParaRPr>
                </a:p>
                <a:p>
                  <a:pPr>
                    <a:buClr>
                      <a:srgbClr val="9F296B"/>
                    </a:buClr>
                    <a:buSzPct val="110000"/>
                  </a:pPr>
                  <a:r>
                    <a:rPr lang="es-MX" sz="2000" dirty="0">
                      <a:solidFill>
                        <a:schemeClr val="bg1"/>
                      </a:solidFill>
                    </a:rPr>
                    <a:t> </a:t>
                  </a:r>
                </a:p>
                <a:p>
                  <a:pPr>
                    <a:buClr>
                      <a:srgbClr val="9F296B"/>
                    </a:buClr>
                    <a:buSzPct val="110000"/>
                  </a:pPr>
                  <a:endParaRPr lang="es-MX" sz="2000" dirty="0">
                    <a:solidFill>
                      <a:schemeClr val="bg1"/>
                    </a:solidFill>
                  </a:endParaRPr>
                </a:p>
                <a:p>
                  <a:pPr>
                    <a:buClr>
                      <a:srgbClr val="9F296B"/>
                    </a:buClr>
                    <a:buSzPct val="110000"/>
                  </a:pPr>
                  <a:endParaRPr lang="es-MX" sz="2000" dirty="0">
                    <a:solidFill>
                      <a:schemeClr val="bg1"/>
                    </a:solidFill>
                  </a:endParaRPr>
                </a:p>
                <a:p>
                  <a:pPr>
                    <a:buClr>
                      <a:srgbClr val="9F296B"/>
                    </a:buClr>
                    <a:buSzPct val="110000"/>
                  </a:pPr>
                  <a:endParaRPr lang="es-MX" sz="2000" dirty="0">
                    <a:solidFill>
                      <a:schemeClr val="bg1"/>
                    </a:solidFill>
                  </a:endParaRPr>
                </a:p>
                <a:p>
                  <a:pPr>
                    <a:buClr>
                      <a:srgbClr val="9F296B"/>
                    </a:buClr>
                    <a:buSzPct val="110000"/>
                  </a:pPr>
                  <a:r>
                    <a:rPr lang="es-MX" dirty="0">
                      <a:solidFill>
                        <a:schemeClr val="bg1"/>
                      </a:solidFill>
                    </a:rPr>
                    <a:t>De la obsolescencia tecnológica mediante la actualización de la infraestructura tecnológica y de </a:t>
                  </a:r>
                  <a:r>
                    <a:rPr lang="es-MX" dirty="0" err="1">
                      <a:solidFill>
                        <a:schemeClr val="bg1"/>
                      </a:solidFill>
                    </a:rPr>
                    <a:t>de</a:t>
                  </a:r>
                  <a:r>
                    <a:rPr lang="es-MX" dirty="0">
                      <a:solidFill>
                        <a:schemeClr val="bg1"/>
                      </a:solidFill>
                    </a:rPr>
                    <a:t> los sistemas de información que incluyan programas de administración de documentos y archivos.</a:t>
                  </a:r>
                </a:p>
              </p:txBody>
            </p:sp>
          </p:grpSp>
          <p:pic>
            <p:nvPicPr>
              <p:cNvPr id="18" name="Imagen 17"/>
              <p:cNvPicPr>
                <a:picLocks noChangeAspect="1"/>
              </p:cNvPicPr>
              <p:nvPr/>
            </p:nvPicPr>
            <p:blipFill>
              <a:blip r:embed="rId3"/>
              <a:stretch>
                <a:fillRect/>
              </a:stretch>
            </p:blipFill>
            <p:spPr>
              <a:xfrm>
                <a:off x="332303" y="2768905"/>
                <a:ext cx="504000" cy="504000"/>
              </a:xfrm>
              <a:prstGeom prst="rect">
                <a:avLst/>
              </a:prstGeom>
            </p:spPr>
          </p:pic>
        </p:grpSp>
        <p:grpSp>
          <p:nvGrpSpPr>
            <p:cNvPr id="10" name="Grupo 9"/>
            <p:cNvGrpSpPr/>
            <p:nvPr/>
          </p:nvGrpSpPr>
          <p:grpSpPr>
            <a:xfrm>
              <a:off x="6758602" y="3639047"/>
              <a:ext cx="4202121" cy="1103086"/>
              <a:chOff x="6824184" y="2028684"/>
              <a:chExt cx="4202121" cy="1103086"/>
            </a:xfrm>
          </p:grpSpPr>
          <p:grpSp>
            <p:nvGrpSpPr>
              <p:cNvPr id="8" name="Grupo 7"/>
              <p:cNvGrpSpPr/>
              <p:nvPr/>
            </p:nvGrpSpPr>
            <p:grpSpPr>
              <a:xfrm>
                <a:off x="6824184" y="2028684"/>
                <a:ext cx="4202121" cy="1103086"/>
                <a:chOff x="6843594" y="1909797"/>
                <a:chExt cx="4202121" cy="1103086"/>
              </a:xfrm>
            </p:grpSpPr>
            <p:grpSp>
              <p:nvGrpSpPr>
                <p:cNvPr id="30" name="Grupo 29"/>
                <p:cNvGrpSpPr/>
                <p:nvPr/>
              </p:nvGrpSpPr>
              <p:grpSpPr>
                <a:xfrm>
                  <a:off x="6843594" y="1909797"/>
                  <a:ext cx="4202121" cy="1103086"/>
                  <a:chOff x="6697227" y="4291705"/>
                  <a:chExt cx="4202121" cy="1103086"/>
                </a:xfrm>
              </p:grpSpPr>
              <p:sp>
                <p:nvSpPr>
                  <p:cNvPr id="32" name="Rectángulo 31"/>
                  <p:cNvSpPr/>
                  <p:nvPr/>
                </p:nvSpPr>
                <p:spPr>
                  <a:xfrm>
                    <a:off x="6697227" y="4291705"/>
                    <a:ext cx="4202121" cy="110308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s-MX">
                      <a:ln>
                        <a:solidFill>
                          <a:schemeClr val="accent1"/>
                        </a:solidFill>
                      </a:ln>
                    </a:endParaRPr>
                  </a:p>
                </p:txBody>
              </p:sp>
              <p:pic>
                <p:nvPicPr>
                  <p:cNvPr id="33" name="Imagen 32"/>
                  <p:cNvPicPr>
                    <a:picLocks noChangeAspect="1"/>
                  </p:cNvPicPr>
                  <p:nvPr/>
                </p:nvPicPr>
                <p:blipFill>
                  <a:blip r:embed="rId4"/>
                  <a:stretch>
                    <a:fillRect/>
                  </a:stretch>
                </p:blipFill>
                <p:spPr>
                  <a:xfrm>
                    <a:off x="9034818" y="4455850"/>
                    <a:ext cx="717319" cy="756000"/>
                  </a:xfrm>
                  <a:prstGeom prst="rect">
                    <a:avLst/>
                  </a:prstGeom>
                </p:spPr>
              </p:pic>
              <p:pic>
                <p:nvPicPr>
                  <p:cNvPr id="35" name="Imagen 34"/>
                  <p:cNvPicPr>
                    <a:picLocks noChangeAspect="1"/>
                  </p:cNvPicPr>
                  <p:nvPr/>
                </p:nvPicPr>
                <p:blipFill>
                  <a:blip r:embed="rId5"/>
                  <a:stretch>
                    <a:fillRect/>
                  </a:stretch>
                </p:blipFill>
                <p:spPr>
                  <a:xfrm>
                    <a:off x="8074358" y="4455849"/>
                    <a:ext cx="729581" cy="756000"/>
                  </a:xfrm>
                  <a:prstGeom prst="rect">
                    <a:avLst/>
                  </a:prstGeom>
                </p:spPr>
              </p:pic>
            </p:grpSp>
            <p:pic>
              <p:nvPicPr>
                <p:cNvPr id="5" name="Imagen 4"/>
                <p:cNvPicPr>
                  <a:picLocks noChangeAspect="1"/>
                </p:cNvPicPr>
                <p:nvPr/>
              </p:nvPicPr>
              <p:blipFill>
                <a:blip r:embed="rId6">
                  <a:duotone>
                    <a:schemeClr val="accent6">
                      <a:shade val="45000"/>
                      <a:satMod val="135000"/>
                    </a:schemeClr>
                    <a:prstClr val="white"/>
                  </a:duotone>
                </a:blip>
                <a:stretch>
                  <a:fillRect/>
                </a:stretch>
              </p:blipFill>
              <p:spPr>
                <a:xfrm>
                  <a:off x="10099440" y="2006434"/>
                  <a:ext cx="891015" cy="891015"/>
                </a:xfrm>
                <a:prstGeom prst="rect">
                  <a:avLst/>
                </a:prstGeom>
              </p:spPr>
            </p:pic>
          </p:grpSp>
          <p:pic>
            <p:nvPicPr>
              <p:cNvPr id="39" name="Imagen 38"/>
              <p:cNvPicPr>
                <a:picLocks noChangeAspect="1"/>
              </p:cNvPicPr>
              <p:nvPr/>
            </p:nvPicPr>
            <p:blipFill>
              <a:blip r:embed="rId7"/>
              <a:stretch>
                <a:fillRect/>
              </a:stretch>
            </p:blipFill>
            <p:spPr>
              <a:xfrm>
                <a:off x="6998436" y="2132049"/>
                <a:ext cx="972000" cy="972000"/>
              </a:xfrm>
              <a:prstGeom prst="rect">
                <a:avLst/>
              </a:prstGeom>
            </p:spPr>
          </p:pic>
        </p:grpSp>
        <p:pic>
          <p:nvPicPr>
            <p:cNvPr id="43" name="Imagen 42"/>
            <p:cNvPicPr>
              <a:picLocks noChangeAspect="1"/>
            </p:cNvPicPr>
            <p:nvPr/>
          </p:nvPicPr>
          <p:blipFill>
            <a:blip r:embed="rId3"/>
            <a:stretch>
              <a:fillRect/>
            </a:stretch>
          </p:blipFill>
          <p:spPr>
            <a:xfrm>
              <a:off x="5594243" y="5317662"/>
              <a:ext cx="494667" cy="504000"/>
            </a:xfrm>
            <a:prstGeom prst="rect">
              <a:avLst/>
            </a:prstGeom>
            <a:noFill/>
          </p:spPr>
        </p:pic>
      </p:grpSp>
      <p:sp>
        <p:nvSpPr>
          <p:cNvPr id="47" name="Marcador de número de diapositiva 3"/>
          <p:cNvSpPr>
            <a:spLocks noGrp="1"/>
          </p:cNvSpPr>
          <p:nvPr>
            <p:ph type="sldNum" sz="quarter" idx="4294967295"/>
          </p:nvPr>
        </p:nvSpPr>
        <p:spPr>
          <a:xfrm>
            <a:off x="8785653" y="6565968"/>
            <a:ext cx="3276600" cy="365125"/>
          </a:xfrm>
          <a:prstGeom prst="rect">
            <a:avLst/>
          </a:prstGeom>
        </p:spPr>
        <p:txBody>
          <a:body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57</a:t>
            </a:fld>
            <a:endParaRPr lang="en-US" sz="1400" i="1" dirty="0">
              <a:solidFill>
                <a:schemeClr val="bg1"/>
              </a:solidFill>
            </a:endParaRPr>
          </a:p>
        </p:txBody>
      </p:sp>
      <p:sp>
        <p:nvSpPr>
          <p:cNvPr id="11" name="Rectángulo 10"/>
          <p:cNvSpPr/>
          <p:nvPr/>
        </p:nvSpPr>
        <p:spPr>
          <a:xfrm>
            <a:off x="795942" y="1668390"/>
            <a:ext cx="4370366" cy="1600438"/>
          </a:xfrm>
          <a:prstGeom prst="rect">
            <a:avLst/>
          </a:prstGeom>
        </p:spPr>
        <p:txBody>
          <a:bodyPr wrap="square">
            <a:spAutoFit/>
          </a:bodyPr>
          <a:lstStyle/>
          <a:p>
            <a:pPr algn="just"/>
            <a:r>
              <a:rPr lang="es-MX" sz="1400" dirty="0">
                <a:solidFill>
                  <a:schemeClr val="accent1"/>
                </a:solidFill>
              </a:rPr>
              <a:t>Artículo 48. </a:t>
            </a:r>
            <a:r>
              <a:rPr lang="es-MX" sz="1400" dirty="0"/>
              <a:t>Los SO que, por sus atribuciones, utilicen la firma electrónica avanzada para realizar trámites o proporcionar servicios que impliquen la certificación de identidad del solicitante, generarán documentos de archivo electrónico con validez jurídica de acuerdo con la normativa aplicable y las disposiciones que para el efecto se emitan.</a:t>
            </a:r>
          </a:p>
        </p:txBody>
      </p:sp>
      <p:grpSp>
        <p:nvGrpSpPr>
          <p:cNvPr id="48" name="Grupo 47"/>
          <p:cNvGrpSpPr/>
          <p:nvPr/>
        </p:nvGrpSpPr>
        <p:grpSpPr>
          <a:xfrm>
            <a:off x="5616365" y="1568609"/>
            <a:ext cx="6100311" cy="923330"/>
            <a:chOff x="332303" y="2734285"/>
            <a:chExt cx="6215402" cy="923330"/>
          </a:xfrm>
        </p:grpSpPr>
        <p:grpSp>
          <p:nvGrpSpPr>
            <p:cNvPr id="49" name="Grupo 48"/>
            <p:cNvGrpSpPr/>
            <p:nvPr/>
          </p:nvGrpSpPr>
          <p:grpSpPr>
            <a:xfrm>
              <a:off x="941065" y="2734285"/>
              <a:ext cx="5606640" cy="923330"/>
              <a:chOff x="8079695" y="2550713"/>
              <a:chExt cx="4743408" cy="923330"/>
            </a:xfrm>
          </p:grpSpPr>
          <p:sp>
            <p:nvSpPr>
              <p:cNvPr id="51" name="Rectángulo 50"/>
              <p:cNvSpPr/>
              <p:nvPr/>
            </p:nvSpPr>
            <p:spPr>
              <a:xfrm>
                <a:off x="8079695" y="2550713"/>
                <a:ext cx="4654777" cy="900000"/>
              </a:xfrm>
              <a:prstGeom prst="rect">
                <a:avLst/>
              </a:prstGeom>
              <a:gradFill flip="none" rotWithShape="1">
                <a:gsLst>
                  <a:gs pos="0">
                    <a:srgbClr val="D45B9F">
                      <a:shade val="30000"/>
                      <a:satMod val="115000"/>
                    </a:srgbClr>
                  </a:gs>
                  <a:gs pos="50000">
                    <a:srgbClr val="D45B9F">
                      <a:shade val="67500"/>
                      <a:satMod val="115000"/>
                    </a:srgbClr>
                  </a:gs>
                  <a:gs pos="100000">
                    <a:srgbClr val="D45B9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CuadroTexto 51"/>
              <p:cNvSpPr txBox="1"/>
              <p:nvPr/>
            </p:nvSpPr>
            <p:spPr>
              <a:xfrm>
                <a:off x="8141747" y="2550713"/>
                <a:ext cx="4681356" cy="923330"/>
              </a:xfrm>
              <a:prstGeom prst="rect">
                <a:avLst/>
              </a:prstGeom>
              <a:noFill/>
            </p:spPr>
            <p:txBody>
              <a:bodyPr wrap="square" rtlCol="0">
                <a:spAutoFit/>
              </a:bodyPr>
              <a:lstStyle/>
              <a:p>
                <a:pPr>
                  <a:buClr>
                    <a:srgbClr val="9F296B"/>
                  </a:buClr>
                  <a:buSzPct val="110000"/>
                </a:pPr>
                <a:r>
                  <a:rPr lang="es-MX" dirty="0">
                    <a:solidFill>
                      <a:schemeClr val="bg1"/>
                    </a:solidFill>
                  </a:rPr>
                  <a:t>La documentos de archivos electrónico con firma electrónica avanzada que generen los SO tendrán validez jurídica …</a:t>
                </a:r>
                <a:endParaRPr lang="es-MX" sz="2000" dirty="0">
                  <a:solidFill>
                    <a:schemeClr val="bg1"/>
                  </a:solidFill>
                </a:endParaRPr>
              </a:p>
            </p:txBody>
          </p:sp>
        </p:grpSp>
        <p:pic>
          <p:nvPicPr>
            <p:cNvPr id="50" name="Imagen 49"/>
            <p:cNvPicPr>
              <a:picLocks noChangeAspect="1"/>
            </p:cNvPicPr>
            <p:nvPr/>
          </p:nvPicPr>
          <p:blipFill>
            <a:blip r:embed="rId3"/>
            <a:stretch>
              <a:fillRect/>
            </a:stretch>
          </p:blipFill>
          <p:spPr>
            <a:xfrm>
              <a:off x="332303" y="2768905"/>
              <a:ext cx="504000" cy="504000"/>
            </a:xfrm>
            <a:prstGeom prst="rect">
              <a:avLst/>
            </a:prstGeom>
          </p:spPr>
        </p:pic>
      </p:grpSp>
    </p:spTree>
    <p:extLst>
      <p:ext uri="{BB962C8B-B14F-4D97-AF65-F5344CB8AC3E}">
        <p14:creationId xmlns:p14="http://schemas.microsoft.com/office/powerpoint/2010/main" val="435350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119235" y="1496561"/>
            <a:ext cx="4320480" cy="4707391"/>
          </a:xfrm>
          <a:prstGeom prst="rect">
            <a:avLst/>
          </a:prstGeom>
        </p:spPr>
      </p:pic>
      <p:sp>
        <p:nvSpPr>
          <p:cNvPr id="5" name="Rectángulo 4"/>
          <p:cNvSpPr/>
          <p:nvPr/>
        </p:nvSpPr>
        <p:spPr>
          <a:xfrm>
            <a:off x="6312024" y="1579792"/>
            <a:ext cx="5177374" cy="2246769"/>
          </a:xfrm>
          <a:prstGeom prst="rect">
            <a:avLst/>
          </a:prstGeom>
          <a:solidFill>
            <a:schemeClr val="accent1">
              <a:lumMod val="20000"/>
              <a:lumOff val="80000"/>
            </a:schemeClr>
          </a:solidFill>
        </p:spPr>
        <p:txBody>
          <a:bodyPr wrap="square">
            <a:spAutoFit/>
          </a:bodyPr>
          <a:lstStyle/>
          <a:p>
            <a:pPr marL="342900" indent="-342900" algn="just">
              <a:buFont typeface="Wingdings" panose="05000000000000000000" pitchFamily="2" charset="2"/>
              <a:buChar char="§"/>
            </a:pPr>
            <a:r>
              <a:rPr lang="es-MX" sz="2000" dirty="0">
                <a:latin typeface="+mn-lt"/>
              </a:rPr>
              <a:t>Los SO deberán implementar sistemas automatizados para la gestión  documental y administración de archivos que permitan registrar y controlar los procesos  de  gestión documental deberán cumplir las especificaciones que para el efecto se emitan.</a:t>
            </a:r>
          </a:p>
        </p:txBody>
      </p:sp>
      <p:sp>
        <p:nvSpPr>
          <p:cNvPr id="25" name="Título 1"/>
          <p:cNvSpPr>
            <a:spLocks noGrp="1"/>
          </p:cNvSpPr>
          <p:nvPr>
            <p:ph type="title"/>
          </p:nvPr>
        </p:nvSpPr>
        <p:spPr>
          <a:xfrm>
            <a:off x="521207" y="448056"/>
            <a:ext cx="9122523" cy="640080"/>
          </a:xfrm>
        </p:spPr>
        <p:txBody>
          <a:bodyPr>
            <a:noAutofit/>
          </a:bodyPr>
          <a:lstStyle/>
          <a:p>
            <a:r>
              <a:rPr lang="es-MX" sz="2600" dirty="0"/>
              <a:t>Documentos de archivo electrónicos - Sistemas automatizados para la gestión documental</a:t>
            </a:r>
          </a:p>
        </p:txBody>
      </p:sp>
      <p:sp>
        <p:nvSpPr>
          <p:cNvPr id="7" name="Marcador de número de diapositiva 3"/>
          <p:cNvSpPr>
            <a:spLocks noGrp="1"/>
          </p:cNvSpPr>
          <p:nvPr>
            <p:ph type="sldNum" sz="quarter" idx="4"/>
          </p:nvPr>
        </p:nvSpPr>
        <p:spPr>
          <a:xfrm>
            <a:off x="8649074" y="6492875"/>
            <a:ext cx="3276600" cy="365125"/>
          </a:xfrm>
        </p:spPr>
        <p:txBody>
          <a:bodyPr/>
          <a:lstStyle/>
          <a:p>
            <a:r>
              <a:rPr lang="en-US" sz="1400" i="1" dirty="0" err="1">
                <a:solidFill>
                  <a:schemeClr val="bg1"/>
                </a:solidFill>
              </a:rPr>
              <a:t>Curso</a:t>
            </a:r>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58</a:t>
            </a:fld>
            <a:endParaRPr lang="en-US" sz="1400" i="1" dirty="0">
              <a:solidFill>
                <a:schemeClr val="bg1"/>
              </a:solidFill>
            </a:endParaRPr>
          </a:p>
        </p:txBody>
      </p:sp>
      <p:sp>
        <p:nvSpPr>
          <p:cNvPr id="3" name="Rectángulo 2"/>
          <p:cNvSpPr/>
          <p:nvPr/>
        </p:nvSpPr>
        <p:spPr>
          <a:xfrm>
            <a:off x="6312024" y="4024607"/>
            <a:ext cx="5159364" cy="2246769"/>
          </a:xfrm>
          <a:prstGeom prst="rect">
            <a:avLst/>
          </a:prstGeom>
          <a:solidFill>
            <a:schemeClr val="bg2">
              <a:lumMod val="90000"/>
            </a:schemeClr>
          </a:solidFill>
        </p:spPr>
        <p:txBody>
          <a:bodyPr wrap="square">
            <a:spAutoFit/>
          </a:bodyPr>
          <a:lstStyle/>
          <a:p>
            <a:pPr marL="342900" indent="-342900" algn="just">
              <a:buFont typeface="Wingdings" panose="05000000000000000000" pitchFamily="2" charset="2"/>
              <a:buChar char="§"/>
            </a:pPr>
            <a:r>
              <a:rPr lang="es-MX" sz="2000" dirty="0"/>
              <a:t>Las herramientas informáticas de gestión y control para la organización y conservación de d</a:t>
            </a:r>
            <a:r>
              <a:rPr lang="es-MX" sz="2000" b="1" dirty="0"/>
              <a:t>ocumentos de archivo electrónicos </a:t>
            </a:r>
            <a:r>
              <a:rPr lang="es-MX" sz="2000" dirty="0"/>
              <a:t>que desarrollen o adquieran los SO, deberán cumplir los lineamientos que para el efecto se emitan.</a:t>
            </a:r>
          </a:p>
        </p:txBody>
      </p:sp>
      <p:sp>
        <p:nvSpPr>
          <p:cNvPr id="10" name="CuadroTexto 9">
            <a:extLst>
              <a:ext uri="{FF2B5EF4-FFF2-40B4-BE49-F238E27FC236}">
                <a16:creationId xmlns:a16="http://schemas.microsoft.com/office/drawing/2014/main" id="{8E78D85B-A8E7-A3A0-8463-5250A81B7648}"/>
              </a:ext>
            </a:extLst>
          </p:cNvPr>
          <p:cNvSpPr txBox="1"/>
          <p:nvPr/>
        </p:nvSpPr>
        <p:spPr>
          <a:xfrm>
            <a:off x="7499391" y="741786"/>
            <a:ext cx="2299366" cy="369332"/>
          </a:xfrm>
          <a:prstGeom prst="rect">
            <a:avLst/>
          </a:prstGeom>
          <a:noFill/>
        </p:spPr>
        <p:txBody>
          <a:bodyPr wrap="square">
            <a:spAutoFit/>
          </a:bodyPr>
          <a:lstStyle/>
          <a:p>
            <a:r>
              <a:rPr lang="es-MX" sz="1800" dirty="0">
                <a:solidFill>
                  <a:schemeClr val="accent1"/>
                </a:solidFill>
              </a:rPr>
              <a:t>Artículo 45. </a:t>
            </a:r>
            <a:endParaRPr lang="es-MX" dirty="0"/>
          </a:p>
        </p:txBody>
      </p:sp>
    </p:spTree>
    <p:extLst>
      <p:ext uri="{BB962C8B-B14F-4D97-AF65-F5344CB8AC3E}">
        <p14:creationId xmlns:p14="http://schemas.microsoft.com/office/powerpoint/2010/main" val="34511601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Especificaciones generales para los sistemas automatizados de gestión documental</a:t>
            </a:r>
          </a:p>
        </p:txBody>
      </p:sp>
      <p:sp>
        <p:nvSpPr>
          <p:cNvPr id="47" name="Marcador de número de diapositiva 3"/>
          <p:cNvSpPr>
            <a:spLocks noGrp="1"/>
          </p:cNvSpPr>
          <p:nvPr>
            <p:ph type="sldNum" sz="quarter" idx="4"/>
          </p:nvPr>
        </p:nvSpPr>
        <p:spPr>
          <a:xfrm>
            <a:off x="8682028" y="6492875"/>
            <a:ext cx="3276600" cy="365125"/>
          </a:xfrm>
          <a:prstGeom prst="rect">
            <a:avLst/>
          </a:prstGeom>
        </p:spPr>
        <p:txBody>
          <a:bodyPr/>
          <a:lstStyle/>
          <a:p>
            <a:r>
              <a:rPr lang="en-US" sz="1600" i="1" dirty="0">
                <a:solidFill>
                  <a:schemeClr val="bg1"/>
                </a:solidFill>
              </a:rPr>
              <a:t> </a:t>
            </a:r>
            <a:r>
              <a:rPr lang="en-US" sz="1600" i="1" dirty="0" err="1">
                <a:solidFill>
                  <a:schemeClr val="bg1"/>
                </a:solidFill>
              </a:rPr>
              <a:t>Introducción</a:t>
            </a:r>
            <a:r>
              <a:rPr lang="en-US" sz="1600" i="1" dirty="0">
                <a:solidFill>
                  <a:schemeClr val="bg1"/>
                </a:solidFill>
              </a:rPr>
              <a:t> a la LGA, </a:t>
            </a:r>
            <a:fld id="{D57F1E4F-1CFF-5643-939E-217C01CDF565}" type="slidenum">
              <a:rPr lang="en-US" sz="1600" i="1" smtClean="0">
                <a:solidFill>
                  <a:schemeClr val="bg1"/>
                </a:solidFill>
              </a:rPr>
              <a:pPr/>
              <a:t>59</a:t>
            </a:fld>
            <a:endParaRPr lang="en-US" sz="1600" i="1" dirty="0">
              <a:solidFill>
                <a:schemeClr val="bg1"/>
              </a:solidFill>
            </a:endParaRPr>
          </a:p>
        </p:txBody>
      </p:sp>
      <p:sp>
        <p:nvSpPr>
          <p:cNvPr id="5" name="Rectángulo 4"/>
          <p:cNvSpPr/>
          <p:nvPr/>
        </p:nvSpPr>
        <p:spPr>
          <a:xfrm>
            <a:off x="7500182" y="768096"/>
            <a:ext cx="1295804" cy="369332"/>
          </a:xfrm>
          <a:prstGeom prst="rect">
            <a:avLst/>
          </a:prstGeom>
        </p:spPr>
        <p:txBody>
          <a:bodyPr wrap="none">
            <a:spAutoFit/>
          </a:bodyPr>
          <a:lstStyle/>
          <a:p>
            <a:r>
              <a:rPr lang="es-MX" dirty="0">
                <a:solidFill>
                  <a:schemeClr val="accent1"/>
                </a:solidFill>
              </a:rPr>
              <a:t>Artículo 46</a:t>
            </a:r>
          </a:p>
        </p:txBody>
      </p:sp>
      <p:pic>
        <p:nvPicPr>
          <p:cNvPr id="6" name="Imagen 5"/>
          <p:cNvPicPr>
            <a:picLocks noChangeAspect="1"/>
          </p:cNvPicPr>
          <p:nvPr/>
        </p:nvPicPr>
        <p:blipFill>
          <a:blip r:embed="rId3"/>
          <a:stretch>
            <a:fillRect/>
          </a:stretch>
        </p:blipFill>
        <p:spPr>
          <a:xfrm>
            <a:off x="11122554" y="1512927"/>
            <a:ext cx="713294" cy="725487"/>
          </a:xfrm>
          <a:prstGeom prst="rect">
            <a:avLst/>
          </a:prstGeom>
        </p:spPr>
      </p:pic>
      <p:graphicFrame>
        <p:nvGraphicFramePr>
          <p:cNvPr id="9" name="Diagrama 8">
            <a:extLst>
              <a:ext uri="{FF2B5EF4-FFF2-40B4-BE49-F238E27FC236}">
                <a16:creationId xmlns:a16="http://schemas.microsoft.com/office/drawing/2014/main" id="{7FB6A225-B2BC-4C3C-FFF5-B1362B19FB21}"/>
              </a:ext>
            </a:extLst>
          </p:cNvPr>
          <p:cNvGraphicFramePr/>
          <p:nvPr>
            <p:extLst>
              <p:ext uri="{D42A27DB-BD31-4B8C-83A1-F6EECF244321}">
                <p14:modId xmlns:p14="http://schemas.microsoft.com/office/powerpoint/2010/main" val="1488579736"/>
              </p:ext>
            </p:extLst>
          </p:nvPr>
        </p:nvGraphicFramePr>
        <p:xfrm>
          <a:off x="2468857" y="1860672"/>
          <a:ext cx="7851471" cy="4730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a:extLst>
              <a:ext uri="{FF2B5EF4-FFF2-40B4-BE49-F238E27FC236}">
                <a16:creationId xmlns:a16="http://schemas.microsoft.com/office/drawing/2014/main" id="{A989257C-8A6E-7494-7085-987B0BBFB282}"/>
              </a:ext>
            </a:extLst>
          </p:cNvPr>
          <p:cNvSpPr txBox="1"/>
          <p:nvPr/>
        </p:nvSpPr>
        <p:spPr>
          <a:xfrm>
            <a:off x="961675" y="1257241"/>
            <a:ext cx="9749868" cy="738664"/>
          </a:xfrm>
          <a:prstGeom prst="rect">
            <a:avLst/>
          </a:prstGeom>
          <a:noFill/>
        </p:spPr>
        <p:txBody>
          <a:bodyPr wrap="square" rtlCol="0">
            <a:spAutoFit/>
          </a:bodyPr>
          <a:lstStyle/>
          <a:p>
            <a:pPr algn="just" defTabSz="1219170">
              <a:buClr>
                <a:srgbClr val="000000"/>
              </a:buClr>
              <a:defRPr/>
            </a:pPr>
            <a:r>
              <a:rPr lang="es-MX" sz="1400" kern="0" dirty="0">
                <a:solidFill>
                  <a:schemeClr val="tx2"/>
                </a:solidFill>
                <a:cs typeface="Arial"/>
                <a:sym typeface="Arial"/>
              </a:rPr>
              <a:t>El CONARCH emitirá los lineamientos que establezcan las bases para la creación y uso de </a:t>
            </a:r>
            <a:r>
              <a:rPr lang="es-MX" sz="1400" b="1" kern="0" dirty="0">
                <a:solidFill>
                  <a:schemeClr val="tx2"/>
                </a:solidFill>
                <a:cs typeface="Arial"/>
                <a:sym typeface="Arial"/>
              </a:rPr>
              <a:t>sistemas automatizados para la gestión documental y administración de archivos, </a:t>
            </a:r>
            <a:r>
              <a:rPr lang="es-MX" sz="1400" kern="0" dirty="0">
                <a:solidFill>
                  <a:schemeClr val="tx2"/>
                </a:solidFill>
                <a:cs typeface="Arial"/>
                <a:sym typeface="Arial"/>
              </a:rPr>
              <a:t>así como de los repositorios electrónicos, los cuales deberán, como mínimo:</a:t>
            </a:r>
          </a:p>
        </p:txBody>
      </p:sp>
      <p:pic>
        <p:nvPicPr>
          <p:cNvPr id="11" name="Imagen 10">
            <a:extLst>
              <a:ext uri="{FF2B5EF4-FFF2-40B4-BE49-F238E27FC236}">
                <a16:creationId xmlns:a16="http://schemas.microsoft.com/office/drawing/2014/main" id="{3753C352-5423-D401-1F01-7B59A727EA29}"/>
              </a:ext>
            </a:extLst>
          </p:cNvPr>
          <p:cNvPicPr>
            <a:picLocks noChangeAspect="1"/>
          </p:cNvPicPr>
          <p:nvPr/>
        </p:nvPicPr>
        <p:blipFill>
          <a:blip r:embed="rId9"/>
          <a:stretch>
            <a:fillRect/>
          </a:stretch>
        </p:blipFill>
        <p:spPr>
          <a:xfrm>
            <a:off x="683579" y="2904914"/>
            <a:ext cx="1116000" cy="1116000"/>
          </a:xfrm>
          <a:prstGeom prst="rect">
            <a:avLst/>
          </a:prstGeom>
        </p:spPr>
      </p:pic>
      <p:sp>
        <p:nvSpPr>
          <p:cNvPr id="12" name="CuadroTexto 11">
            <a:extLst>
              <a:ext uri="{FF2B5EF4-FFF2-40B4-BE49-F238E27FC236}">
                <a16:creationId xmlns:a16="http://schemas.microsoft.com/office/drawing/2014/main" id="{7A9D9CC9-6413-1BC5-091C-683FD3660EFB}"/>
              </a:ext>
            </a:extLst>
          </p:cNvPr>
          <p:cNvSpPr txBox="1"/>
          <p:nvPr/>
        </p:nvSpPr>
        <p:spPr>
          <a:xfrm>
            <a:off x="405517" y="4020914"/>
            <a:ext cx="1672125" cy="646331"/>
          </a:xfrm>
          <a:prstGeom prst="rect">
            <a:avLst/>
          </a:prstGeom>
          <a:noFill/>
        </p:spPr>
        <p:txBody>
          <a:bodyPr wrap="square" rtlCol="0">
            <a:spAutoFit/>
          </a:bodyPr>
          <a:lstStyle/>
          <a:p>
            <a:pPr algn="ctr"/>
            <a:r>
              <a:rPr lang="es-MX" dirty="0">
                <a:solidFill>
                  <a:schemeClr val="accent1">
                    <a:lumMod val="75000"/>
                  </a:schemeClr>
                </a:solidFill>
                <a:latin typeface="Agency FB" panose="020B0503020202020204" pitchFamily="34" charset="0"/>
              </a:rPr>
              <a:t>Documento de archivo electrónico</a:t>
            </a:r>
          </a:p>
        </p:txBody>
      </p:sp>
    </p:spTree>
    <p:extLst>
      <p:ext uri="{BB962C8B-B14F-4D97-AF65-F5344CB8AC3E}">
        <p14:creationId xmlns:p14="http://schemas.microsoft.com/office/powerpoint/2010/main" val="3815951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uadroTexto 20">
            <a:extLst>
              <a:ext uri="{FF2B5EF4-FFF2-40B4-BE49-F238E27FC236}">
                <a16:creationId xmlns:a16="http://schemas.microsoft.com/office/drawing/2014/main" id="{B33AAC60-4E34-F927-0508-40EE248B2BC4}"/>
              </a:ext>
            </a:extLst>
          </p:cNvPr>
          <p:cNvSpPr txBox="1"/>
          <p:nvPr/>
        </p:nvSpPr>
        <p:spPr>
          <a:xfrm>
            <a:off x="930891" y="2242250"/>
            <a:ext cx="7713372" cy="3785652"/>
          </a:xfrm>
          <a:prstGeom prst="rect">
            <a:avLst/>
          </a:prstGeom>
          <a:solidFill>
            <a:schemeClr val="accent3">
              <a:lumMod val="20000"/>
              <a:lumOff val="80000"/>
            </a:schemeClr>
          </a:solidFill>
        </p:spPr>
        <p:txBody>
          <a:bodyPr wrap="square">
            <a:spAutoFit/>
          </a:bodyPr>
          <a:lstStyle/>
          <a:p>
            <a:pPr marL="342900" indent="-342900" algn="l">
              <a:buClr>
                <a:schemeClr val="accent2">
                  <a:lumMod val="75000"/>
                </a:schemeClr>
              </a:buClr>
              <a:buFont typeface="Wingdings" panose="05000000000000000000" pitchFamily="2" charset="2"/>
              <a:buChar char="§"/>
            </a:pPr>
            <a:r>
              <a:rPr lang="es-MX" sz="1600" b="0" i="0" dirty="0">
                <a:solidFill>
                  <a:srgbClr val="4A4A4A"/>
                </a:solidFill>
                <a:effectLst/>
              </a:rPr>
              <a:t>Nadie podrá ser molestado a causa de sus opiniones.</a:t>
            </a:r>
          </a:p>
          <a:p>
            <a:pPr marL="342900" indent="-342900" algn="l">
              <a:buClr>
                <a:schemeClr val="accent2">
                  <a:lumMod val="75000"/>
                </a:schemeClr>
              </a:buClr>
              <a:buFont typeface="Wingdings" panose="05000000000000000000" pitchFamily="2" charset="2"/>
              <a:buChar char="§"/>
            </a:pPr>
            <a:endParaRPr lang="es-MX" sz="1600" i="1" dirty="0">
              <a:solidFill>
                <a:srgbClr val="000000"/>
              </a:solidFill>
              <a:latin typeface="Inter"/>
            </a:endParaRPr>
          </a:p>
          <a:p>
            <a:pPr marL="342900" indent="-342900" algn="l">
              <a:buClr>
                <a:schemeClr val="accent2">
                  <a:lumMod val="75000"/>
                </a:schemeClr>
              </a:buClr>
              <a:buFont typeface="Wingdings" panose="05000000000000000000" pitchFamily="2" charset="2"/>
              <a:buChar char="§"/>
            </a:pPr>
            <a:r>
              <a:rPr lang="es-MX" sz="1600" b="0" i="0" dirty="0">
                <a:solidFill>
                  <a:srgbClr val="4A4A4A"/>
                </a:solidFill>
                <a:effectLst/>
              </a:rPr>
              <a:t>Toda persona tiene derecho a la libertad de expresión.</a:t>
            </a:r>
          </a:p>
          <a:p>
            <a:pPr marL="342900" indent="-342900" algn="l">
              <a:buClr>
                <a:schemeClr val="accent2">
                  <a:lumMod val="75000"/>
                </a:schemeClr>
              </a:buClr>
              <a:buFont typeface="Wingdings" panose="05000000000000000000" pitchFamily="2" charset="2"/>
              <a:buChar char="§"/>
            </a:pPr>
            <a:endParaRPr lang="es-MX" sz="1600" dirty="0">
              <a:solidFill>
                <a:srgbClr val="4A4A4A"/>
              </a:solidFill>
            </a:endParaRPr>
          </a:p>
          <a:p>
            <a:pPr marL="342900" indent="-342900" algn="l">
              <a:buClr>
                <a:schemeClr val="accent2">
                  <a:lumMod val="75000"/>
                </a:schemeClr>
              </a:buClr>
              <a:buFont typeface="Wingdings" panose="05000000000000000000" pitchFamily="2" charset="2"/>
              <a:buChar char="§"/>
            </a:pPr>
            <a:r>
              <a:rPr lang="es-MX" sz="1600" dirty="0">
                <a:solidFill>
                  <a:srgbClr val="4A4A4A"/>
                </a:solidFill>
              </a:rPr>
              <a:t>El </a:t>
            </a:r>
            <a:r>
              <a:rPr lang="es-MX" sz="1600" b="0" i="0" dirty="0">
                <a:solidFill>
                  <a:srgbClr val="4A4A4A"/>
                </a:solidFill>
                <a:effectLst/>
              </a:rPr>
              <a:t>derecho de libertad de expresión comprende la </a:t>
            </a:r>
            <a:r>
              <a:rPr lang="es-MX" sz="1600" b="1" i="0" dirty="0">
                <a:solidFill>
                  <a:srgbClr val="4A4A4A"/>
                </a:solidFill>
                <a:effectLst/>
              </a:rPr>
              <a:t>libertad de buscar, recibir y difundir informaciones e ideas de toda índole,</a:t>
            </a:r>
            <a:r>
              <a:rPr lang="es-MX" sz="1600" b="0" i="0" dirty="0">
                <a:solidFill>
                  <a:srgbClr val="4A4A4A"/>
                </a:solidFill>
                <a:effectLst/>
              </a:rPr>
              <a:t> ya sea oralmente, por escrito o por cualquier otro procedimiento.</a:t>
            </a:r>
          </a:p>
          <a:p>
            <a:pPr marL="342900" indent="-342900" algn="l">
              <a:buClr>
                <a:schemeClr val="accent2">
                  <a:lumMod val="75000"/>
                </a:schemeClr>
              </a:buClr>
              <a:buFont typeface="Wingdings" panose="05000000000000000000" pitchFamily="2" charset="2"/>
              <a:buChar char="§"/>
            </a:pPr>
            <a:endParaRPr lang="es-MX" sz="1600" b="0" i="0" dirty="0">
              <a:solidFill>
                <a:srgbClr val="4A4A4A"/>
              </a:solidFill>
              <a:effectLst/>
            </a:endParaRPr>
          </a:p>
          <a:p>
            <a:pPr marL="342900" indent="-342900" algn="just">
              <a:buClr>
                <a:schemeClr val="accent2">
                  <a:lumMod val="75000"/>
                </a:schemeClr>
              </a:buClr>
              <a:buFont typeface="Wingdings" panose="05000000000000000000" pitchFamily="2" charset="2"/>
              <a:buChar char="§"/>
            </a:pPr>
            <a:r>
              <a:rPr lang="es-MX" sz="1600" dirty="0"/>
              <a:t>El ejercicio del derecho a la libertad de expresión entraña deberes y responsabilidades y podrá estar sujeto a restricciones que deberán ser expresamente fijadas en las leyes al fin de asegurar: </a:t>
            </a:r>
          </a:p>
          <a:p>
            <a:pPr marL="285750" indent="-285750" algn="just">
              <a:buClr>
                <a:schemeClr val="accent2">
                  <a:lumMod val="75000"/>
                </a:schemeClr>
              </a:buClr>
              <a:buFont typeface="Wingdings" panose="05000000000000000000" pitchFamily="2" charset="2"/>
              <a:buChar char="§"/>
            </a:pPr>
            <a:endParaRPr lang="es-MX" sz="1600" dirty="0"/>
          </a:p>
          <a:p>
            <a:pPr marL="800100" lvl="1" indent="-342900">
              <a:buClr>
                <a:schemeClr val="accent2">
                  <a:lumMod val="75000"/>
                </a:schemeClr>
              </a:buClr>
              <a:buFont typeface="Wingdings" panose="05000000000000000000" pitchFamily="2" charset="2"/>
              <a:buChar char="§"/>
            </a:pPr>
            <a:r>
              <a:rPr lang="es-MX" sz="1600" dirty="0"/>
              <a:t>el respeto a los derechos o a la reputación de los demás, </a:t>
            </a:r>
          </a:p>
          <a:p>
            <a:pPr marL="800100" lvl="1" indent="-342900">
              <a:buClr>
                <a:schemeClr val="accent2">
                  <a:lumMod val="75000"/>
                </a:schemeClr>
              </a:buClr>
              <a:buFont typeface="Wingdings" panose="05000000000000000000" pitchFamily="2" charset="2"/>
              <a:buChar char="§"/>
            </a:pPr>
            <a:r>
              <a:rPr lang="es-MX" sz="1600" dirty="0"/>
              <a:t>la protección de la seguridad nacional, el orden público o la salud o la moral públicas</a:t>
            </a:r>
            <a:r>
              <a:rPr lang="es-MX" sz="1600" dirty="0">
                <a:solidFill>
                  <a:srgbClr val="4A4A4A"/>
                </a:solidFill>
              </a:rPr>
              <a:t>.</a:t>
            </a:r>
            <a:endParaRPr lang="es-MX" sz="1600" dirty="0"/>
          </a:p>
        </p:txBody>
      </p:sp>
      <p:sp>
        <p:nvSpPr>
          <p:cNvPr id="32" name="CuadroTexto 31">
            <a:extLst>
              <a:ext uri="{FF2B5EF4-FFF2-40B4-BE49-F238E27FC236}">
                <a16:creationId xmlns:a16="http://schemas.microsoft.com/office/drawing/2014/main" id="{4A29AF26-27A3-5828-811B-7480458C9055}"/>
              </a:ext>
            </a:extLst>
          </p:cNvPr>
          <p:cNvSpPr txBox="1"/>
          <p:nvPr/>
        </p:nvSpPr>
        <p:spPr>
          <a:xfrm>
            <a:off x="858134" y="1356508"/>
            <a:ext cx="8063229" cy="646331"/>
          </a:xfrm>
          <a:prstGeom prst="rect">
            <a:avLst/>
          </a:prstGeom>
          <a:solidFill>
            <a:schemeClr val="accent3">
              <a:lumMod val="40000"/>
              <a:lumOff val="60000"/>
            </a:schemeClr>
          </a:solidFill>
          <a:effectLst>
            <a:outerShdw blurRad="254000" dist="203200" dir="2700000" algn="tl" rotWithShape="0">
              <a:prstClr val="black">
                <a:alpha val="40000"/>
              </a:prstClr>
            </a:outerShdw>
          </a:effectLst>
        </p:spPr>
        <p:txBody>
          <a:bodyPr wrap="square">
            <a:spAutoFit/>
          </a:bodyPr>
          <a:lstStyle>
            <a:defPPr rtl="0">
              <a:defRPr lang="es-es"/>
            </a:defPPr>
            <a:lvl1pPr>
              <a:defRPr b="0" i="1">
                <a:solidFill>
                  <a:srgbClr val="000000"/>
                </a:solidFill>
                <a:effectLst/>
                <a:latin typeface="Inter"/>
              </a:defRPr>
            </a:lvl1pPr>
          </a:lstStyle>
          <a:p>
            <a:r>
              <a:rPr lang="es-MX" dirty="0"/>
              <a:t>La libre comunicación de pensamientos y opiniones es uno de los derechos más valiosos del Hombre.</a:t>
            </a:r>
          </a:p>
        </p:txBody>
      </p:sp>
      <p:sp>
        <p:nvSpPr>
          <p:cNvPr id="35" name="Título 34">
            <a:extLst>
              <a:ext uri="{FF2B5EF4-FFF2-40B4-BE49-F238E27FC236}">
                <a16:creationId xmlns:a16="http://schemas.microsoft.com/office/drawing/2014/main" id="{001C69CD-4898-415C-C86A-3C44D4430765}"/>
              </a:ext>
            </a:extLst>
          </p:cNvPr>
          <p:cNvSpPr>
            <a:spLocks noGrp="1"/>
          </p:cNvSpPr>
          <p:nvPr>
            <p:ph type="title"/>
          </p:nvPr>
        </p:nvSpPr>
        <p:spPr>
          <a:xfrm>
            <a:off x="930891" y="-272077"/>
            <a:ext cx="10330217" cy="1325563"/>
          </a:xfrm>
        </p:spPr>
        <p:txBody>
          <a:bodyPr/>
          <a:lstStyle/>
          <a:p>
            <a:endParaRPr lang="es-MX" dirty="0"/>
          </a:p>
        </p:txBody>
      </p:sp>
      <p:pic>
        <p:nvPicPr>
          <p:cNvPr id="37" name="Imagen 36">
            <a:extLst>
              <a:ext uri="{FF2B5EF4-FFF2-40B4-BE49-F238E27FC236}">
                <a16:creationId xmlns:a16="http://schemas.microsoft.com/office/drawing/2014/main" id="{23469881-AD25-E2D9-2824-315291E3AE25}"/>
              </a:ext>
            </a:extLst>
          </p:cNvPr>
          <p:cNvPicPr>
            <a:picLocks noChangeAspect="1"/>
          </p:cNvPicPr>
          <p:nvPr/>
        </p:nvPicPr>
        <p:blipFill>
          <a:blip r:embed="rId3">
            <a:duotone>
              <a:schemeClr val="accent3">
                <a:shade val="45000"/>
                <a:satMod val="135000"/>
              </a:schemeClr>
              <a:prstClr val="white"/>
            </a:duotone>
          </a:blip>
          <a:stretch>
            <a:fillRect/>
          </a:stretch>
        </p:blipFill>
        <p:spPr>
          <a:xfrm>
            <a:off x="9574997" y="-272077"/>
            <a:ext cx="1860469" cy="1860469"/>
          </a:xfrm>
          <a:prstGeom prst="rect">
            <a:avLst/>
          </a:prstGeom>
        </p:spPr>
      </p:pic>
      <p:sp>
        <p:nvSpPr>
          <p:cNvPr id="2" name="Marcador de número de diapositiva 3">
            <a:extLst>
              <a:ext uri="{FF2B5EF4-FFF2-40B4-BE49-F238E27FC236}">
                <a16:creationId xmlns:a16="http://schemas.microsoft.com/office/drawing/2014/main" id="{27E91ECB-DA2B-C7A6-728D-05D01934300D}"/>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6</a:t>
            </a:fld>
            <a:endParaRPr lang="en-US" sz="1400" i="1" dirty="0">
              <a:solidFill>
                <a:schemeClr val="bg1"/>
              </a:solidFill>
            </a:endParaRPr>
          </a:p>
        </p:txBody>
      </p:sp>
      <p:sp>
        <p:nvSpPr>
          <p:cNvPr id="6" name="CuadroTexto 5">
            <a:extLst>
              <a:ext uri="{FF2B5EF4-FFF2-40B4-BE49-F238E27FC236}">
                <a16:creationId xmlns:a16="http://schemas.microsoft.com/office/drawing/2014/main" id="{F74BBC30-8EF7-8168-356B-46C526D57BBF}"/>
              </a:ext>
            </a:extLst>
          </p:cNvPr>
          <p:cNvSpPr txBox="1"/>
          <p:nvPr/>
        </p:nvSpPr>
        <p:spPr>
          <a:xfrm>
            <a:off x="8921364" y="2033755"/>
            <a:ext cx="2798860" cy="3323987"/>
          </a:xfrm>
          <a:prstGeom prst="rect">
            <a:avLst/>
          </a:prstGeom>
          <a:solidFill>
            <a:schemeClr val="accent3">
              <a:lumMod val="40000"/>
              <a:lumOff val="60000"/>
            </a:schemeClr>
          </a:solidFill>
          <a:effectLst>
            <a:outerShdw blurRad="254000" dist="203200" dir="2700000" algn="tl" rotWithShape="0">
              <a:prstClr val="black">
                <a:alpha val="40000"/>
              </a:prstClr>
            </a:outerShdw>
          </a:effectLst>
        </p:spPr>
        <p:txBody>
          <a:bodyPr wrap="square">
            <a:spAutoFit/>
          </a:bodyPr>
          <a:lstStyle/>
          <a:p>
            <a:r>
              <a:rPr lang="es-MX" b="0" i="1" dirty="0">
                <a:solidFill>
                  <a:srgbClr val="000000"/>
                </a:solidFill>
                <a:effectLst/>
                <a:latin typeface="Inter"/>
              </a:rPr>
              <a:t>"</a:t>
            </a:r>
            <a:r>
              <a:rPr lang="es-MX" sz="1600" b="0" i="1" dirty="0">
                <a:solidFill>
                  <a:srgbClr val="000000"/>
                </a:solidFill>
                <a:effectLst/>
                <a:latin typeface="Inter"/>
              </a:rPr>
              <a:t>La libertad de expresión es la base de los derechos humanos, la raíz de la naturaleza humana y la madre de la verdad.</a:t>
            </a:r>
          </a:p>
          <a:p>
            <a:endParaRPr lang="es-MX" sz="1600" b="0" i="1" dirty="0">
              <a:solidFill>
                <a:srgbClr val="000000"/>
              </a:solidFill>
              <a:effectLst/>
              <a:latin typeface="Inter"/>
            </a:endParaRPr>
          </a:p>
          <a:p>
            <a:r>
              <a:rPr lang="es-MX" sz="1600" b="0" i="1" dirty="0">
                <a:solidFill>
                  <a:srgbClr val="000000"/>
                </a:solidFill>
                <a:effectLst/>
                <a:latin typeface="Inter"/>
              </a:rPr>
              <a:t>Matar la libertad de expresión es insultar los derechos humanos, es reprimir la naturaleza humana y suprimir la verdad”. </a:t>
            </a:r>
          </a:p>
          <a:p>
            <a:endParaRPr lang="es-MX" sz="1600" b="0" i="1" dirty="0">
              <a:solidFill>
                <a:srgbClr val="000000"/>
              </a:solidFill>
              <a:effectLst/>
              <a:latin typeface="Inter"/>
            </a:endParaRPr>
          </a:p>
          <a:p>
            <a:r>
              <a:rPr lang="es-MX" sz="1600" i="1" dirty="0">
                <a:solidFill>
                  <a:srgbClr val="000000"/>
                </a:solidFill>
                <a:effectLst/>
                <a:latin typeface="Inter"/>
              </a:rPr>
              <a:t>Liu </a:t>
            </a:r>
            <a:r>
              <a:rPr lang="es-MX" sz="1600" i="1" dirty="0" err="1">
                <a:solidFill>
                  <a:srgbClr val="000000"/>
                </a:solidFill>
                <a:effectLst/>
                <a:latin typeface="Inter"/>
              </a:rPr>
              <a:t>Xiaobo</a:t>
            </a:r>
            <a:r>
              <a:rPr lang="es-MX" sz="1600" i="1" dirty="0">
                <a:solidFill>
                  <a:srgbClr val="000000"/>
                </a:solidFill>
                <a:latin typeface="Inter"/>
              </a:rPr>
              <a:t>, Premio Nobel de la Paz, 2010.</a:t>
            </a:r>
            <a:endParaRPr lang="es-MX" sz="1600" i="1" dirty="0"/>
          </a:p>
        </p:txBody>
      </p:sp>
    </p:spTree>
    <p:extLst>
      <p:ext uri="{BB962C8B-B14F-4D97-AF65-F5344CB8AC3E}">
        <p14:creationId xmlns:p14="http://schemas.microsoft.com/office/powerpoint/2010/main" val="3761110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3200" dirty="0"/>
              <a:t>Infracciones administrativas</a:t>
            </a:r>
            <a:r>
              <a:rPr lang="es-MX" dirty="0"/>
              <a:t> </a:t>
            </a:r>
          </a:p>
        </p:txBody>
      </p:sp>
      <p:sp>
        <p:nvSpPr>
          <p:cNvPr id="4" name="CuadroTexto 3">
            <a:extLst>
              <a:ext uri="{FF2B5EF4-FFF2-40B4-BE49-F238E27FC236}">
                <a16:creationId xmlns:a16="http://schemas.microsoft.com/office/drawing/2014/main" id="{266D1A91-FC92-FD4F-BF7F-DF95FED17E0C}"/>
              </a:ext>
            </a:extLst>
          </p:cNvPr>
          <p:cNvSpPr txBox="1"/>
          <p:nvPr/>
        </p:nvSpPr>
        <p:spPr>
          <a:xfrm>
            <a:off x="8509591" y="709604"/>
            <a:ext cx="3016102" cy="369332"/>
          </a:xfrm>
          <a:prstGeom prst="rect">
            <a:avLst/>
          </a:prstGeom>
          <a:noFill/>
        </p:spPr>
        <p:txBody>
          <a:bodyPr wrap="square">
            <a:spAutoFit/>
          </a:bodyPr>
          <a:lstStyle/>
          <a:p>
            <a:r>
              <a:rPr lang="es-MX" sz="1800" dirty="0">
                <a:solidFill>
                  <a:schemeClr val="accent1"/>
                </a:solidFill>
              </a:rPr>
              <a:t>Artículo </a:t>
            </a:r>
            <a:r>
              <a:rPr lang="es-MX" dirty="0">
                <a:solidFill>
                  <a:schemeClr val="accent1"/>
                </a:solidFill>
              </a:rPr>
              <a:t>116</a:t>
            </a:r>
            <a:endParaRPr lang="es-MX" sz="1800" dirty="0">
              <a:solidFill>
                <a:schemeClr val="accent1"/>
              </a:solidFill>
            </a:endParaRPr>
          </a:p>
        </p:txBody>
      </p:sp>
      <p:sp>
        <p:nvSpPr>
          <p:cNvPr id="5" name="Marcador de número de diapositiva 3">
            <a:extLst>
              <a:ext uri="{FF2B5EF4-FFF2-40B4-BE49-F238E27FC236}">
                <a16:creationId xmlns:a16="http://schemas.microsoft.com/office/drawing/2014/main" id="{B0AE183E-1095-4A6D-A735-1160AE3A071E}"/>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60</a:t>
            </a:fld>
            <a:endParaRPr lang="en-US" sz="1400" i="1" dirty="0">
              <a:solidFill>
                <a:schemeClr val="bg1"/>
              </a:solidFill>
            </a:endParaRPr>
          </a:p>
        </p:txBody>
      </p:sp>
      <p:grpSp>
        <p:nvGrpSpPr>
          <p:cNvPr id="7" name="Grupo 6">
            <a:extLst>
              <a:ext uri="{FF2B5EF4-FFF2-40B4-BE49-F238E27FC236}">
                <a16:creationId xmlns:a16="http://schemas.microsoft.com/office/drawing/2014/main" id="{BD8A418F-24AD-A535-4245-6A92FF824E7C}"/>
              </a:ext>
            </a:extLst>
          </p:cNvPr>
          <p:cNvGrpSpPr/>
          <p:nvPr/>
        </p:nvGrpSpPr>
        <p:grpSpPr>
          <a:xfrm>
            <a:off x="1039012" y="1550903"/>
            <a:ext cx="10486681" cy="3656956"/>
            <a:chOff x="922509" y="1549724"/>
            <a:chExt cx="10486681" cy="3656956"/>
          </a:xfrm>
        </p:grpSpPr>
        <p:grpSp>
          <p:nvGrpSpPr>
            <p:cNvPr id="8" name="Grupo 7">
              <a:extLst>
                <a:ext uri="{FF2B5EF4-FFF2-40B4-BE49-F238E27FC236}">
                  <a16:creationId xmlns:a16="http://schemas.microsoft.com/office/drawing/2014/main" id="{17ABB445-9210-3F2B-A66B-6BA536FC1D4D}"/>
                </a:ext>
              </a:extLst>
            </p:cNvPr>
            <p:cNvGrpSpPr/>
            <p:nvPr/>
          </p:nvGrpSpPr>
          <p:grpSpPr>
            <a:xfrm>
              <a:off x="6670403" y="2890804"/>
              <a:ext cx="4680000" cy="1008000"/>
              <a:chOff x="6556404" y="2295125"/>
              <a:chExt cx="4680000" cy="1008000"/>
            </a:xfrm>
          </p:grpSpPr>
          <p:sp>
            <p:nvSpPr>
              <p:cNvPr id="68" name="Forma libre: forma 67">
                <a:extLst>
                  <a:ext uri="{FF2B5EF4-FFF2-40B4-BE49-F238E27FC236}">
                    <a16:creationId xmlns:a16="http://schemas.microsoft.com/office/drawing/2014/main" id="{E3485494-D19F-D1E2-7AB7-8584121B7CFE}"/>
                  </a:ext>
                </a:extLst>
              </p:cNvPr>
              <p:cNvSpPr/>
              <p:nvPr/>
            </p:nvSpPr>
            <p:spPr>
              <a:xfrm rot="10800000">
                <a:off x="6556404" y="2295125"/>
                <a:ext cx="4680000" cy="1008000"/>
              </a:xfrm>
              <a:custGeom>
                <a:avLst/>
                <a:gdLst>
                  <a:gd name="connsiteX0" fmla="*/ 3794578 w 4190578"/>
                  <a:gd name="connsiteY0" fmla="*/ 0 h 794368"/>
                  <a:gd name="connsiteX1" fmla="*/ 4190578 w 4190578"/>
                  <a:gd name="connsiteY1" fmla="*/ 396000 h 794368"/>
                  <a:gd name="connsiteX2" fmla="*/ 3794578 w 4190578"/>
                  <a:gd name="connsiteY2" fmla="*/ 792000 h 794368"/>
                  <a:gd name="connsiteX3" fmla="*/ 3780000 w 4190578"/>
                  <a:gd name="connsiteY3" fmla="*/ 790531 h 794368"/>
                  <a:gd name="connsiteX4" fmla="*/ 3780000 w 4190578"/>
                  <a:gd name="connsiteY4" fmla="*/ 794368 h 794368"/>
                  <a:gd name="connsiteX5" fmla="*/ 0 w 4190578"/>
                  <a:gd name="connsiteY5" fmla="*/ 794368 h 794368"/>
                  <a:gd name="connsiteX6" fmla="*/ 0 w 4190578"/>
                  <a:gd name="connsiteY6" fmla="*/ 1806 h 794368"/>
                  <a:gd name="connsiteX7" fmla="*/ 3776663 w 4190578"/>
                  <a:gd name="connsiteY7" fmla="*/ 1806 h 7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578" h="794368">
                    <a:moveTo>
                      <a:pt x="3794578" y="0"/>
                    </a:moveTo>
                    <a:cubicBezTo>
                      <a:pt x="4013283" y="0"/>
                      <a:pt x="4190578" y="177295"/>
                      <a:pt x="4190578" y="396000"/>
                    </a:cubicBezTo>
                    <a:cubicBezTo>
                      <a:pt x="4190578" y="614705"/>
                      <a:pt x="4013283" y="792000"/>
                      <a:pt x="3794578" y="792000"/>
                    </a:cubicBezTo>
                    <a:lnTo>
                      <a:pt x="3780000" y="790531"/>
                    </a:lnTo>
                    <a:lnTo>
                      <a:pt x="3780000" y="794368"/>
                    </a:lnTo>
                    <a:lnTo>
                      <a:pt x="0" y="794368"/>
                    </a:lnTo>
                    <a:lnTo>
                      <a:pt x="0" y="1806"/>
                    </a:lnTo>
                    <a:lnTo>
                      <a:pt x="3776663" y="1806"/>
                    </a:lnTo>
                    <a:close/>
                  </a:path>
                </a:pathLst>
              </a:custGeom>
              <a:solidFill>
                <a:schemeClr val="bg2">
                  <a:lumMod val="75000"/>
                </a:schemeClr>
              </a:solidFill>
              <a:ln>
                <a:noFill/>
              </a:ln>
              <a:effectLst>
                <a:outerShdw blurRad="203200" dist="165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69" name="Elipse 68">
                <a:extLst>
                  <a:ext uri="{FF2B5EF4-FFF2-40B4-BE49-F238E27FC236}">
                    <a16:creationId xmlns:a16="http://schemas.microsoft.com/office/drawing/2014/main" id="{4D1EDDAC-9F48-3035-6535-D15CEA340A4A}"/>
                  </a:ext>
                </a:extLst>
              </p:cNvPr>
              <p:cNvSpPr/>
              <p:nvPr/>
            </p:nvSpPr>
            <p:spPr>
              <a:xfrm>
                <a:off x="6557464" y="2295125"/>
                <a:ext cx="1008000" cy="1008000"/>
              </a:xfrm>
              <a:prstGeom prst="ellipse">
                <a:avLst/>
              </a:prstGeom>
              <a:solidFill>
                <a:srgbClr val="2683C6"/>
              </a:solid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grpSp>
        <p:sp>
          <p:nvSpPr>
            <p:cNvPr id="9" name="Rectángulo 8">
              <a:extLst>
                <a:ext uri="{FF2B5EF4-FFF2-40B4-BE49-F238E27FC236}">
                  <a16:creationId xmlns:a16="http://schemas.microsoft.com/office/drawing/2014/main" id="{1856A399-6D42-0AE5-5E78-9C57F78E950A}"/>
                </a:ext>
              </a:extLst>
            </p:cNvPr>
            <p:cNvSpPr/>
            <p:nvPr/>
          </p:nvSpPr>
          <p:spPr>
            <a:xfrm>
              <a:off x="6768765" y="3133194"/>
              <a:ext cx="813397" cy="523220"/>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Bahnschrift SemiBold" panose="020B0502040204020203" pitchFamily="34" charset="0"/>
                  <a:ea typeface="+mn-ea"/>
                  <a:cs typeface="Arial" panose="020B0604020202020204" pitchFamily="34" charset="0"/>
                </a:rPr>
                <a:t>IV</a:t>
              </a:r>
            </a:p>
          </p:txBody>
        </p:sp>
        <p:grpSp>
          <p:nvGrpSpPr>
            <p:cNvPr id="10" name="Grupo 9">
              <a:extLst>
                <a:ext uri="{FF2B5EF4-FFF2-40B4-BE49-F238E27FC236}">
                  <a16:creationId xmlns:a16="http://schemas.microsoft.com/office/drawing/2014/main" id="{EB140A18-3693-C269-7802-582528837323}"/>
                </a:ext>
              </a:extLst>
            </p:cNvPr>
            <p:cNvGrpSpPr/>
            <p:nvPr/>
          </p:nvGrpSpPr>
          <p:grpSpPr>
            <a:xfrm>
              <a:off x="6670403" y="1569360"/>
              <a:ext cx="4680000" cy="1015631"/>
              <a:chOff x="6593308" y="2280270"/>
              <a:chExt cx="4680000" cy="1015631"/>
            </a:xfrm>
          </p:grpSpPr>
          <p:sp>
            <p:nvSpPr>
              <p:cNvPr id="66" name="Forma libre: forma 65">
                <a:extLst>
                  <a:ext uri="{FF2B5EF4-FFF2-40B4-BE49-F238E27FC236}">
                    <a16:creationId xmlns:a16="http://schemas.microsoft.com/office/drawing/2014/main" id="{3E663EB5-5FA7-2D77-C813-C408FB0DB33D}"/>
                  </a:ext>
                </a:extLst>
              </p:cNvPr>
              <p:cNvSpPr/>
              <p:nvPr/>
            </p:nvSpPr>
            <p:spPr>
              <a:xfrm rot="10800000">
                <a:off x="6593308" y="2287901"/>
                <a:ext cx="4680000" cy="1008000"/>
              </a:xfrm>
              <a:custGeom>
                <a:avLst/>
                <a:gdLst>
                  <a:gd name="connsiteX0" fmla="*/ 3794578 w 4190578"/>
                  <a:gd name="connsiteY0" fmla="*/ 0 h 794368"/>
                  <a:gd name="connsiteX1" fmla="*/ 4190578 w 4190578"/>
                  <a:gd name="connsiteY1" fmla="*/ 396000 h 794368"/>
                  <a:gd name="connsiteX2" fmla="*/ 3794578 w 4190578"/>
                  <a:gd name="connsiteY2" fmla="*/ 792000 h 794368"/>
                  <a:gd name="connsiteX3" fmla="*/ 3780000 w 4190578"/>
                  <a:gd name="connsiteY3" fmla="*/ 790531 h 794368"/>
                  <a:gd name="connsiteX4" fmla="*/ 3780000 w 4190578"/>
                  <a:gd name="connsiteY4" fmla="*/ 794368 h 794368"/>
                  <a:gd name="connsiteX5" fmla="*/ 0 w 4190578"/>
                  <a:gd name="connsiteY5" fmla="*/ 794368 h 794368"/>
                  <a:gd name="connsiteX6" fmla="*/ 0 w 4190578"/>
                  <a:gd name="connsiteY6" fmla="*/ 1806 h 794368"/>
                  <a:gd name="connsiteX7" fmla="*/ 3776663 w 4190578"/>
                  <a:gd name="connsiteY7" fmla="*/ 1806 h 7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578" h="794368">
                    <a:moveTo>
                      <a:pt x="3794578" y="0"/>
                    </a:moveTo>
                    <a:cubicBezTo>
                      <a:pt x="4013283" y="0"/>
                      <a:pt x="4190578" y="177295"/>
                      <a:pt x="4190578" y="396000"/>
                    </a:cubicBezTo>
                    <a:cubicBezTo>
                      <a:pt x="4190578" y="614705"/>
                      <a:pt x="4013283" y="792000"/>
                      <a:pt x="3794578" y="792000"/>
                    </a:cubicBezTo>
                    <a:lnTo>
                      <a:pt x="3780000" y="790531"/>
                    </a:lnTo>
                    <a:lnTo>
                      <a:pt x="3780000" y="794368"/>
                    </a:lnTo>
                    <a:lnTo>
                      <a:pt x="0" y="794368"/>
                    </a:lnTo>
                    <a:lnTo>
                      <a:pt x="0" y="1806"/>
                    </a:lnTo>
                    <a:lnTo>
                      <a:pt x="3776663" y="1806"/>
                    </a:lnTo>
                    <a:close/>
                  </a:path>
                </a:pathLst>
              </a:custGeom>
              <a:solidFill>
                <a:schemeClr val="accent1">
                  <a:lumMod val="60000"/>
                  <a:lumOff val="40000"/>
                </a:schemeClr>
              </a:solidFill>
              <a:ln>
                <a:noFill/>
              </a:ln>
              <a:effectLst>
                <a:outerShdw blurRad="203200" dist="165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67" name="Elipse 66">
                <a:extLst>
                  <a:ext uri="{FF2B5EF4-FFF2-40B4-BE49-F238E27FC236}">
                    <a16:creationId xmlns:a16="http://schemas.microsoft.com/office/drawing/2014/main" id="{E90F9F4F-E76D-70C7-A58D-23BAF6926952}"/>
                  </a:ext>
                </a:extLst>
              </p:cNvPr>
              <p:cNvSpPr/>
              <p:nvPr/>
            </p:nvSpPr>
            <p:spPr>
              <a:xfrm>
                <a:off x="6614783" y="2280270"/>
                <a:ext cx="1008000" cy="1008000"/>
              </a:xfrm>
              <a:prstGeom prst="ellipse">
                <a:avLst/>
              </a:prstGeom>
              <a:solidFill>
                <a:schemeClr val="accent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grpSp>
        <p:grpSp>
          <p:nvGrpSpPr>
            <p:cNvPr id="11" name="Grupo 10">
              <a:extLst>
                <a:ext uri="{FF2B5EF4-FFF2-40B4-BE49-F238E27FC236}">
                  <a16:creationId xmlns:a16="http://schemas.microsoft.com/office/drawing/2014/main" id="{FB834226-337F-3DAB-19BE-5C46475B26B8}"/>
                </a:ext>
              </a:extLst>
            </p:cNvPr>
            <p:cNvGrpSpPr/>
            <p:nvPr/>
          </p:nvGrpSpPr>
          <p:grpSpPr>
            <a:xfrm>
              <a:off x="6661570" y="4176549"/>
              <a:ext cx="4688838" cy="1009715"/>
              <a:chOff x="6454833" y="2260634"/>
              <a:chExt cx="4744219" cy="1009715"/>
            </a:xfrm>
          </p:grpSpPr>
          <p:sp>
            <p:nvSpPr>
              <p:cNvPr id="64" name="Forma libre: forma 63">
                <a:extLst>
                  <a:ext uri="{FF2B5EF4-FFF2-40B4-BE49-F238E27FC236}">
                    <a16:creationId xmlns:a16="http://schemas.microsoft.com/office/drawing/2014/main" id="{012ADD53-479A-036A-4834-E2676A7DF2E4}"/>
                  </a:ext>
                </a:extLst>
              </p:cNvPr>
              <p:cNvSpPr/>
              <p:nvPr/>
            </p:nvSpPr>
            <p:spPr>
              <a:xfrm rot="10800000">
                <a:off x="6463771" y="2260634"/>
                <a:ext cx="4735281" cy="1008000"/>
              </a:xfrm>
              <a:custGeom>
                <a:avLst/>
                <a:gdLst>
                  <a:gd name="connsiteX0" fmla="*/ 3794578 w 4190578"/>
                  <a:gd name="connsiteY0" fmla="*/ 0 h 794368"/>
                  <a:gd name="connsiteX1" fmla="*/ 4190578 w 4190578"/>
                  <a:gd name="connsiteY1" fmla="*/ 396000 h 794368"/>
                  <a:gd name="connsiteX2" fmla="*/ 3794578 w 4190578"/>
                  <a:gd name="connsiteY2" fmla="*/ 792000 h 794368"/>
                  <a:gd name="connsiteX3" fmla="*/ 3780000 w 4190578"/>
                  <a:gd name="connsiteY3" fmla="*/ 790531 h 794368"/>
                  <a:gd name="connsiteX4" fmla="*/ 3780000 w 4190578"/>
                  <a:gd name="connsiteY4" fmla="*/ 794368 h 794368"/>
                  <a:gd name="connsiteX5" fmla="*/ 0 w 4190578"/>
                  <a:gd name="connsiteY5" fmla="*/ 794368 h 794368"/>
                  <a:gd name="connsiteX6" fmla="*/ 0 w 4190578"/>
                  <a:gd name="connsiteY6" fmla="*/ 1806 h 794368"/>
                  <a:gd name="connsiteX7" fmla="*/ 3776663 w 4190578"/>
                  <a:gd name="connsiteY7" fmla="*/ 1806 h 7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578" h="794368">
                    <a:moveTo>
                      <a:pt x="3794578" y="0"/>
                    </a:moveTo>
                    <a:cubicBezTo>
                      <a:pt x="4013283" y="0"/>
                      <a:pt x="4190578" y="177295"/>
                      <a:pt x="4190578" y="396000"/>
                    </a:cubicBezTo>
                    <a:cubicBezTo>
                      <a:pt x="4190578" y="614705"/>
                      <a:pt x="4013283" y="792000"/>
                      <a:pt x="3794578" y="792000"/>
                    </a:cubicBezTo>
                    <a:lnTo>
                      <a:pt x="3780000" y="790531"/>
                    </a:lnTo>
                    <a:lnTo>
                      <a:pt x="3780000" y="794368"/>
                    </a:lnTo>
                    <a:lnTo>
                      <a:pt x="0" y="794368"/>
                    </a:lnTo>
                    <a:lnTo>
                      <a:pt x="0" y="1806"/>
                    </a:lnTo>
                    <a:lnTo>
                      <a:pt x="3776663" y="1806"/>
                    </a:lnTo>
                    <a:close/>
                  </a:path>
                </a:pathLst>
              </a:custGeom>
              <a:solidFill>
                <a:schemeClr val="accent1">
                  <a:lumMod val="60000"/>
                  <a:lumOff val="40000"/>
                </a:schemeClr>
              </a:solidFill>
              <a:ln>
                <a:noFill/>
              </a:ln>
              <a:effectLst>
                <a:outerShdw blurRad="203200" dist="165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65" name="Elipse 64">
                <a:extLst>
                  <a:ext uri="{FF2B5EF4-FFF2-40B4-BE49-F238E27FC236}">
                    <a16:creationId xmlns:a16="http://schemas.microsoft.com/office/drawing/2014/main" id="{17E30634-49F7-7084-836A-D65D7277F286}"/>
                  </a:ext>
                </a:extLst>
              </p:cNvPr>
              <p:cNvSpPr/>
              <p:nvPr/>
            </p:nvSpPr>
            <p:spPr>
              <a:xfrm>
                <a:off x="6454833" y="2262349"/>
                <a:ext cx="1019906" cy="1008000"/>
              </a:xfrm>
              <a:prstGeom prst="ellipse">
                <a:avLst/>
              </a:prstGeom>
              <a:solidFill>
                <a:srgbClr val="B1CB7C"/>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grpSp>
        <p:sp>
          <p:nvSpPr>
            <p:cNvPr id="13" name="Rectángulo 12">
              <a:extLst>
                <a:ext uri="{FF2B5EF4-FFF2-40B4-BE49-F238E27FC236}">
                  <a16:creationId xmlns:a16="http://schemas.microsoft.com/office/drawing/2014/main" id="{B1E042CA-1B45-1F31-37F3-9A6EBDF00FEC}"/>
                </a:ext>
              </a:extLst>
            </p:cNvPr>
            <p:cNvSpPr/>
            <p:nvPr/>
          </p:nvSpPr>
          <p:spPr>
            <a:xfrm>
              <a:off x="6793629" y="1811750"/>
              <a:ext cx="790322" cy="523220"/>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Bahnschrift SemiBold" panose="020B0502040204020203" pitchFamily="34" charset="0"/>
                  <a:ea typeface="+mn-ea"/>
                  <a:cs typeface="Arial" panose="020B0604020202020204" pitchFamily="34" charset="0"/>
                </a:rPr>
                <a:t>II</a:t>
              </a:r>
            </a:p>
          </p:txBody>
        </p:sp>
        <p:sp>
          <p:nvSpPr>
            <p:cNvPr id="14" name="Rectángulo 13">
              <a:extLst>
                <a:ext uri="{FF2B5EF4-FFF2-40B4-BE49-F238E27FC236}">
                  <a16:creationId xmlns:a16="http://schemas.microsoft.com/office/drawing/2014/main" id="{9D403068-6446-B01A-E052-C8DCCE254690}"/>
                </a:ext>
              </a:extLst>
            </p:cNvPr>
            <p:cNvSpPr/>
            <p:nvPr/>
          </p:nvSpPr>
          <p:spPr>
            <a:xfrm>
              <a:off x="7617289" y="1631239"/>
              <a:ext cx="3744772"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600" b="0" i="0" u="none" strike="noStrike" kern="1200" cap="none" spc="0" normalizeH="0" baseline="0" noProof="0" dirty="0">
                  <a:ln>
                    <a:noFill/>
                  </a:ln>
                  <a:solidFill>
                    <a:srgbClr val="FFFFFF"/>
                  </a:solidFill>
                  <a:effectLst/>
                  <a:uLnTx/>
                  <a:uFillTx/>
                  <a:ea typeface="+mn-ea"/>
                  <a:cs typeface="Calibri" panose="020F0502020204030204" pitchFamily="34" charset="0"/>
                </a:rPr>
                <a:t>Impedir u obstaculizar la consulta de documentos de los archivos sin causa justificada.</a:t>
              </a:r>
            </a:p>
          </p:txBody>
        </p:sp>
        <p:sp>
          <p:nvSpPr>
            <p:cNvPr id="15" name="Rectángulo 14">
              <a:extLst>
                <a:ext uri="{FF2B5EF4-FFF2-40B4-BE49-F238E27FC236}">
                  <a16:creationId xmlns:a16="http://schemas.microsoft.com/office/drawing/2014/main" id="{58D5A880-7CF1-DDCB-2F73-662F20C11DC2}"/>
                </a:ext>
              </a:extLst>
            </p:cNvPr>
            <p:cNvSpPr/>
            <p:nvPr/>
          </p:nvSpPr>
          <p:spPr>
            <a:xfrm>
              <a:off x="7656498" y="2862735"/>
              <a:ext cx="3752692" cy="954107"/>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sz="1400" b="0" i="0" strike="noStrike" kern="1200" cap="none" spc="0" normalizeH="0" baseline="0" noProof="0" dirty="0">
                  <a:ln>
                    <a:noFill/>
                  </a:ln>
                  <a:solidFill>
                    <a:srgbClr val="FFFFFF"/>
                  </a:solidFill>
                  <a:effectLst/>
                  <a:uLnTx/>
                  <a:uFillTx/>
                  <a:ea typeface="+mn-ea"/>
                  <a:cs typeface="Calibri" panose="020F0502020204030204" pitchFamily="34" charset="0"/>
                </a:rPr>
                <a:t>Usar, sustraer, divulgar, ocultar, alterar,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s-MX" sz="1400" b="0" i="0" strike="noStrike" kern="1200" cap="none" spc="0" normalizeH="0" baseline="0" noProof="0" dirty="0">
                  <a:ln>
                    <a:noFill/>
                  </a:ln>
                  <a:solidFill>
                    <a:srgbClr val="FFFFFF"/>
                  </a:solidFill>
                  <a:effectLst/>
                  <a:uLnTx/>
                  <a:uFillTx/>
                  <a:ea typeface="+mn-ea"/>
                  <a:cs typeface="Calibri" panose="020F0502020204030204" pitchFamily="34" charset="0"/>
                </a:rPr>
                <a:t>mutilar, destruir o inutilizar, </a:t>
              </a:r>
              <a:r>
                <a:rPr kumimoji="0" lang="es-MX" sz="1400" b="0" i="0" u="none" strike="noStrike" kern="1200" cap="none" spc="0" normalizeH="0" baseline="0" noProof="0" dirty="0">
                  <a:ln>
                    <a:noFill/>
                  </a:ln>
                  <a:solidFill>
                    <a:srgbClr val="FFFFFF"/>
                  </a:solidFill>
                  <a:effectLst/>
                  <a:uLnTx/>
                  <a:uFillTx/>
                  <a:ea typeface="+mn-ea"/>
                  <a:cs typeface="Calibri" panose="020F0502020204030204" pitchFamily="34" charset="0"/>
                </a:rPr>
                <a:t>total o parcialmente, sin causa legítima...y de manera indebida, documentos de archivo </a:t>
              </a:r>
              <a:endParaRPr kumimoji="0" lang="es-MX"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7" name="Rectángulo 16">
              <a:extLst>
                <a:ext uri="{FF2B5EF4-FFF2-40B4-BE49-F238E27FC236}">
                  <a16:creationId xmlns:a16="http://schemas.microsoft.com/office/drawing/2014/main" id="{98C349B6-A0B2-FEF9-944D-BD0FCE591282}"/>
                </a:ext>
              </a:extLst>
            </p:cNvPr>
            <p:cNvSpPr/>
            <p:nvPr/>
          </p:nvSpPr>
          <p:spPr>
            <a:xfrm>
              <a:off x="6669379" y="4420654"/>
              <a:ext cx="992380" cy="523220"/>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Bahnschrift SemiBold" panose="020B0502040204020203" pitchFamily="34" charset="0"/>
                  <a:ea typeface="+mn-ea"/>
                  <a:cs typeface="Arial" panose="020B0604020202020204" pitchFamily="34" charset="0"/>
                </a:rPr>
                <a:t>VI</a:t>
              </a:r>
            </a:p>
          </p:txBody>
        </p:sp>
        <p:sp>
          <p:nvSpPr>
            <p:cNvPr id="20" name="Rectángulo 19">
              <a:extLst>
                <a:ext uri="{FF2B5EF4-FFF2-40B4-BE49-F238E27FC236}">
                  <a16:creationId xmlns:a16="http://schemas.microsoft.com/office/drawing/2014/main" id="{85830D79-9DDC-002E-F63F-E08069922E47}"/>
                </a:ext>
              </a:extLst>
            </p:cNvPr>
            <p:cNvSpPr/>
            <p:nvPr/>
          </p:nvSpPr>
          <p:spPr>
            <a:xfrm>
              <a:off x="7704665" y="4186051"/>
              <a:ext cx="3572839"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400" b="0" i="0" u="none" strike="noStrike" kern="1200" cap="none" spc="0" normalizeH="0" baseline="0" noProof="0" dirty="0">
                  <a:ln>
                    <a:noFill/>
                  </a:ln>
                  <a:solidFill>
                    <a:srgbClr val="FFFFFF"/>
                  </a:solidFill>
                  <a:effectLst/>
                  <a:uLnTx/>
                  <a:uFillTx/>
                  <a:ea typeface="+mn-ea"/>
                  <a:cs typeface="Calibri" panose="020F0502020204030204" pitchFamily="34" charset="0"/>
                </a:rPr>
                <a:t>No publicar el CADIDO, el dictamen y el acta de  baja documental autorizados… y el acta en caso de documentación siniestrada en los portales electrónicos.</a:t>
              </a:r>
            </a:p>
          </p:txBody>
        </p:sp>
        <p:grpSp>
          <p:nvGrpSpPr>
            <p:cNvPr id="21" name="Grupo 20">
              <a:extLst>
                <a:ext uri="{FF2B5EF4-FFF2-40B4-BE49-F238E27FC236}">
                  <a16:creationId xmlns:a16="http://schemas.microsoft.com/office/drawing/2014/main" id="{05F6DD58-C8E1-9387-FCC6-B6BA5F06D93D}"/>
                </a:ext>
              </a:extLst>
            </p:cNvPr>
            <p:cNvGrpSpPr/>
            <p:nvPr/>
          </p:nvGrpSpPr>
          <p:grpSpPr>
            <a:xfrm>
              <a:off x="922509" y="1549724"/>
              <a:ext cx="4680000" cy="1008000"/>
              <a:chOff x="1013446" y="2173810"/>
              <a:chExt cx="4680000" cy="1008000"/>
            </a:xfrm>
          </p:grpSpPr>
          <p:sp>
            <p:nvSpPr>
              <p:cNvPr id="54" name="Forma libre: forma 53">
                <a:extLst>
                  <a:ext uri="{FF2B5EF4-FFF2-40B4-BE49-F238E27FC236}">
                    <a16:creationId xmlns:a16="http://schemas.microsoft.com/office/drawing/2014/main" id="{61EAD364-AB47-09D6-4520-96A496C9122A}"/>
                  </a:ext>
                </a:extLst>
              </p:cNvPr>
              <p:cNvSpPr/>
              <p:nvPr/>
            </p:nvSpPr>
            <p:spPr>
              <a:xfrm>
                <a:off x="1013446" y="2173810"/>
                <a:ext cx="4680000" cy="1008000"/>
              </a:xfrm>
              <a:custGeom>
                <a:avLst/>
                <a:gdLst>
                  <a:gd name="connsiteX0" fmla="*/ 3794578 w 4190578"/>
                  <a:gd name="connsiteY0" fmla="*/ 0 h 794368"/>
                  <a:gd name="connsiteX1" fmla="*/ 4190578 w 4190578"/>
                  <a:gd name="connsiteY1" fmla="*/ 396000 h 794368"/>
                  <a:gd name="connsiteX2" fmla="*/ 3794578 w 4190578"/>
                  <a:gd name="connsiteY2" fmla="*/ 792000 h 794368"/>
                  <a:gd name="connsiteX3" fmla="*/ 3780000 w 4190578"/>
                  <a:gd name="connsiteY3" fmla="*/ 790531 h 794368"/>
                  <a:gd name="connsiteX4" fmla="*/ 3780000 w 4190578"/>
                  <a:gd name="connsiteY4" fmla="*/ 794368 h 794368"/>
                  <a:gd name="connsiteX5" fmla="*/ 0 w 4190578"/>
                  <a:gd name="connsiteY5" fmla="*/ 794368 h 794368"/>
                  <a:gd name="connsiteX6" fmla="*/ 0 w 4190578"/>
                  <a:gd name="connsiteY6" fmla="*/ 1806 h 794368"/>
                  <a:gd name="connsiteX7" fmla="*/ 3776663 w 4190578"/>
                  <a:gd name="connsiteY7" fmla="*/ 1806 h 7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578" h="794368">
                    <a:moveTo>
                      <a:pt x="3794578" y="0"/>
                    </a:moveTo>
                    <a:cubicBezTo>
                      <a:pt x="4013283" y="0"/>
                      <a:pt x="4190578" y="177295"/>
                      <a:pt x="4190578" y="396000"/>
                    </a:cubicBezTo>
                    <a:cubicBezTo>
                      <a:pt x="4190578" y="614705"/>
                      <a:pt x="4013283" y="792000"/>
                      <a:pt x="3794578" y="792000"/>
                    </a:cubicBezTo>
                    <a:lnTo>
                      <a:pt x="3780000" y="790531"/>
                    </a:lnTo>
                    <a:lnTo>
                      <a:pt x="3780000" y="794368"/>
                    </a:lnTo>
                    <a:lnTo>
                      <a:pt x="0" y="794368"/>
                    </a:lnTo>
                    <a:lnTo>
                      <a:pt x="0" y="1806"/>
                    </a:lnTo>
                    <a:lnTo>
                      <a:pt x="3776663" y="1806"/>
                    </a:lnTo>
                    <a:close/>
                  </a:path>
                </a:pathLst>
              </a:custGeom>
              <a:solidFill>
                <a:schemeClr val="accent1">
                  <a:lumMod val="60000"/>
                  <a:lumOff val="40000"/>
                </a:schemeClr>
              </a:solidFill>
              <a:ln>
                <a:noFill/>
              </a:ln>
              <a:effectLst>
                <a:outerShdw blurRad="203200" dist="165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59" name="Rectángulo 58">
                <a:extLst>
                  <a:ext uri="{FF2B5EF4-FFF2-40B4-BE49-F238E27FC236}">
                    <a16:creationId xmlns:a16="http://schemas.microsoft.com/office/drawing/2014/main" id="{3CC9EFEC-FF93-C78F-FA3E-996134431937}"/>
                  </a:ext>
                </a:extLst>
              </p:cNvPr>
              <p:cNvSpPr/>
              <p:nvPr/>
            </p:nvSpPr>
            <p:spPr>
              <a:xfrm>
                <a:off x="1200333" y="2245929"/>
                <a:ext cx="4398594"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600" b="0" i="0" u="none" strike="noStrike" kern="1200" cap="none" spc="0" normalizeH="0" baseline="0" noProof="0" dirty="0">
                    <a:ln>
                      <a:noFill/>
                    </a:ln>
                    <a:solidFill>
                      <a:srgbClr val="FFFFFF"/>
                    </a:solidFill>
                    <a:effectLst/>
                    <a:uLnTx/>
                    <a:uFillTx/>
                    <a:ea typeface="+mn-ea"/>
                    <a:cs typeface="Calibri" panose="020F0502020204030204" pitchFamily="34" charset="0"/>
                  </a:rPr>
                  <a:t>Transferir a título oneroso o gratuito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600" b="0" i="0" u="none" strike="noStrike" kern="1200" cap="none" spc="0" normalizeH="0" baseline="0" noProof="0" dirty="0">
                    <a:ln>
                      <a:noFill/>
                    </a:ln>
                    <a:solidFill>
                      <a:srgbClr val="FFFFFF"/>
                    </a:solidFill>
                    <a:effectLst/>
                    <a:uLnTx/>
                    <a:uFillTx/>
                    <a:ea typeface="+mn-ea"/>
                    <a:cs typeface="Calibri" panose="020F0502020204030204" pitchFamily="34" charset="0"/>
                  </a:rPr>
                  <a:t>la propiedad o posesión de archivos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600" b="0" i="0" u="none" strike="noStrike" kern="1200" cap="none" spc="0" normalizeH="0" baseline="0" noProof="0" dirty="0">
                    <a:ln>
                      <a:noFill/>
                    </a:ln>
                    <a:solidFill>
                      <a:srgbClr val="FFFFFF"/>
                    </a:solidFill>
                    <a:effectLst/>
                    <a:uLnTx/>
                    <a:uFillTx/>
                    <a:ea typeface="+mn-ea"/>
                    <a:cs typeface="Calibri" panose="020F0502020204030204" pitchFamily="34" charset="0"/>
                  </a:rPr>
                  <a:t>o documentos de los SO…</a:t>
                </a:r>
              </a:p>
            </p:txBody>
          </p:sp>
          <p:sp>
            <p:nvSpPr>
              <p:cNvPr id="62" name="Elipse 61">
                <a:extLst>
                  <a:ext uri="{FF2B5EF4-FFF2-40B4-BE49-F238E27FC236}">
                    <a16:creationId xmlns:a16="http://schemas.microsoft.com/office/drawing/2014/main" id="{22F6E7FD-69EA-10B8-BD69-A6A167E69386}"/>
                  </a:ext>
                </a:extLst>
              </p:cNvPr>
              <p:cNvSpPr/>
              <p:nvPr/>
            </p:nvSpPr>
            <p:spPr>
              <a:xfrm>
                <a:off x="4696513" y="2180634"/>
                <a:ext cx="972000" cy="972000"/>
              </a:xfrm>
              <a:prstGeom prst="ellipse">
                <a:avLst/>
              </a:prstGeom>
              <a:solidFill>
                <a:schemeClr val="accent1">
                  <a:lumMod val="75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63" name="Rectángulo 62">
                <a:extLst>
                  <a:ext uri="{FF2B5EF4-FFF2-40B4-BE49-F238E27FC236}">
                    <a16:creationId xmlns:a16="http://schemas.microsoft.com/office/drawing/2014/main" id="{5121662E-3B37-30A9-4B7C-CFA7CAF3EDB7}"/>
                  </a:ext>
                </a:extLst>
              </p:cNvPr>
              <p:cNvSpPr/>
              <p:nvPr/>
            </p:nvSpPr>
            <p:spPr>
              <a:xfrm>
                <a:off x="4810695" y="2405024"/>
                <a:ext cx="743637" cy="523220"/>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Bahnschrift SemiBold" panose="020B0502040204020203" pitchFamily="34" charset="0"/>
                    <a:ea typeface="+mn-ea"/>
                    <a:cs typeface="Arial" panose="020B0604020202020204" pitchFamily="34" charset="0"/>
                  </a:rPr>
                  <a:t>I</a:t>
                </a:r>
              </a:p>
            </p:txBody>
          </p:sp>
        </p:grpSp>
        <p:grpSp>
          <p:nvGrpSpPr>
            <p:cNvPr id="22" name="Grupo 21">
              <a:extLst>
                <a:ext uri="{FF2B5EF4-FFF2-40B4-BE49-F238E27FC236}">
                  <a16:creationId xmlns:a16="http://schemas.microsoft.com/office/drawing/2014/main" id="{D3B68870-9E8A-D3B0-17C8-FF427A5DC32D}"/>
                </a:ext>
              </a:extLst>
            </p:cNvPr>
            <p:cNvGrpSpPr/>
            <p:nvPr/>
          </p:nvGrpSpPr>
          <p:grpSpPr>
            <a:xfrm>
              <a:off x="936897" y="2856313"/>
              <a:ext cx="4705994" cy="1014559"/>
              <a:chOff x="1013446" y="2173810"/>
              <a:chExt cx="4705994" cy="1014559"/>
            </a:xfrm>
          </p:grpSpPr>
          <p:sp>
            <p:nvSpPr>
              <p:cNvPr id="37" name="Forma libre: forma 36">
                <a:extLst>
                  <a:ext uri="{FF2B5EF4-FFF2-40B4-BE49-F238E27FC236}">
                    <a16:creationId xmlns:a16="http://schemas.microsoft.com/office/drawing/2014/main" id="{FE2B947F-1756-6A78-7E4C-45E839EB1FA9}"/>
                  </a:ext>
                </a:extLst>
              </p:cNvPr>
              <p:cNvSpPr/>
              <p:nvPr/>
            </p:nvSpPr>
            <p:spPr>
              <a:xfrm>
                <a:off x="1013446" y="2173810"/>
                <a:ext cx="4680000" cy="1008000"/>
              </a:xfrm>
              <a:custGeom>
                <a:avLst/>
                <a:gdLst>
                  <a:gd name="connsiteX0" fmla="*/ 3794578 w 4190578"/>
                  <a:gd name="connsiteY0" fmla="*/ 0 h 794368"/>
                  <a:gd name="connsiteX1" fmla="*/ 4190578 w 4190578"/>
                  <a:gd name="connsiteY1" fmla="*/ 396000 h 794368"/>
                  <a:gd name="connsiteX2" fmla="*/ 3794578 w 4190578"/>
                  <a:gd name="connsiteY2" fmla="*/ 792000 h 794368"/>
                  <a:gd name="connsiteX3" fmla="*/ 3780000 w 4190578"/>
                  <a:gd name="connsiteY3" fmla="*/ 790531 h 794368"/>
                  <a:gd name="connsiteX4" fmla="*/ 3780000 w 4190578"/>
                  <a:gd name="connsiteY4" fmla="*/ 794368 h 794368"/>
                  <a:gd name="connsiteX5" fmla="*/ 0 w 4190578"/>
                  <a:gd name="connsiteY5" fmla="*/ 794368 h 794368"/>
                  <a:gd name="connsiteX6" fmla="*/ 0 w 4190578"/>
                  <a:gd name="connsiteY6" fmla="*/ 1806 h 794368"/>
                  <a:gd name="connsiteX7" fmla="*/ 3776663 w 4190578"/>
                  <a:gd name="connsiteY7" fmla="*/ 1806 h 7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578" h="794368">
                    <a:moveTo>
                      <a:pt x="3794578" y="0"/>
                    </a:moveTo>
                    <a:cubicBezTo>
                      <a:pt x="4013283" y="0"/>
                      <a:pt x="4190578" y="177295"/>
                      <a:pt x="4190578" y="396000"/>
                    </a:cubicBezTo>
                    <a:cubicBezTo>
                      <a:pt x="4190578" y="614705"/>
                      <a:pt x="4013283" y="792000"/>
                      <a:pt x="3794578" y="792000"/>
                    </a:cubicBezTo>
                    <a:lnTo>
                      <a:pt x="3780000" y="790531"/>
                    </a:lnTo>
                    <a:lnTo>
                      <a:pt x="3780000" y="794368"/>
                    </a:lnTo>
                    <a:lnTo>
                      <a:pt x="0" y="794368"/>
                    </a:lnTo>
                    <a:lnTo>
                      <a:pt x="0" y="1806"/>
                    </a:lnTo>
                    <a:lnTo>
                      <a:pt x="3776663" y="1806"/>
                    </a:lnTo>
                    <a:close/>
                  </a:path>
                </a:pathLst>
              </a:custGeom>
              <a:solidFill>
                <a:schemeClr val="bg2">
                  <a:lumMod val="75000"/>
                </a:schemeClr>
              </a:solidFill>
              <a:ln>
                <a:noFill/>
              </a:ln>
              <a:effectLst>
                <a:outerShdw blurRad="203200" dist="1651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8" name="Elipse 37">
                <a:extLst>
                  <a:ext uri="{FF2B5EF4-FFF2-40B4-BE49-F238E27FC236}">
                    <a16:creationId xmlns:a16="http://schemas.microsoft.com/office/drawing/2014/main" id="{E4040876-1FD2-6396-ED74-AEF25C2EE9A6}"/>
                  </a:ext>
                </a:extLst>
              </p:cNvPr>
              <p:cNvSpPr/>
              <p:nvPr/>
            </p:nvSpPr>
            <p:spPr>
              <a:xfrm>
                <a:off x="4711440" y="2180369"/>
                <a:ext cx="1008000" cy="1008000"/>
              </a:xfrm>
              <a:prstGeom prst="ellipse">
                <a:avLst/>
              </a:prstGeom>
              <a:solidFill>
                <a:srgbClr val="2683C6"/>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9" name="Rectángulo 38">
                <a:extLst>
                  <a:ext uri="{FF2B5EF4-FFF2-40B4-BE49-F238E27FC236}">
                    <a16:creationId xmlns:a16="http://schemas.microsoft.com/office/drawing/2014/main" id="{E63A4FBB-3591-1510-C658-C1E29F62F682}"/>
                  </a:ext>
                </a:extLst>
              </p:cNvPr>
              <p:cNvSpPr/>
              <p:nvPr/>
            </p:nvSpPr>
            <p:spPr>
              <a:xfrm>
                <a:off x="4815483" y="2429847"/>
                <a:ext cx="785739" cy="523220"/>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Bahnschrift SemiBold" panose="020B0502040204020203" pitchFamily="34" charset="0"/>
                    <a:ea typeface="+mn-ea"/>
                    <a:cs typeface="Arial" panose="020B0604020202020204" pitchFamily="34" charset="0"/>
                  </a:rPr>
                  <a:t>III</a:t>
                </a:r>
              </a:p>
            </p:txBody>
          </p:sp>
        </p:grpSp>
        <p:sp>
          <p:nvSpPr>
            <p:cNvPr id="23" name="Rectángulo 22">
              <a:extLst>
                <a:ext uri="{FF2B5EF4-FFF2-40B4-BE49-F238E27FC236}">
                  <a16:creationId xmlns:a16="http://schemas.microsoft.com/office/drawing/2014/main" id="{4877FAC1-D69F-C8A2-A34E-C0723488D8E6}"/>
                </a:ext>
              </a:extLst>
            </p:cNvPr>
            <p:cNvSpPr/>
            <p:nvPr/>
          </p:nvSpPr>
          <p:spPr>
            <a:xfrm>
              <a:off x="1182194" y="2904093"/>
              <a:ext cx="3500205"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600" b="0" i="0" u="none" strike="noStrike" kern="1200" cap="none" spc="0" normalizeH="0" baseline="0" noProof="0" dirty="0">
                  <a:ln>
                    <a:noFill/>
                  </a:ln>
                  <a:solidFill>
                    <a:srgbClr val="FFFFFF"/>
                  </a:solidFill>
                  <a:effectLst/>
                  <a:uLnTx/>
                  <a:uFillTx/>
                  <a:ea typeface="+mn-ea"/>
                  <a:cs typeface="Calibri" panose="020F0502020204030204" pitchFamily="34" charset="0"/>
                </a:rPr>
                <a:t>Actuar con dolo o negligencia en la ejecución de medidas… para la conservación de los archivos</a:t>
              </a:r>
            </a:p>
          </p:txBody>
        </p:sp>
        <p:grpSp>
          <p:nvGrpSpPr>
            <p:cNvPr id="24" name="Grupo 23">
              <a:extLst>
                <a:ext uri="{FF2B5EF4-FFF2-40B4-BE49-F238E27FC236}">
                  <a16:creationId xmlns:a16="http://schemas.microsoft.com/office/drawing/2014/main" id="{1A1CF2CA-8363-6440-01F3-95CF31FBF26A}"/>
                </a:ext>
              </a:extLst>
            </p:cNvPr>
            <p:cNvGrpSpPr/>
            <p:nvPr/>
          </p:nvGrpSpPr>
          <p:grpSpPr>
            <a:xfrm>
              <a:off x="926414" y="4176549"/>
              <a:ext cx="4693487" cy="1026000"/>
              <a:chOff x="1013446" y="2173810"/>
              <a:chExt cx="4693487" cy="1026000"/>
            </a:xfrm>
          </p:grpSpPr>
          <p:sp>
            <p:nvSpPr>
              <p:cNvPr id="26" name="Forma libre: forma 25">
                <a:extLst>
                  <a:ext uri="{FF2B5EF4-FFF2-40B4-BE49-F238E27FC236}">
                    <a16:creationId xmlns:a16="http://schemas.microsoft.com/office/drawing/2014/main" id="{C6C70D0F-0E9F-384A-1AA3-53DA8FDE8589}"/>
                  </a:ext>
                </a:extLst>
              </p:cNvPr>
              <p:cNvSpPr/>
              <p:nvPr/>
            </p:nvSpPr>
            <p:spPr>
              <a:xfrm>
                <a:off x="1013446" y="2173810"/>
                <a:ext cx="4680000" cy="1008000"/>
              </a:xfrm>
              <a:custGeom>
                <a:avLst/>
                <a:gdLst>
                  <a:gd name="connsiteX0" fmla="*/ 3794578 w 4190578"/>
                  <a:gd name="connsiteY0" fmla="*/ 0 h 794368"/>
                  <a:gd name="connsiteX1" fmla="*/ 4190578 w 4190578"/>
                  <a:gd name="connsiteY1" fmla="*/ 396000 h 794368"/>
                  <a:gd name="connsiteX2" fmla="*/ 3794578 w 4190578"/>
                  <a:gd name="connsiteY2" fmla="*/ 792000 h 794368"/>
                  <a:gd name="connsiteX3" fmla="*/ 3780000 w 4190578"/>
                  <a:gd name="connsiteY3" fmla="*/ 790531 h 794368"/>
                  <a:gd name="connsiteX4" fmla="*/ 3780000 w 4190578"/>
                  <a:gd name="connsiteY4" fmla="*/ 794368 h 794368"/>
                  <a:gd name="connsiteX5" fmla="*/ 0 w 4190578"/>
                  <a:gd name="connsiteY5" fmla="*/ 794368 h 794368"/>
                  <a:gd name="connsiteX6" fmla="*/ 0 w 4190578"/>
                  <a:gd name="connsiteY6" fmla="*/ 1806 h 794368"/>
                  <a:gd name="connsiteX7" fmla="*/ 3776663 w 4190578"/>
                  <a:gd name="connsiteY7" fmla="*/ 1806 h 794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90578" h="794368">
                    <a:moveTo>
                      <a:pt x="3794578" y="0"/>
                    </a:moveTo>
                    <a:cubicBezTo>
                      <a:pt x="4013283" y="0"/>
                      <a:pt x="4190578" y="177295"/>
                      <a:pt x="4190578" y="396000"/>
                    </a:cubicBezTo>
                    <a:cubicBezTo>
                      <a:pt x="4190578" y="614705"/>
                      <a:pt x="4013283" y="792000"/>
                      <a:pt x="3794578" y="792000"/>
                    </a:cubicBezTo>
                    <a:lnTo>
                      <a:pt x="3780000" y="790531"/>
                    </a:lnTo>
                    <a:lnTo>
                      <a:pt x="3780000" y="794368"/>
                    </a:lnTo>
                    <a:lnTo>
                      <a:pt x="0" y="794368"/>
                    </a:lnTo>
                    <a:lnTo>
                      <a:pt x="0" y="1806"/>
                    </a:lnTo>
                    <a:lnTo>
                      <a:pt x="3776663" y="1806"/>
                    </a:lnTo>
                    <a:close/>
                  </a:path>
                </a:pathLst>
              </a:custGeom>
              <a:solidFill>
                <a:schemeClr val="accent1">
                  <a:lumMod val="60000"/>
                  <a:lumOff val="40000"/>
                </a:schemeClr>
              </a:solidFill>
              <a:ln>
                <a:noFill/>
              </a:ln>
              <a:effectLst>
                <a:outerShdw blurRad="203200" dist="165100" dir="54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0" name="Elipse 29">
                <a:extLst>
                  <a:ext uri="{FF2B5EF4-FFF2-40B4-BE49-F238E27FC236}">
                    <a16:creationId xmlns:a16="http://schemas.microsoft.com/office/drawing/2014/main" id="{E957D0C6-D329-316A-80CA-FD036E8FCC09}"/>
                  </a:ext>
                </a:extLst>
              </p:cNvPr>
              <p:cNvSpPr/>
              <p:nvPr/>
            </p:nvSpPr>
            <p:spPr>
              <a:xfrm>
                <a:off x="4698933" y="2191810"/>
                <a:ext cx="1008000" cy="1008000"/>
              </a:xfrm>
              <a:prstGeom prst="ellipse">
                <a:avLst/>
              </a:prstGeom>
              <a:solidFill>
                <a:schemeClr val="accent1">
                  <a:lumMod val="50000"/>
                </a:schemeClr>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2" name="Rectángulo 31">
                <a:extLst>
                  <a:ext uri="{FF2B5EF4-FFF2-40B4-BE49-F238E27FC236}">
                    <a16:creationId xmlns:a16="http://schemas.microsoft.com/office/drawing/2014/main" id="{BCF378E9-4768-9E83-ABF5-00535544A87A}"/>
                  </a:ext>
                </a:extLst>
              </p:cNvPr>
              <p:cNvSpPr/>
              <p:nvPr/>
            </p:nvSpPr>
            <p:spPr>
              <a:xfrm>
                <a:off x="4829779" y="2364491"/>
                <a:ext cx="696281" cy="523220"/>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Bahnschrift SemiBold" panose="020B0502040204020203" pitchFamily="34" charset="0"/>
                    <a:ea typeface="+mn-ea"/>
                    <a:cs typeface="Arial" panose="020B0604020202020204" pitchFamily="34" charset="0"/>
                  </a:rPr>
                  <a:t>V</a:t>
                </a:r>
              </a:p>
            </p:txBody>
          </p:sp>
          <p:sp>
            <p:nvSpPr>
              <p:cNvPr id="33" name="Elipse 32">
                <a:extLst>
                  <a:ext uri="{FF2B5EF4-FFF2-40B4-BE49-F238E27FC236}">
                    <a16:creationId xmlns:a16="http://schemas.microsoft.com/office/drawing/2014/main" id="{315C64A1-CEA3-A9C0-D0BA-CBC905A39B12}"/>
                  </a:ext>
                </a:extLst>
              </p:cNvPr>
              <p:cNvSpPr/>
              <p:nvPr/>
            </p:nvSpPr>
            <p:spPr>
              <a:xfrm>
                <a:off x="4698396" y="2184127"/>
                <a:ext cx="1008000" cy="1008000"/>
              </a:xfrm>
              <a:prstGeom prst="ellipse">
                <a:avLst/>
              </a:prstGeom>
              <a:solidFill>
                <a:srgbClr val="B1CB7C"/>
              </a:solidFill>
              <a:ln/>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MX"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34" name="Rectángulo 33">
                <a:extLst>
                  <a:ext uri="{FF2B5EF4-FFF2-40B4-BE49-F238E27FC236}">
                    <a16:creationId xmlns:a16="http://schemas.microsoft.com/office/drawing/2014/main" id="{7765946C-2211-F06E-773C-1D8C4ACE0B80}"/>
                  </a:ext>
                </a:extLst>
              </p:cNvPr>
              <p:cNvSpPr/>
              <p:nvPr/>
            </p:nvSpPr>
            <p:spPr>
              <a:xfrm>
                <a:off x="4854256" y="2412341"/>
                <a:ext cx="696281" cy="523220"/>
              </a:xfrm>
              <a:prstGeom prst="rect">
                <a:avLst/>
              </a:prstGeom>
              <a:noFill/>
            </p:spPr>
            <p:txBody>
              <a:bodyPr wrap="squar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ES" sz="2800" b="0" i="0" u="none" strike="noStrike" kern="1200" cap="none" spc="0" normalizeH="0" baseline="0" noProof="0" dirty="0">
                    <a:ln w="0"/>
                    <a:solidFill>
                      <a:schemeClr val="bg1"/>
                    </a:solidFill>
                    <a:effectLst>
                      <a:outerShdw blurRad="38100" dist="19050" dir="2700000" algn="tl" rotWithShape="0">
                        <a:prstClr val="black">
                          <a:alpha val="40000"/>
                        </a:prstClr>
                      </a:outerShdw>
                    </a:effectLst>
                    <a:uLnTx/>
                    <a:uFillTx/>
                    <a:latin typeface="Bahnschrift SemiBold" panose="020B0502040204020203" pitchFamily="34" charset="0"/>
                    <a:ea typeface="+mn-ea"/>
                    <a:cs typeface="Arial" panose="020B0604020202020204" pitchFamily="34" charset="0"/>
                  </a:rPr>
                  <a:t>V</a:t>
                </a:r>
              </a:p>
            </p:txBody>
          </p:sp>
        </p:grpSp>
        <p:sp>
          <p:nvSpPr>
            <p:cNvPr id="25" name="Rectángulo 24">
              <a:extLst>
                <a:ext uri="{FF2B5EF4-FFF2-40B4-BE49-F238E27FC236}">
                  <a16:creationId xmlns:a16="http://schemas.microsoft.com/office/drawing/2014/main" id="{477AA88C-BC33-0286-07FF-65734DA0486B}"/>
                </a:ext>
              </a:extLst>
            </p:cNvPr>
            <p:cNvSpPr/>
            <p:nvPr/>
          </p:nvSpPr>
          <p:spPr>
            <a:xfrm>
              <a:off x="1111063" y="4191017"/>
              <a:ext cx="3484259" cy="101566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500" b="0" i="0" u="none" strike="noStrike" kern="1200" cap="none" spc="0" normalizeH="0" baseline="0" noProof="0" dirty="0">
                  <a:ln>
                    <a:noFill/>
                  </a:ln>
                  <a:solidFill>
                    <a:srgbClr val="FFFFFF"/>
                  </a:solidFill>
                  <a:effectLst/>
                  <a:uLnTx/>
                  <a:uFillTx/>
                  <a:ea typeface="+mn-ea"/>
                  <a:cs typeface="Calibri" panose="020F0502020204030204" pitchFamily="34" charset="0"/>
                </a:rPr>
                <a:t>Omitir la entrega de documentos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500" b="0" i="0" u="none" strike="noStrike" kern="1200" cap="none" spc="0" normalizeH="0" baseline="0" noProof="0" dirty="0">
                  <a:ln>
                    <a:noFill/>
                  </a:ln>
                  <a:solidFill>
                    <a:srgbClr val="FFFFFF"/>
                  </a:solidFill>
                  <a:effectLst/>
                  <a:uLnTx/>
                  <a:uFillTx/>
                  <a:ea typeface="+mn-ea"/>
                  <a:cs typeface="Calibri" panose="020F0502020204030204" pitchFamily="34" charset="0"/>
                </a:rPr>
                <a:t>de archivo bajo la custodia de una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500" b="0" i="0" u="none" strike="noStrike" kern="1200" cap="none" spc="0" normalizeH="0" baseline="0" noProof="0" dirty="0">
                  <a:ln>
                    <a:noFill/>
                  </a:ln>
                  <a:solidFill>
                    <a:srgbClr val="FFFFFF"/>
                  </a:solidFill>
                  <a:effectLst/>
                  <a:uLnTx/>
                  <a:uFillTx/>
                  <a:ea typeface="+mn-ea"/>
                  <a:cs typeface="Calibri" panose="020F0502020204030204" pitchFamily="34" charset="0"/>
                </a:rPr>
                <a:t>persona al separarse de empleo,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1500" b="0" i="0" u="none" strike="noStrike" kern="1200" cap="none" spc="0" normalizeH="0" baseline="0" noProof="0" dirty="0">
                  <a:ln>
                    <a:noFill/>
                  </a:ln>
                  <a:solidFill>
                    <a:srgbClr val="FFFFFF"/>
                  </a:solidFill>
                  <a:effectLst/>
                  <a:uLnTx/>
                  <a:uFillTx/>
                  <a:ea typeface="+mn-ea"/>
                  <a:cs typeface="Calibri" panose="020F0502020204030204" pitchFamily="34" charset="0"/>
                </a:rPr>
                <a:t>cargo  o comisión.</a:t>
              </a:r>
            </a:p>
          </p:txBody>
        </p:sp>
      </p:grpSp>
    </p:spTree>
    <p:extLst>
      <p:ext uri="{BB962C8B-B14F-4D97-AF65-F5344CB8AC3E}">
        <p14:creationId xmlns:p14="http://schemas.microsoft.com/office/powerpoint/2010/main" val="20870297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5497" y="453142"/>
            <a:ext cx="7538272" cy="640080"/>
          </a:xfrm>
        </p:spPr>
        <p:txBody>
          <a:bodyPr>
            <a:normAutofit fontScale="90000"/>
          </a:bodyPr>
          <a:lstStyle/>
          <a:p>
            <a:r>
              <a:rPr lang="es-MX" dirty="0"/>
              <a:t>Infracciones administrativas contra los archivos. Sanciones</a:t>
            </a:r>
            <a:r>
              <a:rPr lang="es-MX" dirty="0">
                <a:solidFill>
                  <a:prstClr val="black"/>
                </a:solidFill>
                <a:latin typeface="Gill Sans MT" panose="020B0502020104020203"/>
                <a:ea typeface="+mn-ea"/>
                <a:cs typeface="Arial" panose="020B0604020202020204" pitchFamily="34" charset="0"/>
              </a:rPr>
              <a:t> </a:t>
            </a:r>
            <a:endParaRPr lang="es-MX" dirty="0"/>
          </a:p>
        </p:txBody>
      </p:sp>
      <p:sp>
        <p:nvSpPr>
          <p:cNvPr id="4" name="Marcador de número de diapositiva 3"/>
          <p:cNvSpPr>
            <a:spLocks noGrp="1"/>
          </p:cNvSpPr>
          <p:nvPr>
            <p:ph type="sldNum" sz="quarter" idx="4"/>
          </p:nvPr>
        </p:nvSpPr>
        <p:spPr>
          <a:xfrm>
            <a:off x="8379342" y="6562100"/>
            <a:ext cx="3276600" cy="365125"/>
          </a:xfr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s-MX" sz="1400" b="0" i="1" u="none" strike="noStrike" kern="1200" cap="none" spc="0" normalizeH="0" baseline="0" noProof="0" dirty="0">
                <a:ln>
                  <a:noFill/>
                </a:ln>
                <a:solidFill>
                  <a:schemeClr val="bg1"/>
                </a:solidFill>
                <a:effectLst/>
                <a:uLnTx/>
                <a:uFillTx/>
                <a:cs typeface="Arial" panose="020B0604020202020204" pitchFamily="34" charset="0"/>
              </a:rPr>
              <a:t>Introducción a la LGA, </a:t>
            </a:r>
            <a:fld id="{D6473361-7DD5-4F18-926E-45181FFFFDC4}" type="slidenum">
              <a:rPr kumimoji="0" lang="es-MX" sz="1400" b="0" i="1" u="none" strike="noStrike" kern="1200" cap="none" spc="0" normalizeH="0" baseline="0" noProof="0" smtClean="0">
                <a:ln>
                  <a:noFill/>
                </a:ln>
                <a:solidFill>
                  <a:schemeClr val="bg1"/>
                </a:solidFill>
                <a:effectLst/>
                <a:uLnTx/>
                <a:uFillTx/>
                <a:cs typeface="Arial" panose="020B0604020202020204" pitchFamily="34" charset="0"/>
              </a:rPr>
              <a:pPr marL="0" marR="0" lvl="0" indent="0" defTabSz="914400" rtl="0" eaLnBrk="0" fontAlgn="base" latinLnBrk="0" hangingPunct="0">
                <a:lnSpc>
                  <a:spcPct val="100000"/>
                </a:lnSpc>
                <a:spcBef>
                  <a:spcPct val="0"/>
                </a:spcBef>
                <a:spcAft>
                  <a:spcPct val="0"/>
                </a:spcAft>
                <a:buClrTx/>
                <a:buSzTx/>
                <a:buFontTx/>
                <a:buNone/>
                <a:tabLst/>
                <a:defRPr/>
              </a:pPr>
              <a:t>61</a:t>
            </a:fld>
            <a:endParaRPr kumimoji="0" lang="es-MX" sz="1400" b="0" i="1" u="none" strike="noStrike" kern="1200" cap="none" spc="0" normalizeH="0" baseline="0" noProof="0" dirty="0">
              <a:ln>
                <a:noFill/>
              </a:ln>
              <a:solidFill>
                <a:schemeClr val="bg1"/>
              </a:solidFill>
              <a:effectLst/>
              <a:uLnTx/>
              <a:uFillTx/>
              <a:cs typeface="Arial" panose="020B0604020202020204" pitchFamily="34" charset="0"/>
            </a:endParaRPr>
          </a:p>
        </p:txBody>
      </p:sp>
      <p:sp>
        <p:nvSpPr>
          <p:cNvPr id="5" name="CuadroTexto 4">
            <a:extLst>
              <a:ext uri="{FF2B5EF4-FFF2-40B4-BE49-F238E27FC236}">
                <a16:creationId xmlns:a16="http://schemas.microsoft.com/office/drawing/2014/main" id="{322EC4BF-AFEC-7F57-3834-E50F2837FA6B}"/>
              </a:ext>
            </a:extLst>
          </p:cNvPr>
          <p:cNvSpPr txBox="1"/>
          <p:nvPr/>
        </p:nvSpPr>
        <p:spPr>
          <a:xfrm>
            <a:off x="8509591" y="709604"/>
            <a:ext cx="3016102" cy="369332"/>
          </a:xfrm>
          <a:prstGeom prst="rect">
            <a:avLst/>
          </a:prstGeom>
          <a:noFill/>
        </p:spPr>
        <p:txBody>
          <a:bodyPr wrap="square">
            <a:spAutoFit/>
          </a:bodyPr>
          <a:lstStyle/>
          <a:p>
            <a:r>
              <a:rPr lang="es-MX" sz="1800" dirty="0">
                <a:solidFill>
                  <a:schemeClr val="accent1"/>
                </a:solidFill>
              </a:rPr>
              <a:t>Artículo 117</a:t>
            </a:r>
          </a:p>
        </p:txBody>
      </p:sp>
      <p:sp>
        <p:nvSpPr>
          <p:cNvPr id="12" name="CuadroTexto 11">
            <a:extLst>
              <a:ext uri="{FF2B5EF4-FFF2-40B4-BE49-F238E27FC236}">
                <a16:creationId xmlns:a16="http://schemas.microsoft.com/office/drawing/2014/main" id="{B9B139DA-FB0B-55B1-3658-7FEE968FD950}"/>
              </a:ext>
            </a:extLst>
          </p:cNvPr>
          <p:cNvSpPr txBox="1"/>
          <p:nvPr/>
        </p:nvSpPr>
        <p:spPr>
          <a:xfrm>
            <a:off x="462808" y="4632188"/>
            <a:ext cx="5633192" cy="1754326"/>
          </a:xfrm>
          <a:prstGeom prst="rect">
            <a:avLst/>
          </a:prstGeom>
          <a:noFill/>
        </p:spPr>
        <p:txBody>
          <a:bodyPr wrap="square">
            <a:spAutoFit/>
          </a:bodyPr>
          <a:lstStyle/>
          <a:p>
            <a:pPr algn="just"/>
            <a:r>
              <a:rPr lang="es-MX" dirty="0"/>
              <a:t>Las infracciones administrativas, serán sancionadas ante la autoridad competente en términos de la ley aplicable en materia de responsabilidades administrativas de los servidores públicos, según corresponda.</a:t>
            </a:r>
          </a:p>
          <a:p>
            <a:r>
              <a:rPr lang="es-MX" sz="1600" dirty="0">
                <a:solidFill>
                  <a:schemeClr val="accent1"/>
                </a:solidFill>
              </a:rPr>
              <a:t>Artículo 117</a:t>
            </a:r>
          </a:p>
        </p:txBody>
      </p:sp>
      <p:pic>
        <p:nvPicPr>
          <p:cNvPr id="13" name="Imagen 12">
            <a:extLst>
              <a:ext uri="{FF2B5EF4-FFF2-40B4-BE49-F238E27FC236}">
                <a16:creationId xmlns:a16="http://schemas.microsoft.com/office/drawing/2014/main" id="{9C0A7096-BB8D-54BC-D223-4D3520883935}"/>
              </a:ext>
            </a:extLst>
          </p:cNvPr>
          <p:cNvPicPr>
            <a:picLocks noChangeAspect="1"/>
          </p:cNvPicPr>
          <p:nvPr/>
        </p:nvPicPr>
        <p:blipFill>
          <a:blip r:embed="rId3"/>
          <a:stretch>
            <a:fillRect/>
          </a:stretch>
        </p:blipFill>
        <p:spPr>
          <a:xfrm>
            <a:off x="950551" y="1457242"/>
            <a:ext cx="4887610" cy="2932566"/>
          </a:xfrm>
          <a:prstGeom prst="rect">
            <a:avLst/>
          </a:prstGeom>
        </p:spPr>
      </p:pic>
      <p:sp>
        <p:nvSpPr>
          <p:cNvPr id="14" name="CuadroTexto 13">
            <a:extLst>
              <a:ext uri="{FF2B5EF4-FFF2-40B4-BE49-F238E27FC236}">
                <a16:creationId xmlns:a16="http://schemas.microsoft.com/office/drawing/2014/main" id="{4460C87B-F250-28ED-CA95-A85A6BD5230A}"/>
              </a:ext>
            </a:extLst>
          </p:cNvPr>
          <p:cNvSpPr txBox="1"/>
          <p:nvPr/>
        </p:nvSpPr>
        <p:spPr>
          <a:xfrm>
            <a:off x="6484089" y="2248754"/>
            <a:ext cx="5171853" cy="3508653"/>
          </a:xfrm>
          <a:prstGeom prst="rect">
            <a:avLst/>
          </a:prstGeom>
          <a:gradFill flip="none" rotWithShape="1">
            <a:gsLst>
              <a:gs pos="0">
                <a:srgbClr val="FFF27B">
                  <a:tint val="66000"/>
                  <a:satMod val="160000"/>
                </a:srgbClr>
              </a:gs>
              <a:gs pos="50000">
                <a:srgbClr val="FFF27B">
                  <a:tint val="44500"/>
                  <a:satMod val="160000"/>
                </a:srgbClr>
              </a:gs>
              <a:gs pos="100000">
                <a:srgbClr val="FFF27B">
                  <a:tint val="23500"/>
                  <a:satMod val="160000"/>
                </a:srgbClr>
              </a:gs>
            </a:gsLst>
            <a:lin ang="2700000" scaled="1"/>
            <a:tileRect/>
          </a:gradFill>
        </p:spPr>
        <p:txBody>
          <a:bodyPr wrap="square">
            <a:spAutoFit/>
          </a:bodyPr>
          <a:lstStyle/>
          <a:p>
            <a:pPr marL="285750" indent="-285750">
              <a:buClr>
                <a:srgbClr val="FF6600"/>
              </a:buClr>
              <a:buFont typeface="Wingdings" panose="05000000000000000000" pitchFamily="2" charset="2"/>
              <a:buChar char="§"/>
            </a:pPr>
            <a:r>
              <a:rPr lang="es-MX" sz="2000" dirty="0"/>
              <a:t>Los OIC impondrán las sanciones administrativas siguientes:</a:t>
            </a:r>
          </a:p>
          <a:p>
            <a:pPr marL="285750" indent="-285750">
              <a:buClr>
                <a:srgbClr val="FF6600"/>
              </a:buClr>
              <a:buFont typeface="Wingdings" panose="05000000000000000000" pitchFamily="2" charset="2"/>
              <a:buChar char="§"/>
            </a:pPr>
            <a:endParaRPr lang="es-MX" sz="1200" dirty="0"/>
          </a:p>
          <a:p>
            <a:pPr marL="457200" indent="-457200">
              <a:buFont typeface="+mj-lt"/>
              <a:buAutoNum type="alphaLcParenR"/>
            </a:pPr>
            <a:r>
              <a:rPr lang="es-MX" dirty="0"/>
              <a:t>Amonestación pública o privada</a:t>
            </a:r>
          </a:p>
          <a:p>
            <a:pPr marL="457200" indent="-457200">
              <a:buFont typeface="+mj-lt"/>
              <a:buAutoNum type="alphaLcParenR"/>
            </a:pPr>
            <a:r>
              <a:rPr lang="es-MX" dirty="0"/>
              <a:t>Suspensión del empleo, cargo o comisión (de 1 a 30 días)</a:t>
            </a:r>
          </a:p>
          <a:p>
            <a:pPr marL="457200" indent="-457200">
              <a:buFont typeface="+mj-lt"/>
              <a:buAutoNum type="alphaLcParenR"/>
            </a:pPr>
            <a:r>
              <a:rPr lang="es-MX" dirty="0"/>
              <a:t>Destitución del empleo, cargo o comisión</a:t>
            </a:r>
          </a:p>
          <a:p>
            <a:pPr marL="457200" indent="-457200">
              <a:buFont typeface="+mj-lt"/>
              <a:buAutoNum type="alphaLcParenR"/>
            </a:pPr>
            <a:r>
              <a:rPr lang="es-MX" dirty="0"/>
              <a:t>Inhabilitación temporal para desempeñar empleos en el servicio público y para  participar en adquisiciones, arrendamientos, servicios y obra pública. (no menor de 3 meses ni mayor de 1 año</a:t>
            </a:r>
            <a:r>
              <a:rPr lang="es-MX" sz="2000" dirty="0"/>
              <a:t>)</a:t>
            </a:r>
          </a:p>
        </p:txBody>
      </p:sp>
      <p:sp>
        <p:nvSpPr>
          <p:cNvPr id="15" name="CuadroTexto 14">
            <a:extLst>
              <a:ext uri="{FF2B5EF4-FFF2-40B4-BE49-F238E27FC236}">
                <a16:creationId xmlns:a16="http://schemas.microsoft.com/office/drawing/2014/main" id="{ED6F91C5-1732-CFBC-86E3-C9428E0918F1}"/>
              </a:ext>
            </a:extLst>
          </p:cNvPr>
          <p:cNvSpPr txBox="1"/>
          <p:nvPr/>
        </p:nvSpPr>
        <p:spPr>
          <a:xfrm>
            <a:off x="6896949" y="1358349"/>
            <a:ext cx="4065217" cy="646331"/>
          </a:xfrm>
          <a:prstGeom prst="rect">
            <a:avLst/>
          </a:prstGeom>
          <a:noFill/>
        </p:spPr>
        <p:txBody>
          <a:bodyPr wrap="square">
            <a:spAutoFit/>
          </a:bodyPr>
          <a:lstStyle/>
          <a:p>
            <a:pPr algn="just"/>
            <a:r>
              <a:rPr lang="es-MX" dirty="0"/>
              <a:t>Ley General de Responsabilidades Administrativas. Art. 75</a:t>
            </a:r>
          </a:p>
        </p:txBody>
      </p:sp>
    </p:spTree>
    <p:extLst>
      <p:ext uri="{BB962C8B-B14F-4D97-AF65-F5344CB8AC3E}">
        <p14:creationId xmlns:p14="http://schemas.microsoft.com/office/powerpoint/2010/main" val="26079492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5999E8-9640-43CA-8A3C-A50295060D4B}"/>
              </a:ext>
            </a:extLst>
          </p:cNvPr>
          <p:cNvSpPr>
            <a:spLocks noGrp="1"/>
          </p:cNvSpPr>
          <p:nvPr>
            <p:ph type="title"/>
          </p:nvPr>
        </p:nvSpPr>
        <p:spPr/>
        <p:txBody>
          <a:bodyPr>
            <a:normAutofit fontScale="90000"/>
          </a:bodyPr>
          <a:lstStyle/>
          <a:p>
            <a:r>
              <a:rPr lang="es-MX" dirty="0"/>
              <a:t>El doble carácter de los documentos públicos</a:t>
            </a:r>
          </a:p>
        </p:txBody>
      </p:sp>
      <p:sp>
        <p:nvSpPr>
          <p:cNvPr id="5" name="CuadroTexto 4">
            <a:extLst>
              <a:ext uri="{FF2B5EF4-FFF2-40B4-BE49-F238E27FC236}">
                <a16:creationId xmlns:a16="http://schemas.microsoft.com/office/drawing/2014/main" id="{4D6CB21D-662C-A1D1-E6D1-531EA2B59E01}"/>
              </a:ext>
            </a:extLst>
          </p:cNvPr>
          <p:cNvSpPr txBox="1"/>
          <p:nvPr/>
        </p:nvSpPr>
        <p:spPr>
          <a:xfrm>
            <a:off x="7896660" y="719666"/>
            <a:ext cx="1765005" cy="369332"/>
          </a:xfrm>
          <a:prstGeom prst="rect">
            <a:avLst/>
          </a:prstGeom>
          <a:noFill/>
        </p:spPr>
        <p:txBody>
          <a:bodyPr wrap="square">
            <a:spAutoFit/>
          </a:bodyPr>
          <a:lstStyle/>
          <a:p>
            <a:r>
              <a:rPr lang="es-MX" dirty="0">
                <a:solidFill>
                  <a:schemeClr val="accent1"/>
                </a:solidFill>
              </a:rPr>
              <a:t>Artículo 9</a:t>
            </a:r>
          </a:p>
        </p:txBody>
      </p:sp>
      <p:graphicFrame>
        <p:nvGraphicFramePr>
          <p:cNvPr id="8" name="Diagrama 7">
            <a:extLst>
              <a:ext uri="{FF2B5EF4-FFF2-40B4-BE49-F238E27FC236}">
                <a16:creationId xmlns:a16="http://schemas.microsoft.com/office/drawing/2014/main" id="{A82FF152-89DE-FD83-C401-F315B2223261}"/>
              </a:ext>
            </a:extLst>
          </p:cNvPr>
          <p:cNvGraphicFramePr/>
          <p:nvPr>
            <p:extLst>
              <p:ext uri="{D42A27DB-BD31-4B8C-83A1-F6EECF244321}">
                <p14:modId xmlns:p14="http://schemas.microsoft.com/office/powerpoint/2010/main" val="2034387420"/>
              </p:ext>
            </p:extLst>
          </p:nvPr>
        </p:nvGraphicFramePr>
        <p:xfrm>
          <a:off x="2647293" y="126726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a:extLst>
              <a:ext uri="{FF2B5EF4-FFF2-40B4-BE49-F238E27FC236}">
                <a16:creationId xmlns:a16="http://schemas.microsoft.com/office/drawing/2014/main" id="{366A8974-79B1-0EDB-E56C-B5A41DBB4937}"/>
              </a:ext>
            </a:extLst>
          </p:cNvPr>
          <p:cNvPicPr>
            <a:picLocks noChangeAspect="1"/>
          </p:cNvPicPr>
          <p:nvPr/>
        </p:nvPicPr>
        <p:blipFill>
          <a:blip r:embed="rId7"/>
          <a:stretch>
            <a:fillRect/>
          </a:stretch>
        </p:blipFill>
        <p:spPr>
          <a:xfrm>
            <a:off x="806942" y="3221198"/>
            <a:ext cx="1510793" cy="1510793"/>
          </a:xfrm>
          <a:prstGeom prst="rect">
            <a:avLst/>
          </a:prstGeom>
        </p:spPr>
      </p:pic>
      <p:sp>
        <p:nvSpPr>
          <p:cNvPr id="11" name="Marcador de número de diapositiva 3">
            <a:extLst>
              <a:ext uri="{FF2B5EF4-FFF2-40B4-BE49-F238E27FC236}">
                <a16:creationId xmlns:a16="http://schemas.microsoft.com/office/drawing/2014/main" id="{AADCFDA1-B0C8-FB52-AD78-44EA865110E6}"/>
              </a:ext>
            </a:extLst>
          </p:cNvPr>
          <p:cNvSpPr>
            <a:spLocks noGrp="1"/>
          </p:cNvSpPr>
          <p:nvPr>
            <p:ph type="sldNum" sz="quarter" idx="4"/>
          </p:nvPr>
        </p:nvSpPr>
        <p:spPr>
          <a:xfrm>
            <a:off x="8623891" y="6535263"/>
            <a:ext cx="3276600" cy="365125"/>
          </a:xfr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s-MX" sz="1400" i="1" u="none" strike="noStrike" kern="1200" cap="none" spc="0" normalizeH="0" baseline="0" noProof="0" dirty="0">
                <a:ln>
                  <a:noFill/>
                </a:ln>
                <a:solidFill>
                  <a:schemeClr val="bg1"/>
                </a:solidFill>
                <a:effectLst/>
                <a:uLnTx/>
                <a:uFillTx/>
                <a:cs typeface="Arial" panose="020B0604020202020204" pitchFamily="34" charset="0"/>
              </a:rPr>
              <a:t>Introducción a la LGA, </a:t>
            </a:r>
            <a:fld id="{D6473361-7DD5-4F18-926E-45181FFFFDC4}" type="slidenum">
              <a:rPr kumimoji="0" lang="es-MX" sz="1400" i="1" u="none" strike="noStrike" kern="1200" cap="none" spc="0" normalizeH="0" baseline="0" noProof="0" smtClean="0">
                <a:ln>
                  <a:noFill/>
                </a:ln>
                <a:solidFill>
                  <a:schemeClr val="bg1"/>
                </a:solidFill>
                <a:effectLst/>
                <a:uLnTx/>
                <a:uFillTx/>
                <a:cs typeface="Arial" panose="020B0604020202020204" pitchFamily="34" charset="0"/>
              </a:rPr>
              <a:pPr marL="0" marR="0" lvl="0" indent="0" defTabSz="914400" rtl="0" eaLnBrk="0" fontAlgn="base" latinLnBrk="0" hangingPunct="0">
                <a:lnSpc>
                  <a:spcPct val="100000"/>
                </a:lnSpc>
                <a:spcBef>
                  <a:spcPct val="0"/>
                </a:spcBef>
                <a:spcAft>
                  <a:spcPct val="0"/>
                </a:spcAft>
                <a:buClrTx/>
                <a:buSzTx/>
                <a:buFontTx/>
                <a:buNone/>
                <a:tabLst/>
                <a:defRPr/>
              </a:pPr>
              <a:t>62</a:t>
            </a:fld>
            <a:endParaRPr kumimoji="0" lang="es-MX" sz="1400" i="1" u="none" strike="noStrike" kern="1200" cap="none" spc="0" normalizeH="0" baseline="0" noProof="0" dirty="0">
              <a:ln>
                <a:noFill/>
              </a:ln>
              <a:solidFill>
                <a:schemeClr val="bg1"/>
              </a:solidFill>
              <a:effectLst/>
              <a:uLnTx/>
              <a:uFillTx/>
              <a:cs typeface="Arial" panose="020B0604020202020204" pitchFamily="34" charset="0"/>
            </a:endParaRPr>
          </a:p>
        </p:txBody>
      </p:sp>
    </p:spTree>
    <p:extLst>
      <p:ext uri="{BB962C8B-B14F-4D97-AF65-F5344CB8AC3E}">
        <p14:creationId xmlns:p14="http://schemas.microsoft.com/office/powerpoint/2010/main" val="27918561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Delitos contra los archivos</a:t>
            </a:r>
            <a:r>
              <a:rPr lang="es-MX" dirty="0">
                <a:solidFill>
                  <a:prstClr val="black"/>
                </a:solidFill>
                <a:latin typeface="Gill Sans MT" panose="020B0502020104020203"/>
                <a:ea typeface="+mn-ea"/>
                <a:cs typeface="Arial" panose="020B0604020202020204" pitchFamily="34" charset="0"/>
              </a:rPr>
              <a:t> </a:t>
            </a:r>
            <a:endParaRPr lang="es-MX" dirty="0"/>
          </a:p>
        </p:txBody>
      </p:sp>
      <p:sp>
        <p:nvSpPr>
          <p:cNvPr id="4" name="Marcador de número de diapositiva 3"/>
          <p:cNvSpPr>
            <a:spLocks noGrp="1"/>
          </p:cNvSpPr>
          <p:nvPr>
            <p:ph type="sldNum" sz="quarter" idx="4"/>
          </p:nvPr>
        </p:nvSpPr>
        <p:spPr>
          <a:xfrm>
            <a:off x="8722693" y="6537178"/>
            <a:ext cx="3276600" cy="365125"/>
          </a:xfr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s-MX" sz="1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Introducción a la LGA, </a:t>
            </a:r>
            <a:fld id="{D6473361-7DD5-4F18-926E-45181FFFFDC4}" type="slidenum">
              <a:rPr kumimoji="0" lang="es-MX" sz="1400" b="0" i="1"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rtl="0" eaLnBrk="0" fontAlgn="base" latinLnBrk="0" hangingPunct="0">
                <a:lnSpc>
                  <a:spcPct val="100000"/>
                </a:lnSpc>
                <a:spcBef>
                  <a:spcPct val="0"/>
                </a:spcBef>
                <a:spcAft>
                  <a:spcPct val="0"/>
                </a:spcAft>
                <a:buClrTx/>
                <a:buSzTx/>
                <a:buFontTx/>
                <a:buNone/>
                <a:tabLst/>
                <a:defRPr/>
              </a:pPr>
              <a:t>63</a:t>
            </a:fld>
            <a:endParaRPr kumimoji="0" lang="es-MX" sz="1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 name="CuadroTexto 4">
            <a:extLst>
              <a:ext uri="{FF2B5EF4-FFF2-40B4-BE49-F238E27FC236}">
                <a16:creationId xmlns:a16="http://schemas.microsoft.com/office/drawing/2014/main" id="{322EC4BF-AFEC-7F57-3834-E50F2837FA6B}"/>
              </a:ext>
            </a:extLst>
          </p:cNvPr>
          <p:cNvSpPr txBox="1"/>
          <p:nvPr/>
        </p:nvSpPr>
        <p:spPr>
          <a:xfrm>
            <a:off x="8509591" y="709604"/>
            <a:ext cx="3016102" cy="369332"/>
          </a:xfrm>
          <a:prstGeom prst="rect">
            <a:avLst/>
          </a:prstGeom>
          <a:noFill/>
        </p:spPr>
        <p:txBody>
          <a:bodyPr wrap="square">
            <a:spAutoFit/>
          </a:bodyPr>
          <a:lstStyle/>
          <a:p>
            <a:r>
              <a:rPr lang="es-MX" sz="1800" dirty="0">
                <a:solidFill>
                  <a:schemeClr val="accent1"/>
                </a:solidFill>
              </a:rPr>
              <a:t>Artículo 121</a:t>
            </a:r>
          </a:p>
        </p:txBody>
      </p:sp>
      <p:sp>
        <p:nvSpPr>
          <p:cNvPr id="12" name="CuadroTexto 11">
            <a:extLst>
              <a:ext uri="{FF2B5EF4-FFF2-40B4-BE49-F238E27FC236}">
                <a16:creationId xmlns:a16="http://schemas.microsoft.com/office/drawing/2014/main" id="{EDEDD108-29BC-D2C4-1338-278C35D2B6F2}"/>
              </a:ext>
            </a:extLst>
          </p:cNvPr>
          <p:cNvSpPr txBox="1"/>
          <p:nvPr/>
        </p:nvSpPr>
        <p:spPr>
          <a:xfrm>
            <a:off x="574370" y="1561576"/>
            <a:ext cx="5574793" cy="923330"/>
          </a:xfrm>
          <a:prstGeom prst="rect">
            <a:avLst/>
          </a:prstGeom>
          <a:solidFill>
            <a:schemeClr val="accent6">
              <a:lumMod val="40000"/>
              <a:lumOff val="60000"/>
            </a:schemeClr>
          </a:solidFill>
        </p:spPr>
        <p:txBody>
          <a:bodyPr wrap="square">
            <a:spAutoFit/>
          </a:bodyPr>
          <a:lstStyle/>
          <a:p>
            <a:r>
              <a:rPr lang="es-MX" dirty="0"/>
              <a:t>I. Sustraiga, oculte, altere, mutile, destruya o inutilice, total o parcialmente, información y documentos de los archivos que se encuentren bajo su resguardo…</a:t>
            </a:r>
          </a:p>
        </p:txBody>
      </p:sp>
      <p:sp>
        <p:nvSpPr>
          <p:cNvPr id="14" name="CuadroTexto 13">
            <a:extLst>
              <a:ext uri="{FF2B5EF4-FFF2-40B4-BE49-F238E27FC236}">
                <a16:creationId xmlns:a16="http://schemas.microsoft.com/office/drawing/2014/main" id="{57FF5495-1572-9A44-EE54-D6812B06C90F}"/>
              </a:ext>
            </a:extLst>
          </p:cNvPr>
          <p:cNvSpPr txBox="1"/>
          <p:nvPr/>
        </p:nvSpPr>
        <p:spPr>
          <a:xfrm>
            <a:off x="574370" y="2619584"/>
            <a:ext cx="5574793" cy="1200329"/>
          </a:xfrm>
          <a:prstGeom prst="rect">
            <a:avLst/>
          </a:prstGeom>
          <a:solidFill>
            <a:schemeClr val="accent6">
              <a:lumMod val="20000"/>
              <a:lumOff val="80000"/>
            </a:schemeClr>
          </a:solidFill>
        </p:spPr>
        <p:txBody>
          <a:bodyPr wrap="square">
            <a:spAutoFit/>
          </a:bodyPr>
          <a:lstStyle/>
          <a:p>
            <a:r>
              <a:rPr lang="es-MX" dirty="0"/>
              <a:t>II. Transfiera la propiedad o posesión, transporte o reproduzca, sin el permiso correspondiente, un documento considerado patrimonio documental de la Nación;</a:t>
            </a:r>
          </a:p>
        </p:txBody>
      </p:sp>
      <p:sp>
        <p:nvSpPr>
          <p:cNvPr id="16" name="CuadroTexto 15">
            <a:extLst>
              <a:ext uri="{FF2B5EF4-FFF2-40B4-BE49-F238E27FC236}">
                <a16:creationId xmlns:a16="http://schemas.microsoft.com/office/drawing/2014/main" id="{7DD3DDCD-6C43-E432-2779-C99550207582}"/>
              </a:ext>
            </a:extLst>
          </p:cNvPr>
          <p:cNvSpPr txBox="1"/>
          <p:nvPr/>
        </p:nvSpPr>
        <p:spPr>
          <a:xfrm>
            <a:off x="574370" y="3877605"/>
            <a:ext cx="5574793" cy="923330"/>
          </a:xfrm>
          <a:prstGeom prst="rect">
            <a:avLst/>
          </a:prstGeom>
          <a:solidFill>
            <a:schemeClr val="accent2">
              <a:lumMod val="20000"/>
              <a:lumOff val="80000"/>
            </a:schemeClr>
          </a:solidFill>
        </p:spPr>
        <p:txBody>
          <a:bodyPr wrap="square">
            <a:spAutoFit/>
          </a:bodyPr>
          <a:lstStyle/>
          <a:p>
            <a:r>
              <a:rPr lang="es-MX" dirty="0"/>
              <a:t>III. Traslade fuera del territorio nacional documentos considerados patrimonio documental de la Nación, sin autorización del Archivo General; </a:t>
            </a:r>
          </a:p>
        </p:txBody>
      </p:sp>
      <p:sp>
        <p:nvSpPr>
          <p:cNvPr id="18" name="CuadroTexto 17">
            <a:extLst>
              <a:ext uri="{FF2B5EF4-FFF2-40B4-BE49-F238E27FC236}">
                <a16:creationId xmlns:a16="http://schemas.microsoft.com/office/drawing/2014/main" id="{BF02C4B7-FBAA-23C3-424C-84EDA532D6D5}"/>
              </a:ext>
            </a:extLst>
          </p:cNvPr>
          <p:cNvSpPr txBox="1"/>
          <p:nvPr/>
        </p:nvSpPr>
        <p:spPr>
          <a:xfrm>
            <a:off x="574369" y="5613848"/>
            <a:ext cx="10494123" cy="923330"/>
          </a:xfrm>
          <a:prstGeom prst="rect">
            <a:avLst/>
          </a:prstGeom>
          <a:solidFill>
            <a:schemeClr val="accent6">
              <a:lumMod val="20000"/>
              <a:lumOff val="80000"/>
            </a:schemeClr>
          </a:solidFill>
        </p:spPr>
        <p:txBody>
          <a:bodyPr wrap="square">
            <a:spAutoFit/>
          </a:bodyPr>
          <a:lstStyle/>
          <a:p>
            <a:r>
              <a:rPr lang="es-MX" dirty="0"/>
              <a:t>IV. Mantenga, injustificadamente, fuera del territorio nacional documentos considerados patrimonio documental de la Nación, una vez fenecido el plazo por el que el Archivo General le autorizó la salida del país;</a:t>
            </a:r>
          </a:p>
        </p:txBody>
      </p:sp>
      <p:pic>
        <p:nvPicPr>
          <p:cNvPr id="19" name="Imagen 18">
            <a:extLst>
              <a:ext uri="{FF2B5EF4-FFF2-40B4-BE49-F238E27FC236}">
                <a16:creationId xmlns:a16="http://schemas.microsoft.com/office/drawing/2014/main" id="{67944840-AE01-0BBA-C743-07C901E81113}"/>
              </a:ext>
            </a:extLst>
          </p:cNvPr>
          <p:cNvPicPr>
            <a:picLocks noChangeAspect="1"/>
          </p:cNvPicPr>
          <p:nvPr/>
        </p:nvPicPr>
        <p:blipFill>
          <a:blip r:embed="rId3"/>
          <a:stretch>
            <a:fillRect/>
          </a:stretch>
        </p:blipFill>
        <p:spPr>
          <a:xfrm>
            <a:off x="6545926" y="1748238"/>
            <a:ext cx="4818620" cy="3214708"/>
          </a:xfrm>
          <a:prstGeom prst="rect">
            <a:avLst/>
          </a:prstGeom>
        </p:spPr>
      </p:pic>
      <p:sp>
        <p:nvSpPr>
          <p:cNvPr id="21" name="CuadroTexto 20">
            <a:extLst>
              <a:ext uri="{FF2B5EF4-FFF2-40B4-BE49-F238E27FC236}">
                <a16:creationId xmlns:a16="http://schemas.microsoft.com/office/drawing/2014/main" id="{3574CDC3-4864-6212-B683-D83D4D657B90}"/>
              </a:ext>
            </a:extLst>
          </p:cNvPr>
          <p:cNvSpPr txBox="1"/>
          <p:nvPr/>
        </p:nvSpPr>
        <p:spPr>
          <a:xfrm>
            <a:off x="574370" y="4886000"/>
            <a:ext cx="5574793" cy="646331"/>
          </a:xfrm>
          <a:prstGeom prst="rect">
            <a:avLst/>
          </a:prstGeom>
          <a:solidFill>
            <a:schemeClr val="bg2"/>
          </a:solidFill>
        </p:spPr>
        <p:txBody>
          <a:bodyPr wrap="square">
            <a:spAutoFit/>
          </a:bodyPr>
          <a:lstStyle/>
          <a:p>
            <a:r>
              <a:rPr lang="es-MX" dirty="0"/>
              <a:t>V. Destruya documentos considerados patrimonio documental de la Nación.</a:t>
            </a:r>
          </a:p>
        </p:txBody>
      </p:sp>
    </p:spTree>
    <p:extLst>
      <p:ext uri="{BB962C8B-B14F-4D97-AF65-F5344CB8AC3E}">
        <p14:creationId xmlns:p14="http://schemas.microsoft.com/office/powerpoint/2010/main" val="1486819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a:t>Delitos contra los archivos.</a:t>
            </a:r>
            <a:br>
              <a:rPr lang="es-MX" dirty="0"/>
            </a:br>
            <a:r>
              <a:rPr lang="es-MX" dirty="0"/>
              <a:t>Sanciones</a:t>
            </a:r>
            <a:r>
              <a:rPr lang="es-MX" dirty="0">
                <a:solidFill>
                  <a:prstClr val="black"/>
                </a:solidFill>
                <a:latin typeface="Gill Sans MT" panose="020B0502020104020203"/>
                <a:ea typeface="+mn-ea"/>
                <a:cs typeface="Arial" panose="020B0604020202020204" pitchFamily="34" charset="0"/>
              </a:rPr>
              <a:t> </a:t>
            </a:r>
            <a:endParaRPr lang="es-MX" dirty="0"/>
          </a:p>
        </p:txBody>
      </p:sp>
      <p:sp>
        <p:nvSpPr>
          <p:cNvPr id="4" name="Marcador de número de diapositiva 3"/>
          <p:cNvSpPr>
            <a:spLocks noGrp="1"/>
          </p:cNvSpPr>
          <p:nvPr>
            <p:ph type="sldNum" sz="quarter" idx="4"/>
          </p:nvPr>
        </p:nvSpPr>
        <p:spPr>
          <a:xfrm>
            <a:off x="8509591" y="6576503"/>
            <a:ext cx="3276600" cy="365125"/>
          </a:xfrm>
        </p:spPr>
        <p:txBody>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s-MX" sz="1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r>
              <a:rPr kumimoji="0" lang="es-MX" sz="1400" b="0" i="1" u="none" strike="noStrike" kern="1200" cap="none" spc="0" normalizeH="0" baseline="0" noProof="0" dirty="0">
                <a:ln>
                  <a:noFill/>
                </a:ln>
                <a:solidFill>
                  <a:schemeClr val="bg1"/>
                </a:solidFill>
                <a:effectLst/>
                <a:uLnTx/>
                <a:uFillTx/>
                <a:ea typeface="+mn-ea"/>
                <a:cs typeface="Arial" panose="020B0604020202020204" pitchFamily="34" charset="0"/>
              </a:rPr>
              <a:t>Introducción</a:t>
            </a:r>
            <a:r>
              <a:rPr kumimoji="0" lang="es-MX" sz="1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 la LGA, </a:t>
            </a:r>
            <a:fld id="{D6473361-7DD5-4F18-926E-45181FFFFDC4}" type="slidenum">
              <a:rPr kumimoji="0" lang="es-MX" sz="1400" b="0" i="1"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rtl="0" eaLnBrk="0" fontAlgn="base" latinLnBrk="0" hangingPunct="0">
                <a:lnSpc>
                  <a:spcPct val="100000"/>
                </a:lnSpc>
                <a:spcBef>
                  <a:spcPct val="0"/>
                </a:spcBef>
                <a:spcAft>
                  <a:spcPct val="0"/>
                </a:spcAft>
                <a:buClrTx/>
                <a:buSzTx/>
                <a:buFontTx/>
                <a:buNone/>
                <a:tabLst/>
                <a:defRPr/>
              </a:pPr>
              <a:t>64</a:t>
            </a:fld>
            <a:endParaRPr kumimoji="0" lang="es-MX" sz="14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6" name="Rectángulo 5"/>
          <p:cNvSpPr/>
          <p:nvPr/>
        </p:nvSpPr>
        <p:spPr>
          <a:xfrm>
            <a:off x="6326373" y="1393190"/>
            <a:ext cx="5465134" cy="4878259"/>
          </a:xfrm>
          <a:prstGeom prst="rect">
            <a:avLst/>
          </a:prstGeom>
          <a:noFill/>
          <a:ln>
            <a:noFill/>
            <a:prstDash val="dash"/>
          </a:ln>
        </p:spPr>
        <p:txBody>
          <a:bodyPr wrap="square">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s-MX" sz="2000" b="0" i="0" u="none" strike="noStrike" kern="1200" cap="none" spc="0" normalizeH="0" baseline="0" noProof="0" dirty="0">
                <a:ln>
                  <a:noFill/>
                </a:ln>
                <a:solidFill>
                  <a:prstClr val="black"/>
                </a:solidFill>
                <a:effectLst/>
                <a:uLnTx/>
                <a:uFillTx/>
                <a:ea typeface="+mn-ea"/>
                <a:cs typeface="Arial" panose="020B0604020202020204" pitchFamily="34" charset="0"/>
              </a:rPr>
              <a:t>Pena de 3 a 10  años de prisión y multa de </a:t>
            </a:r>
            <a:r>
              <a:rPr lang="es-MX" sz="2000" dirty="0" err="1">
                <a:solidFill>
                  <a:prstClr val="black"/>
                </a:solidFill>
                <a:cs typeface="Arial" panose="020B0604020202020204" pitchFamily="34" charset="0"/>
              </a:rPr>
              <a:t>tre</a:t>
            </a:r>
            <a:r>
              <a:rPr kumimoji="0" lang="es-MX" sz="2000" b="0" i="0" u="none" strike="noStrike" kern="1200" cap="none" spc="0" normalizeH="0" baseline="0" noProof="0" dirty="0">
                <a:ln>
                  <a:noFill/>
                </a:ln>
                <a:solidFill>
                  <a:prstClr val="black"/>
                </a:solidFill>
                <a:effectLst/>
                <a:uLnTx/>
                <a:uFillTx/>
                <a:ea typeface="+mn-ea"/>
                <a:cs typeface="Arial" panose="020B0604020202020204" pitchFamily="34" charset="0"/>
              </a:rPr>
              <a:t>s mil a cinco mil veces la Unidad de medida y actualización (UMA).</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s-MX" sz="105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lvl="1" eaLnBrk="0" fontAlgn="base" hangingPunct="0">
              <a:spcBef>
                <a:spcPct val="0"/>
              </a:spcBef>
              <a:spcAft>
                <a:spcPct val="0"/>
              </a:spcAft>
              <a:defRPr/>
            </a:pPr>
            <a:r>
              <a:rPr lang="es-MX" sz="2000" dirty="0">
                <a:solidFill>
                  <a:srgbClr val="FF6600"/>
                </a:solidFill>
                <a:cs typeface="Arial" panose="020B0604020202020204" pitchFamily="34" charset="0"/>
              </a:rPr>
              <a:t>UMA= </a:t>
            </a:r>
            <a:r>
              <a:rPr lang="es-MX" sz="2000" dirty="0">
                <a:solidFill>
                  <a:srgbClr val="FF6600"/>
                </a:solidFill>
              </a:rPr>
              <a:t>$103.74 valor diario en 2023</a:t>
            </a:r>
            <a:endParaRPr kumimoji="0" lang="es-MX" sz="2000" b="0" i="0" u="none" strike="noStrike" kern="1200" cap="none" spc="0" normalizeH="0" baseline="0" noProof="0" dirty="0">
              <a:ln>
                <a:noFill/>
              </a:ln>
              <a:solidFill>
                <a:srgbClr val="FF6600"/>
              </a:solidFill>
              <a:effectLst/>
              <a:uLnTx/>
              <a:uFillTx/>
              <a:ea typeface="+mn-ea"/>
              <a:cs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defRPr/>
            </a:pPr>
            <a:endParaRPr kumimoji="0" lang="es-MX" sz="10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s-MX" sz="2000" dirty="0"/>
              <a:t>En  caso del  supuesto previsto en la fracción III, la multa será hasta por el valor del daño causado.</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lang="es-MX" sz="1050" dirty="0"/>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s-MX" sz="2000" dirty="0"/>
              <a:t>Pena de 3 a 10 años de prisión y multa de tres mil veces la UMA hasta el valor del daño causado,  en el caso de destrucción de documentos relacionados con violaciones graves a DH, alojados en archivo, que así hayan sido declarados previamente por autoridad.</a:t>
            </a:r>
          </a:p>
        </p:txBody>
      </p:sp>
      <p:sp>
        <p:nvSpPr>
          <p:cNvPr id="5" name="CuadroTexto 4">
            <a:extLst>
              <a:ext uri="{FF2B5EF4-FFF2-40B4-BE49-F238E27FC236}">
                <a16:creationId xmlns:a16="http://schemas.microsoft.com/office/drawing/2014/main" id="{322EC4BF-AFEC-7F57-3834-E50F2837FA6B}"/>
              </a:ext>
            </a:extLst>
          </p:cNvPr>
          <p:cNvSpPr txBox="1"/>
          <p:nvPr/>
        </p:nvSpPr>
        <p:spPr>
          <a:xfrm>
            <a:off x="8509591" y="709604"/>
            <a:ext cx="3016102" cy="369332"/>
          </a:xfrm>
          <a:prstGeom prst="rect">
            <a:avLst/>
          </a:prstGeom>
          <a:noFill/>
        </p:spPr>
        <p:txBody>
          <a:bodyPr wrap="square">
            <a:spAutoFit/>
          </a:bodyPr>
          <a:lstStyle/>
          <a:p>
            <a:r>
              <a:rPr lang="es-MX" sz="1800" dirty="0">
                <a:solidFill>
                  <a:schemeClr val="accent1"/>
                </a:solidFill>
              </a:rPr>
              <a:t>Artículo 121</a:t>
            </a:r>
          </a:p>
        </p:txBody>
      </p:sp>
      <p:pic>
        <p:nvPicPr>
          <p:cNvPr id="10" name="Imagen 9" descr="Globo rojo y una chincheta">
            <a:extLst>
              <a:ext uri="{FF2B5EF4-FFF2-40B4-BE49-F238E27FC236}">
                <a16:creationId xmlns:a16="http://schemas.microsoft.com/office/drawing/2014/main" id="{EBCFDA43-B388-3C68-8B7B-B542456A5CF2}"/>
              </a:ext>
            </a:extLst>
          </p:cNvPr>
          <p:cNvPicPr>
            <a:picLocks noChangeAspect="1"/>
          </p:cNvPicPr>
          <p:nvPr/>
        </p:nvPicPr>
        <p:blipFill>
          <a:blip r:embed="rId3"/>
          <a:stretch>
            <a:fillRect/>
          </a:stretch>
        </p:blipFill>
        <p:spPr>
          <a:xfrm>
            <a:off x="595635" y="1669312"/>
            <a:ext cx="5636606" cy="3128478"/>
          </a:xfrm>
          <a:prstGeom prst="rect">
            <a:avLst/>
          </a:prstGeom>
        </p:spPr>
      </p:pic>
    </p:spTree>
    <p:extLst>
      <p:ext uri="{BB962C8B-B14F-4D97-AF65-F5344CB8AC3E}">
        <p14:creationId xmlns:p14="http://schemas.microsoft.com/office/powerpoint/2010/main" val="27488746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0" name="Rectangle 5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1" name="Rectangle 5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2" name="Rectangle 6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3" name="Rectangle 6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4" name="Rectangle 6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5" name="Freeform: Shape 6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 name="Título 2">
            <a:extLst>
              <a:ext uri="{FF2B5EF4-FFF2-40B4-BE49-F238E27FC236}">
                <a16:creationId xmlns:a16="http://schemas.microsoft.com/office/drawing/2014/main" id="{A683A42F-036B-A910-1526-4D9DE408846B}"/>
              </a:ext>
            </a:extLst>
          </p:cNvPr>
          <p:cNvSpPr>
            <a:spLocks noGrp="1"/>
          </p:cNvSpPr>
          <p:nvPr>
            <p:ph type="ctrTitle"/>
          </p:nvPr>
        </p:nvSpPr>
        <p:spPr>
          <a:xfrm>
            <a:off x="1314824" y="735106"/>
            <a:ext cx="10053763" cy="2928470"/>
          </a:xfrm>
        </p:spPr>
        <p:txBody>
          <a:bodyPr anchor="b">
            <a:normAutofit/>
          </a:bodyPr>
          <a:lstStyle/>
          <a:p>
            <a:pPr algn="l"/>
            <a:r>
              <a:rPr lang="es-MX" dirty="0">
                <a:solidFill>
                  <a:srgbClr val="FFFFFF"/>
                </a:solidFill>
              </a:rPr>
              <a:t>Obligaciones de transparencia comunes LGTAIP, artículo 70</a:t>
            </a:r>
          </a:p>
        </p:txBody>
      </p:sp>
      <p:sp>
        <p:nvSpPr>
          <p:cNvPr id="17" name="Subtítulo 16">
            <a:extLst>
              <a:ext uri="{FF2B5EF4-FFF2-40B4-BE49-F238E27FC236}">
                <a16:creationId xmlns:a16="http://schemas.microsoft.com/office/drawing/2014/main" id="{0DF22C6D-E76D-6F1C-B762-1EF8C6EAB608}"/>
              </a:ext>
            </a:extLst>
          </p:cNvPr>
          <p:cNvSpPr>
            <a:spLocks noGrp="1"/>
          </p:cNvSpPr>
          <p:nvPr>
            <p:ph type="subTitle" idx="1"/>
          </p:nvPr>
        </p:nvSpPr>
        <p:spPr>
          <a:xfrm>
            <a:off x="1350682" y="4870824"/>
            <a:ext cx="10005951" cy="1458258"/>
          </a:xfrm>
        </p:spPr>
        <p:txBody>
          <a:bodyPr anchor="ctr">
            <a:normAutofit/>
          </a:bodyPr>
          <a:lstStyle/>
          <a:p>
            <a:pPr algn="l"/>
            <a:endParaRPr lang="es-MX" dirty="0"/>
          </a:p>
        </p:txBody>
      </p:sp>
      <p:sp>
        <p:nvSpPr>
          <p:cNvPr id="53" name="Marcador de número de diapositiva 5">
            <a:extLst>
              <a:ext uri="{FF2B5EF4-FFF2-40B4-BE49-F238E27FC236}">
                <a16:creationId xmlns:a16="http://schemas.microsoft.com/office/drawing/2014/main" id="{193464BE-8F72-E2F8-184C-4F15BA298BA6}"/>
              </a:ext>
            </a:extLst>
          </p:cNvPr>
          <p:cNvSpPr>
            <a:spLocks noGrp="1"/>
          </p:cNvSpPr>
          <p:nvPr>
            <p:ph type="sldNum" sz="quarter" idx="12"/>
          </p:nvPr>
        </p:nvSpPr>
        <p:spPr>
          <a:xfrm>
            <a:off x="11704320" y="6446837"/>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3946DAF-1E66-43AA-877D-98858933EBA3}" type="slidenum">
              <a:rPr kumimoji="0" lang="es-MX"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65</a:t>
            </a:fld>
            <a:endParaRPr kumimoji="0" lang="es-MX"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A683A42F-036B-A910-1526-4D9DE408846B}"/>
              </a:ext>
            </a:extLst>
          </p:cNvPr>
          <p:cNvSpPr>
            <a:spLocks noGrp="1"/>
          </p:cNvSpPr>
          <p:nvPr>
            <p:ph type="title"/>
          </p:nvPr>
        </p:nvSpPr>
        <p:spPr>
          <a:xfrm>
            <a:off x="838200" y="234203"/>
            <a:ext cx="10515600" cy="1325563"/>
          </a:xfrm>
        </p:spPr>
        <p:txBody>
          <a:bodyPr>
            <a:normAutofit/>
          </a:bodyPr>
          <a:lstStyle/>
          <a:p>
            <a:r>
              <a:rPr lang="es-MX" sz="3100" dirty="0"/>
              <a:t>Obligaciones de transparencia comunes LGTAIP, artículo 70</a:t>
            </a:r>
          </a:p>
        </p:txBody>
      </p:sp>
      <p:sp>
        <p:nvSpPr>
          <p:cNvPr id="53" name="Marcador de número de diapositiva 5">
            <a:extLst>
              <a:ext uri="{FF2B5EF4-FFF2-40B4-BE49-F238E27FC236}">
                <a16:creationId xmlns:a16="http://schemas.microsoft.com/office/drawing/2014/main" id="{193464BE-8F72-E2F8-184C-4F15BA298BA6}"/>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46DAF-1E66-43AA-877D-98858933EBA3}" type="slidenum">
              <a:rPr kumimoji="0" lang="es-MX" sz="1400" b="0" i="0" u="none" strike="noStrike" kern="1200" cap="none" spc="0" normalizeH="0" baseline="0" noProof="0" smtClean="0">
                <a:ln>
                  <a:noFill/>
                </a:ln>
                <a:solidFill>
                  <a:srgbClr val="25C6E3">
                    <a:lumMod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s-MX" sz="1400" b="0" i="0" u="none" strike="noStrike" kern="1200" cap="none" spc="0" normalizeH="0" baseline="0" noProof="0" dirty="0">
              <a:ln>
                <a:noFill/>
              </a:ln>
              <a:solidFill>
                <a:srgbClr val="25C6E3">
                  <a:lumMod val="75000"/>
                </a:srgbClr>
              </a:solidFill>
              <a:effectLst/>
              <a:uLnTx/>
              <a:uFillTx/>
              <a:latin typeface="Calibri" panose="020F0502020204030204"/>
              <a:ea typeface="+mn-ea"/>
              <a:cs typeface="+mn-cs"/>
            </a:endParaRPr>
          </a:p>
        </p:txBody>
      </p:sp>
      <p:grpSp>
        <p:nvGrpSpPr>
          <p:cNvPr id="14" name="Grupo 13">
            <a:extLst>
              <a:ext uri="{FF2B5EF4-FFF2-40B4-BE49-F238E27FC236}">
                <a16:creationId xmlns:a16="http://schemas.microsoft.com/office/drawing/2014/main" id="{E2A7B569-D9A9-8034-A644-B7716480CC12}"/>
              </a:ext>
            </a:extLst>
          </p:cNvPr>
          <p:cNvGrpSpPr/>
          <p:nvPr/>
        </p:nvGrpSpPr>
        <p:grpSpPr>
          <a:xfrm>
            <a:off x="1659698" y="1557846"/>
            <a:ext cx="9178281" cy="4955353"/>
            <a:chOff x="1183597" y="1652991"/>
            <a:chExt cx="9178281" cy="4955353"/>
          </a:xfrm>
        </p:grpSpPr>
        <p:sp>
          <p:nvSpPr>
            <p:cNvPr id="30" name="Rectángulo: esquina doblada 29">
              <a:extLst>
                <a:ext uri="{FF2B5EF4-FFF2-40B4-BE49-F238E27FC236}">
                  <a16:creationId xmlns:a16="http://schemas.microsoft.com/office/drawing/2014/main" id="{5A59C74A-A286-2EED-DE11-EB3BA1155B62}"/>
                </a:ext>
              </a:extLst>
            </p:cNvPr>
            <p:cNvSpPr/>
            <p:nvPr/>
          </p:nvSpPr>
          <p:spPr>
            <a:xfrm>
              <a:off x="1220024" y="1652991"/>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Padrón de proveedores y contratistas</a:t>
              </a:r>
              <a:endPar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ángulo: esquina doblada 30">
              <a:extLst>
                <a:ext uri="{FF2B5EF4-FFF2-40B4-BE49-F238E27FC236}">
                  <a16:creationId xmlns:a16="http://schemas.microsoft.com/office/drawing/2014/main" id="{2F1AADB1-28AC-FBB7-704A-6DFE5449EDAD}"/>
                </a:ext>
              </a:extLst>
            </p:cNvPr>
            <p:cNvSpPr/>
            <p:nvPr/>
          </p:nvSpPr>
          <p:spPr>
            <a:xfrm>
              <a:off x="5003131" y="1652991"/>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rPr>
                <a:t>Inventario de bienes muebles e inmuebles en posesión y propiedad</a:t>
              </a:r>
            </a:p>
          </p:txBody>
        </p:sp>
        <p:sp>
          <p:nvSpPr>
            <p:cNvPr id="32" name="Rectángulo: esquina doblada 31">
              <a:extLst>
                <a:ext uri="{FF2B5EF4-FFF2-40B4-BE49-F238E27FC236}">
                  <a16:creationId xmlns:a16="http://schemas.microsoft.com/office/drawing/2014/main" id="{C48AEDDA-43E6-4C36-C295-CE3848DFAEB3}"/>
                </a:ext>
              </a:extLst>
            </p:cNvPr>
            <p:cNvSpPr/>
            <p:nvPr/>
          </p:nvSpPr>
          <p:spPr>
            <a:xfrm>
              <a:off x="3119275" y="1652991"/>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rPr>
                <a:t>Convenios de coordinación de concertación con los sectores social y privado</a:t>
              </a:r>
            </a:p>
          </p:txBody>
        </p:sp>
        <p:sp>
          <p:nvSpPr>
            <p:cNvPr id="33" name="Rectángulo: esquina doblada 32">
              <a:extLst>
                <a:ext uri="{FF2B5EF4-FFF2-40B4-BE49-F238E27FC236}">
                  <a16:creationId xmlns:a16="http://schemas.microsoft.com/office/drawing/2014/main" id="{919B7149-4131-7356-95B0-847228679DD7}"/>
                </a:ext>
              </a:extLst>
            </p:cNvPr>
            <p:cNvSpPr/>
            <p:nvPr/>
          </p:nvSpPr>
          <p:spPr>
            <a:xfrm>
              <a:off x="6952451" y="1652991"/>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Rectángulo: esquina doblada 33">
              <a:extLst>
                <a:ext uri="{FF2B5EF4-FFF2-40B4-BE49-F238E27FC236}">
                  <a16:creationId xmlns:a16="http://schemas.microsoft.com/office/drawing/2014/main" id="{EB73D32D-5FB9-38FD-3D1A-C0318B775045}"/>
                </a:ext>
              </a:extLst>
            </p:cNvPr>
            <p:cNvSpPr/>
            <p:nvPr/>
          </p:nvSpPr>
          <p:spPr>
            <a:xfrm>
              <a:off x="8781439" y="1652991"/>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300" b="0" i="0" u="none" strike="noStrike" kern="1200" cap="none" spc="0" normalizeH="0" baseline="0" noProof="0" dirty="0">
                  <a:ln>
                    <a:noFill/>
                  </a:ln>
                  <a:solidFill>
                    <a:prstClr val="black"/>
                  </a:solidFill>
                  <a:effectLst/>
                  <a:uLnTx/>
                  <a:uFillTx/>
                  <a:latin typeface="Calibri" panose="020F0502020204030204"/>
                  <a:ea typeface="+mn-ea"/>
                  <a:cs typeface="+mn-cs"/>
                </a:rPr>
                <a:t>Resoluciones y laudos que se emitan en procesos o procedimientos seguidos en forma de juicio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ángulo: esquina doblada 43">
              <a:extLst>
                <a:ext uri="{FF2B5EF4-FFF2-40B4-BE49-F238E27FC236}">
                  <a16:creationId xmlns:a16="http://schemas.microsoft.com/office/drawing/2014/main" id="{85C17159-50DF-5234-8C73-91281BF58569}"/>
                </a:ext>
              </a:extLst>
            </p:cNvPr>
            <p:cNvSpPr/>
            <p:nvPr/>
          </p:nvSpPr>
          <p:spPr>
            <a:xfrm>
              <a:off x="1183597" y="3387439"/>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rPr>
                <a:t>Los mecanismos de participación ciudadana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ángulo: esquina doblada 46">
              <a:extLst>
                <a:ext uri="{FF2B5EF4-FFF2-40B4-BE49-F238E27FC236}">
                  <a16:creationId xmlns:a16="http://schemas.microsoft.com/office/drawing/2014/main" id="{C9BCFE5D-FB2D-38DE-BECD-BFD0E177327E}"/>
                </a:ext>
              </a:extLst>
            </p:cNvPr>
            <p:cNvSpPr/>
            <p:nvPr/>
          </p:nvSpPr>
          <p:spPr>
            <a:xfrm>
              <a:off x="3119274" y="3387439"/>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ángulo: esquina doblada 47">
              <a:extLst>
                <a:ext uri="{FF2B5EF4-FFF2-40B4-BE49-F238E27FC236}">
                  <a16:creationId xmlns:a16="http://schemas.microsoft.com/office/drawing/2014/main" id="{4BD7963E-C127-AA34-5821-CDAF8A55837C}"/>
                </a:ext>
              </a:extLst>
            </p:cNvPr>
            <p:cNvSpPr/>
            <p:nvPr/>
          </p:nvSpPr>
          <p:spPr>
            <a:xfrm>
              <a:off x="6938808" y="3387439"/>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ángulo: esquina doblada 48">
              <a:extLst>
                <a:ext uri="{FF2B5EF4-FFF2-40B4-BE49-F238E27FC236}">
                  <a16:creationId xmlns:a16="http://schemas.microsoft.com/office/drawing/2014/main" id="{6089D9F6-252C-C61A-0CE1-2A9411D4D971}"/>
                </a:ext>
              </a:extLst>
            </p:cNvPr>
            <p:cNvSpPr/>
            <p:nvPr/>
          </p:nvSpPr>
          <p:spPr>
            <a:xfrm>
              <a:off x="5003131" y="3387439"/>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ángulo: esquina doblada 49">
              <a:extLst>
                <a:ext uri="{FF2B5EF4-FFF2-40B4-BE49-F238E27FC236}">
                  <a16:creationId xmlns:a16="http://schemas.microsoft.com/office/drawing/2014/main" id="{F192A630-2F80-8ADF-80AC-9E6072AD3960}"/>
                </a:ext>
              </a:extLst>
            </p:cNvPr>
            <p:cNvSpPr/>
            <p:nvPr/>
          </p:nvSpPr>
          <p:spPr>
            <a:xfrm>
              <a:off x="8781439" y="3387439"/>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1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endParaRPr>
            </a:p>
          </p:txBody>
        </p:sp>
        <p:sp>
          <p:nvSpPr>
            <p:cNvPr id="51" name="Rectángulo: esquina doblada 50">
              <a:extLst>
                <a:ext uri="{FF2B5EF4-FFF2-40B4-BE49-F238E27FC236}">
                  <a16:creationId xmlns:a16="http://schemas.microsoft.com/office/drawing/2014/main" id="{31A4600E-EE19-6AEA-069F-51764787F2E2}"/>
                </a:ext>
              </a:extLst>
            </p:cNvPr>
            <p:cNvSpPr/>
            <p:nvPr/>
          </p:nvSpPr>
          <p:spPr>
            <a:xfrm>
              <a:off x="1220024" y="5050874"/>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s-MX"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Listado de jubilados y pensionados y el monto que reciben</a:t>
              </a:r>
              <a:endParaRPr kumimoji="0" lang="es-MX"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2" name="Rectángulo: esquina doblada 51">
              <a:extLst>
                <a:ext uri="{FF2B5EF4-FFF2-40B4-BE49-F238E27FC236}">
                  <a16:creationId xmlns:a16="http://schemas.microsoft.com/office/drawing/2014/main" id="{6FEAAC0B-CD53-9240-7AEC-9385C4BBBB84}"/>
                </a:ext>
              </a:extLst>
            </p:cNvPr>
            <p:cNvSpPr/>
            <p:nvPr/>
          </p:nvSpPr>
          <p:spPr>
            <a:xfrm>
              <a:off x="3119274" y="5120218"/>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ángulo: esquina doblada 54">
              <a:extLst>
                <a:ext uri="{FF2B5EF4-FFF2-40B4-BE49-F238E27FC236}">
                  <a16:creationId xmlns:a16="http://schemas.microsoft.com/office/drawing/2014/main" id="{FCC4E527-104E-CD38-4DDF-719E8F780DE6}"/>
                </a:ext>
              </a:extLst>
            </p:cNvPr>
            <p:cNvSpPr/>
            <p:nvPr/>
          </p:nvSpPr>
          <p:spPr>
            <a:xfrm>
              <a:off x="4993759" y="5120218"/>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Donaciones hechas a terceros en dinero o en especie</a:t>
              </a:r>
              <a:endPar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ángulo: esquina doblada 55">
              <a:extLst>
                <a:ext uri="{FF2B5EF4-FFF2-40B4-BE49-F238E27FC236}">
                  <a16:creationId xmlns:a16="http://schemas.microsoft.com/office/drawing/2014/main" id="{433FD1BB-7CE1-1BE9-A072-89F083026DFE}"/>
                </a:ext>
              </a:extLst>
            </p:cNvPr>
            <p:cNvSpPr/>
            <p:nvPr/>
          </p:nvSpPr>
          <p:spPr>
            <a:xfrm>
              <a:off x="6938807" y="5151446"/>
              <a:ext cx="1580439" cy="1456898"/>
            </a:xfrm>
            <a:prstGeom prst="foldedCorner">
              <a:avLst/>
            </a:prstGeom>
            <a:solidFill>
              <a:schemeClr val="accent4"/>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45. El catálogo de disposición y guía de archivo documental</a:t>
              </a:r>
              <a:endPar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ángulo: esquina doblada 56">
              <a:extLst>
                <a:ext uri="{FF2B5EF4-FFF2-40B4-BE49-F238E27FC236}">
                  <a16:creationId xmlns:a16="http://schemas.microsoft.com/office/drawing/2014/main" id="{7B2855F0-13FB-03B6-3881-2807BB23C9C7}"/>
                </a:ext>
              </a:extLst>
            </p:cNvPr>
            <p:cNvSpPr/>
            <p:nvPr/>
          </p:nvSpPr>
          <p:spPr>
            <a:xfrm>
              <a:off x="8772067" y="5120218"/>
              <a:ext cx="1580439" cy="1456898"/>
            </a:xfrm>
            <a:prstGeom prst="foldedCorner">
              <a:avLst/>
            </a:prstGeom>
            <a:solidFill>
              <a:schemeClr val="accent1"/>
            </a:solidFill>
            <a:ln>
              <a:noFill/>
            </a:ln>
            <a:effectLst>
              <a:outerShdw blurRad="406400" dist="457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3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Actas de sesiones ordinarias y extraordinarias, y opiniones y recomendaciones que emitan los consejos consultivos</a:t>
              </a:r>
              <a:endParaRPr kumimoji="0" lang="es-MX"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CuadroTexto 59">
              <a:extLst>
                <a:ext uri="{FF2B5EF4-FFF2-40B4-BE49-F238E27FC236}">
                  <a16:creationId xmlns:a16="http://schemas.microsoft.com/office/drawing/2014/main" id="{B7C28805-5975-E18C-42C0-6C6C045E6FDE}"/>
                </a:ext>
              </a:extLst>
            </p:cNvPr>
            <p:cNvSpPr txBox="1"/>
            <p:nvPr/>
          </p:nvSpPr>
          <p:spPr>
            <a:xfrm>
              <a:off x="3119274" y="5153917"/>
              <a:ext cx="1544012"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2" name="CuadroTexto 21">
            <a:extLst>
              <a:ext uri="{FF2B5EF4-FFF2-40B4-BE49-F238E27FC236}">
                <a16:creationId xmlns:a16="http://schemas.microsoft.com/office/drawing/2014/main" id="{4A88F7D6-C759-BAED-6BF3-4B2DF66E6C5F}"/>
              </a:ext>
            </a:extLst>
          </p:cNvPr>
          <p:cNvSpPr txBox="1"/>
          <p:nvPr/>
        </p:nvSpPr>
        <p:spPr>
          <a:xfrm>
            <a:off x="7353979" y="1576987"/>
            <a:ext cx="1778295"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Recomendaciones de órganos del Estado mexicano u organismos </a:t>
            </a:r>
            <a:r>
              <a:rPr kumimoji="0" lang="es-MX" sz="1200" b="0" i="0" u="none" strike="noStrike" kern="1200" cap="none" spc="0" normalizeH="0" baseline="0" noProof="0" dirty="0" err="1">
                <a:ln>
                  <a:noFill/>
                </a:ln>
                <a:solidFill>
                  <a:prstClr val="black"/>
                </a:solidFill>
                <a:effectLst/>
                <a:uLnTx/>
                <a:uFillTx/>
                <a:latin typeface="Calibri" panose="020F0502020204030204"/>
                <a:ea typeface="+mn-ea"/>
                <a:cs typeface="+mn-cs"/>
              </a:rPr>
              <a:t>internac</a:t>
            </a: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 garantes de los DDHH y  acciones realizadas para su atención </a:t>
            </a:r>
          </a:p>
        </p:txBody>
      </p:sp>
      <p:sp>
        <p:nvSpPr>
          <p:cNvPr id="24" name="CuadroTexto 23">
            <a:extLst>
              <a:ext uri="{FF2B5EF4-FFF2-40B4-BE49-F238E27FC236}">
                <a16:creationId xmlns:a16="http://schemas.microsoft.com/office/drawing/2014/main" id="{6C277DF5-2452-0A7C-F6ED-4263F5017544}"/>
              </a:ext>
            </a:extLst>
          </p:cNvPr>
          <p:cNvSpPr txBox="1"/>
          <p:nvPr/>
        </p:nvSpPr>
        <p:spPr>
          <a:xfrm>
            <a:off x="3607632" y="3279613"/>
            <a:ext cx="1577056"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rPr>
              <a:t>Programas incluyendo información sobre la población, objetivo y destino, y los trámites, tiempos de respuesta, requisitos y formatos para acceder a los mismos; </a:t>
            </a:r>
          </a:p>
        </p:txBody>
      </p:sp>
      <p:sp>
        <p:nvSpPr>
          <p:cNvPr id="26" name="CuadroTexto 25">
            <a:extLst>
              <a:ext uri="{FF2B5EF4-FFF2-40B4-BE49-F238E27FC236}">
                <a16:creationId xmlns:a16="http://schemas.microsoft.com/office/drawing/2014/main" id="{69C91911-B40E-9270-5DB8-8559E049DF54}"/>
              </a:ext>
            </a:extLst>
          </p:cNvPr>
          <p:cNvSpPr txBox="1"/>
          <p:nvPr/>
        </p:nvSpPr>
        <p:spPr>
          <a:xfrm>
            <a:off x="5546154" y="3366498"/>
            <a:ext cx="149576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Actas y resoluciones del Comité de Transparencia </a:t>
            </a: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CuadroTexto 27">
            <a:extLst>
              <a:ext uri="{FF2B5EF4-FFF2-40B4-BE49-F238E27FC236}">
                <a16:creationId xmlns:a16="http://schemas.microsoft.com/office/drawing/2014/main" id="{DDA743F3-0BCA-6DB5-CCFC-0712FF724017}"/>
              </a:ext>
            </a:extLst>
          </p:cNvPr>
          <p:cNvSpPr txBox="1"/>
          <p:nvPr/>
        </p:nvSpPr>
        <p:spPr>
          <a:xfrm>
            <a:off x="7420176" y="3328584"/>
            <a:ext cx="1645902"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Evaluaciones y encuestas que hagan los SO a programas financiados con recursos públicos</a:t>
            </a:r>
            <a:endPar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CuadroTexto 34">
            <a:extLst>
              <a:ext uri="{FF2B5EF4-FFF2-40B4-BE49-F238E27FC236}">
                <a16:creationId xmlns:a16="http://schemas.microsoft.com/office/drawing/2014/main" id="{BA6F0A61-FDFC-F19F-08A3-3F78A2C022E1}"/>
              </a:ext>
            </a:extLst>
          </p:cNvPr>
          <p:cNvSpPr txBox="1"/>
          <p:nvPr/>
        </p:nvSpPr>
        <p:spPr>
          <a:xfrm>
            <a:off x="9342210" y="3366498"/>
            <a:ext cx="149576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Estudios financiados con recursos públicos</a:t>
            </a:r>
            <a:endPar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CuadroTexto 35">
            <a:extLst>
              <a:ext uri="{FF2B5EF4-FFF2-40B4-BE49-F238E27FC236}">
                <a16:creationId xmlns:a16="http://schemas.microsoft.com/office/drawing/2014/main" id="{F87973C5-101C-4133-A734-ABA88F0C98C8}"/>
              </a:ext>
            </a:extLst>
          </p:cNvPr>
          <p:cNvSpPr txBox="1"/>
          <p:nvPr/>
        </p:nvSpPr>
        <p:spPr>
          <a:xfrm>
            <a:off x="3521009" y="5043725"/>
            <a:ext cx="1774005" cy="1269322"/>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Los ingresos recibidos </a:t>
            </a:r>
            <a:r>
              <a:rPr kumimoji="0" lang="es-MX"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Times New Roman" panose="02020603050405020304" pitchFamily="18" charset="0"/>
              </a:rPr>
              <a:t>por cualquier concepto con el nombre de los responsables de recibirlos, administrarlos y ejercerlos, y su destino,</a:t>
            </a:r>
          </a:p>
        </p:txBody>
      </p:sp>
    </p:spTree>
    <p:extLst>
      <p:ext uri="{BB962C8B-B14F-4D97-AF65-F5344CB8AC3E}">
        <p14:creationId xmlns:p14="http://schemas.microsoft.com/office/powerpoint/2010/main" val="4734055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5ED4F3B-AEAD-4DCE-F525-9D0C99D238B3}"/>
              </a:ext>
            </a:extLst>
          </p:cNvPr>
          <p:cNvSpPr>
            <a:spLocks noGrp="1"/>
          </p:cNvSpPr>
          <p:nvPr>
            <p:ph type="title"/>
          </p:nvPr>
        </p:nvSpPr>
        <p:spPr>
          <a:xfrm>
            <a:off x="858883" y="41176"/>
            <a:ext cx="10034554" cy="955576"/>
          </a:xfrm>
        </p:spPr>
        <p:txBody>
          <a:bodyPr>
            <a:normAutofit/>
          </a:bodyPr>
          <a:lstStyle/>
          <a:p>
            <a:r>
              <a:rPr lang="es-MX" sz="3200" dirty="0"/>
              <a:t>Marco normativo de la LGTAIP</a:t>
            </a:r>
          </a:p>
        </p:txBody>
      </p:sp>
      <p:sp>
        <p:nvSpPr>
          <p:cNvPr id="5" name="Rectángulo 4">
            <a:extLst>
              <a:ext uri="{FF2B5EF4-FFF2-40B4-BE49-F238E27FC236}">
                <a16:creationId xmlns:a16="http://schemas.microsoft.com/office/drawing/2014/main" id="{F2C876A2-317C-461F-C519-6684C8C8A46C}"/>
              </a:ext>
            </a:extLst>
          </p:cNvPr>
          <p:cNvSpPr/>
          <p:nvPr/>
        </p:nvSpPr>
        <p:spPr>
          <a:xfrm>
            <a:off x="1815152" y="1092180"/>
            <a:ext cx="9019598" cy="3139321"/>
          </a:xfrm>
          <a:prstGeom prst="rect">
            <a:avLst/>
          </a:prstGeom>
        </p:spPr>
        <p:txBody>
          <a:bodyPr wrap="square" lIns="91440" tIns="45720" rIns="91440" bIns="45720" anchor="t">
            <a:spAutoFit/>
          </a:bodyPr>
          <a:lstStyle/>
          <a:p>
            <a:pPr algn="just">
              <a:buSzPct val="120000"/>
            </a:pPr>
            <a:endParaRPr lang="es-MX" sz="2000" dirty="0">
              <a:latin typeface="+mn-lt"/>
              <a:cs typeface="Calibri" panose="020F0502020204030204" pitchFamily="34" charset="0"/>
            </a:endParaRPr>
          </a:p>
          <a:p>
            <a:pPr marL="342900" indent="-342900" algn="just">
              <a:buClr>
                <a:schemeClr val="accent5">
                  <a:lumMod val="75000"/>
                </a:schemeClr>
              </a:buClr>
              <a:buSzPct val="120000"/>
              <a:buFont typeface="Arial Black" panose="020B0A04020102020204" pitchFamily="34" charset="0"/>
              <a:buChar char="►"/>
            </a:pPr>
            <a:r>
              <a:rPr lang="es-MX" sz="2000" dirty="0"/>
              <a:t>Lineamientos Técnicos Generales para la publicación, homologación y estandarización de la información de las obligaciones establecidas en el Título Quinto y en la fracción IV del artículo 31 de la LGTAIP, que deben difundir los sujetos obligados en los portales de Internet y en la PNT. (Última reforma DOF 21/07/2022</a:t>
            </a:r>
            <a:r>
              <a:rPr lang="es-MX" sz="2400" dirty="0"/>
              <a:t>)</a:t>
            </a:r>
            <a:endParaRPr lang="es-MX" sz="2400" dirty="0">
              <a:hlinkClick r:id="rId2"/>
            </a:endParaRPr>
          </a:p>
          <a:p>
            <a:pPr marL="342900" indent="-342900" algn="just">
              <a:buClr>
                <a:schemeClr val="accent5">
                  <a:lumMod val="75000"/>
                </a:schemeClr>
              </a:buClr>
              <a:buSzPct val="120000"/>
              <a:buFont typeface="Helvetica" panose="020B0604020202020204" pitchFamily="34" charset="0"/>
              <a:buChar char="▼"/>
            </a:pPr>
            <a:endParaRPr lang="es-MX" sz="2000" dirty="0"/>
          </a:p>
          <a:p>
            <a:pPr marL="800100" lvl="1" indent="-342900" algn="just">
              <a:buClr>
                <a:srgbClr val="CC3399"/>
              </a:buClr>
              <a:buSzPct val="120000"/>
              <a:buFont typeface="Helvetica" panose="020B0604020202020204" pitchFamily="34" charset="0"/>
              <a:buChar char="▼"/>
            </a:pPr>
            <a:r>
              <a:rPr lang="es-MX" dirty="0"/>
              <a:t>https://snt.org.mx/wp-content/uploads/Lineamientos_Te%CC%81cnicos-Generales_OT_y_Anexos_DOF-21072021_140222_SCC_SICE.pdf</a:t>
            </a:r>
          </a:p>
          <a:p>
            <a:pPr lvl="1" algn="just">
              <a:buClr>
                <a:srgbClr val="CC3399"/>
              </a:buClr>
              <a:buSzPct val="120000"/>
            </a:pPr>
            <a:endParaRPr lang="es-MX" dirty="0"/>
          </a:p>
        </p:txBody>
      </p:sp>
      <p:pic>
        <p:nvPicPr>
          <p:cNvPr id="2" name="Imagen 1">
            <a:extLst>
              <a:ext uri="{FF2B5EF4-FFF2-40B4-BE49-F238E27FC236}">
                <a16:creationId xmlns:a16="http://schemas.microsoft.com/office/drawing/2014/main" id="{0E711188-35AB-2416-EA1E-83361410A408}"/>
              </a:ext>
            </a:extLst>
          </p:cNvPr>
          <p:cNvPicPr>
            <a:picLocks noChangeAspect="1"/>
          </p:cNvPicPr>
          <p:nvPr/>
        </p:nvPicPr>
        <p:blipFill>
          <a:blip r:embed="rId3"/>
          <a:stretch>
            <a:fillRect/>
          </a:stretch>
        </p:blipFill>
        <p:spPr>
          <a:xfrm>
            <a:off x="11201064" y="1248033"/>
            <a:ext cx="658425" cy="652329"/>
          </a:xfrm>
          <a:prstGeom prst="rect">
            <a:avLst/>
          </a:prstGeom>
        </p:spPr>
      </p:pic>
      <p:pic>
        <p:nvPicPr>
          <p:cNvPr id="3" name="Imagen 2">
            <a:extLst>
              <a:ext uri="{FF2B5EF4-FFF2-40B4-BE49-F238E27FC236}">
                <a16:creationId xmlns:a16="http://schemas.microsoft.com/office/drawing/2014/main" id="{5B1236E2-8D14-14DF-A980-7C9463224D14}"/>
              </a:ext>
            </a:extLst>
          </p:cNvPr>
          <p:cNvPicPr>
            <a:picLocks noChangeAspect="1"/>
          </p:cNvPicPr>
          <p:nvPr/>
        </p:nvPicPr>
        <p:blipFill>
          <a:blip r:embed="rId4"/>
          <a:stretch>
            <a:fillRect/>
          </a:stretch>
        </p:blipFill>
        <p:spPr>
          <a:xfrm>
            <a:off x="5114790" y="4485934"/>
            <a:ext cx="2420322" cy="1926503"/>
          </a:xfrm>
          <a:prstGeom prst="rect">
            <a:avLst/>
          </a:prstGeom>
        </p:spPr>
      </p:pic>
      <p:sp>
        <p:nvSpPr>
          <p:cNvPr id="6" name="Marcador de número de diapositiva 5">
            <a:extLst>
              <a:ext uri="{FF2B5EF4-FFF2-40B4-BE49-F238E27FC236}">
                <a16:creationId xmlns:a16="http://schemas.microsoft.com/office/drawing/2014/main" id="{CA7CA404-CCAA-8663-77D4-66DD293E023F}"/>
              </a:ext>
            </a:extLst>
          </p:cNvPr>
          <p:cNvSpPr>
            <a:spLocks noGrp="1"/>
          </p:cNvSpPr>
          <p:nvPr>
            <p:ph type="sldNum" sz="quarter" idx="12"/>
          </p:nvPr>
        </p:nvSpPr>
        <p:spPr>
          <a:xfrm>
            <a:off x="8658308" y="652836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46DAF-1E66-43AA-877D-98858933EBA3}" type="slidenum">
              <a:rPr kumimoji="0" lang="es-MX" sz="1400" b="0" i="1"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MX" sz="1400" b="0" i="1"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8236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1189" y="-215602"/>
            <a:ext cx="10330217" cy="1325563"/>
          </a:xfrm>
        </p:spPr>
        <p:txBody>
          <a:bodyPr>
            <a:normAutofit/>
          </a:bodyPr>
          <a:lstStyle/>
          <a:p>
            <a:r>
              <a:rPr lang="es-MX" sz="2400" dirty="0"/>
              <a:t>Obligaciones de transparencia en materia de gestión de documentos  y archivos</a:t>
            </a:r>
            <a:endParaRPr lang="es-MX" sz="1800" b="0" dirty="0">
              <a:solidFill>
                <a:schemeClr val="tx2">
                  <a:lumMod val="60000"/>
                  <a:lumOff val="40000"/>
                </a:schemeClr>
              </a:solidFill>
            </a:endParaRPr>
          </a:p>
        </p:txBody>
      </p:sp>
      <p:sp>
        <p:nvSpPr>
          <p:cNvPr id="4" name="Marcador de número de diapositiva 3"/>
          <p:cNvSpPr>
            <a:spLocks noGrp="1"/>
          </p:cNvSpPr>
          <p:nvPr>
            <p:ph type="sldNum" sz="quarter" idx="12"/>
          </p:nvPr>
        </p:nvSpPr>
        <p:spPr>
          <a:xfrm>
            <a:off x="9157148" y="6512358"/>
            <a:ext cx="2743200" cy="365125"/>
          </a:xfrm>
        </p:spPr>
        <p:txBody>
          <a:bodyPr/>
          <a:lstStyle/>
          <a:p>
            <a:fld id="{D6473361-7DD5-4F18-926E-45181FFFFDC4}" type="slidenum">
              <a:rPr lang="es-MX" sz="1400" i="1" smtClean="0">
                <a:solidFill>
                  <a:schemeClr val="bg1"/>
                </a:solidFill>
              </a:rPr>
              <a:pPr/>
              <a:t>68</a:t>
            </a:fld>
            <a:endParaRPr lang="es-MX" sz="1400" i="1" dirty="0">
              <a:solidFill>
                <a:schemeClr val="bg1"/>
              </a:solidFill>
            </a:endParaRPr>
          </a:p>
        </p:txBody>
      </p:sp>
      <p:sp>
        <p:nvSpPr>
          <p:cNvPr id="6" name="CuadroTexto 5"/>
          <p:cNvSpPr txBox="1"/>
          <p:nvPr/>
        </p:nvSpPr>
        <p:spPr>
          <a:xfrm>
            <a:off x="3542566" y="1394062"/>
            <a:ext cx="7924802" cy="5016758"/>
          </a:xfrm>
          <a:prstGeom prst="rect">
            <a:avLst/>
          </a:prstGeom>
          <a:solidFill>
            <a:schemeClr val="bg1"/>
          </a:solidFill>
        </p:spPr>
        <p:txBody>
          <a:bodyPr wrap="square" rtlCol="0">
            <a:spAutoFit/>
          </a:bodyPr>
          <a:lstStyle/>
          <a:p>
            <a:r>
              <a:rPr lang="es-MX" sz="2000" b="1" dirty="0"/>
              <a:t>XLV. El catálogo de disposición y guía de archivo documental</a:t>
            </a:r>
          </a:p>
          <a:p>
            <a:pPr marL="285750" indent="-285750">
              <a:buFontTx/>
              <a:buChar char="-"/>
            </a:pPr>
            <a:r>
              <a:rPr lang="es-MX" sz="2000" dirty="0"/>
              <a:t>La información que se publicará en este apartado es la señalada en los siguientes preceptos de la LGA:</a:t>
            </a:r>
          </a:p>
          <a:p>
            <a:pPr marL="285750" indent="-285750">
              <a:buFontTx/>
              <a:buChar char="-"/>
            </a:pPr>
            <a:endParaRPr lang="es-MX" sz="2000" dirty="0"/>
          </a:p>
          <a:p>
            <a:pPr marL="285750" indent="-285750">
              <a:buFont typeface="Wingdings" panose="05000000000000000000" pitchFamily="2" charset="2"/>
              <a:buChar char="q"/>
            </a:pPr>
            <a:r>
              <a:rPr lang="es-MX" sz="2000" dirty="0"/>
              <a:t>Artículo 13, fracciones: </a:t>
            </a:r>
          </a:p>
          <a:p>
            <a:pPr lvl="1"/>
            <a:r>
              <a:rPr lang="es-MX" sz="2000" b="1" dirty="0"/>
              <a:t>I. Cuadro general de clasificación archivística. </a:t>
            </a:r>
          </a:p>
          <a:p>
            <a:pPr lvl="1"/>
            <a:r>
              <a:rPr lang="es-MX" sz="2000" b="1" dirty="0"/>
              <a:t>II. Catálogo de disposición documental, y </a:t>
            </a:r>
          </a:p>
          <a:p>
            <a:pPr lvl="1"/>
            <a:r>
              <a:rPr lang="es-MX" sz="2000" b="1" dirty="0">
                <a:solidFill>
                  <a:schemeClr val="accent5">
                    <a:lumMod val="75000"/>
                  </a:schemeClr>
                </a:solidFill>
              </a:rPr>
              <a:t>III. Inventarios documentales.</a:t>
            </a:r>
          </a:p>
          <a:p>
            <a:pPr marL="285750" indent="-285750">
              <a:buFont typeface="Wingdings" panose="05000000000000000000" pitchFamily="2" charset="2"/>
              <a:buChar char="q"/>
            </a:pPr>
            <a:r>
              <a:rPr lang="es-MX" sz="2000" dirty="0"/>
              <a:t>Artículo 14, la </a:t>
            </a:r>
            <a:r>
              <a:rPr lang="es-MX" sz="2000" b="1" dirty="0"/>
              <a:t>Guía de Archivo Documental</a:t>
            </a:r>
            <a:r>
              <a:rPr lang="es-MX" sz="2000" dirty="0">
                <a:solidFill>
                  <a:schemeClr val="accent5">
                    <a:lumMod val="75000"/>
                  </a:schemeClr>
                </a:solidFill>
              </a:rPr>
              <a:t> </a:t>
            </a:r>
            <a:r>
              <a:rPr lang="es-MX" sz="2000" dirty="0"/>
              <a:t>y el </a:t>
            </a:r>
            <a:r>
              <a:rPr lang="es-MX" sz="2000" b="1" dirty="0"/>
              <a:t>Índice de expedientes clasificados como reservados.</a:t>
            </a:r>
          </a:p>
          <a:p>
            <a:pPr marL="285750" indent="-285750">
              <a:buFont typeface="Wingdings" panose="05000000000000000000" pitchFamily="2" charset="2"/>
              <a:buChar char="q"/>
            </a:pPr>
            <a:r>
              <a:rPr lang="es-MX" sz="2000" dirty="0"/>
              <a:t>Artículo 24 relativo al </a:t>
            </a:r>
            <a:r>
              <a:rPr lang="es-MX" sz="2000" b="1" dirty="0"/>
              <a:t>Programa Anual de Desarrollo Archivístico (PADA).</a:t>
            </a:r>
          </a:p>
          <a:p>
            <a:pPr marL="285750" indent="-285750">
              <a:buFont typeface="Wingdings" panose="05000000000000000000" pitchFamily="2" charset="2"/>
              <a:buChar char="q"/>
            </a:pPr>
            <a:r>
              <a:rPr lang="es-MX" sz="2000" dirty="0"/>
              <a:t>Artículo 26 relacionado con el </a:t>
            </a:r>
            <a:r>
              <a:rPr lang="es-MX" sz="2000" b="1" dirty="0"/>
              <a:t>Informe Anual de Cumplimiento del PADA.</a:t>
            </a:r>
          </a:p>
          <a:p>
            <a:pPr marL="285750" indent="-285750">
              <a:buFont typeface="Wingdings" panose="05000000000000000000" pitchFamily="2" charset="2"/>
              <a:buChar char="q"/>
            </a:pPr>
            <a:r>
              <a:rPr lang="es-MX" sz="2000" dirty="0"/>
              <a:t>Artículo 58 correspondiente a los </a:t>
            </a:r>
            <a:r>
              <a:rPr lang="es-MX" sz="2000" b="1" dirty="0"/>
              <a:t>dictámenes y actas de baja documental y transferencia secundaria</a:t>
            </a:r>
          </a:p>
        </p:txBody>
      </p:sp>
      <p:pic>
        <p:nvPicPr>
          <p:cNvPr id="11" name="Imagen 10">
            <a:extLst>
              <a:ext uri="{FF2B5EF4-FFF2-40B4-BE49-F238E27FC236}">
                <a16:creationId xmlns:a16="http://schemas.microsoft.com/office/drawing/2014/main" id="{DA2FEAAE-4D23-0732-E530-251C5C9F46B5}"/>
              </a:ext>
            </a:extLst>
          </p:cNvPr>
          <p:cNvPicPr>
            <a:picLocks noChangeAspect="1"/>
          </p:cNvPicPr>
          <p:nvPr/>
        </p:nvPicPr>
        <p:blipFill>
          <a:blip r:embed="rId3"/>
          <a:stretch>
            <a:fillRect/>
          </a:stretch>
        </p:blipFill>
        <p:spPr>
          <a:xfrm>
            <a:off x="593042" y="2013109"/>
            <a:ext cx="2419350" cy="1929082"/>
          </a:xfrm>
          <a:prstGeom prst="rect">
            <a:avLst/>
          </a:prstGeom>
        </p:spPr>
      </p:pic>
    </p:spTree>
    <p:extLst>
      <p:ext uri="{BB962C8B-B14F-4D97-AF65-F5344CB8AC3E}">
        <p14:creationId xmlns:p14="http://schemas.microsoft.com/office/powerpoint/2010/main" val="26266171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ítulo 59">
            <a:extLst>
              <a:ext uri="{FF2B5EF4-FFF2-40B4-BE49-F238E27FC236}">
                <a16:creationId xmlns:a16="http://schemas.microsoft.com/office/drawing/2014/main" id="{1A01F0CD-7EE7-C43A-92E3-D3CECC3DE9F8}"/>
              </a:ext>
            </a:extLst>
          </p:cNvPr>
          <p:cNvSpPr>
            <a:spLocks noGrp="1"/>
          </p:cNvSpPr>
          <p:nvPr>
            <p:ph type="title"/>
          </p:nvPr>
        </p:nvSpPr>
        <p:spPr>
          <a:xfrm>
            <a:off x="7357533" y="895953"/>
            <a:ext cx="3822189" cy="408062"/>
          </a:xfrm>
        </p:spPr>
        <p:txBody>
          <a:bodyPr>
            <a:normAutofit fontScale="90000"/>
          </a:bodyPr>
          <a:lstStyle/>
          <a:p>
            <a:pPr algn="ctr"/>
            <a:r>
              <a:rPr lang="es-MX" sz="2400" dirty="0"/>
              <a:t>Periodos de actualización </a:t>
            </a:r>
          </a:p>
        </p:txBody>
      </p:sp>
      <p:pic>
        <p:nvPicPr>
          <p:cNvPr id="94" name="Imagen 93" descr="Marcador rojo sobre un calendario">
            <a:extLst>
              <a:ext uri="{FF2B5EF4-FFF2-40B4-BE49-F238E27FC236}">
                <a16:creationId xmlns:a16="http://schemas.microsoft.com/office/drawing/2014/main" id="{BF7DE124-BF18-4337-8CE7-75BFF25B92C5}"/>
              </a:ext>
            </a:extLst>
          </p:cNvPr>
          <p:cNvPicPr>
            <a:picLocks noChangeAspect="1"/>
          </p:cNvPicPr>
          <p:nvPr/>
        </p:nvPicPr>
        <p:blipFill rotWithShape="1">
          <a:blip r:embed="rId2">
            <a:extLst>
              <a:ext uri="{28A0092B-C50C-407E-A947-70E740481C1C}">
                <a14:useLocalDpi xmlns:a14="http://schemas.microsoft.com/office/drawing/2010/main" val="0"/>
              </a:ext>
            </a:extLst>
          </a:blip>
          <a:srcRect l="13248" r="19238" b="-1"/>
          <a:stretch/>
        </p:blipFill>
        <p:spPr>
          <a:xfrm>
            <a:off x="1" y="10"/>
            <a:ext cx="6936390" cy="6857990"/>
          </a:xfrm>
          <a:prstGeom prst="rect">
            <a:avLst/>
          </a:prstGeom>
        </p:spPr>
      </p:pic>
      <p:sp>
        <p:nvSpPr>
          <p:cNvPr id="96" name="Marcador de número de diapositiva 5">
            <a:extLst>
              <a:ext uri="{FF2B5EF4-FFF2-40B4-BE49-F238E27FC236}">
                <a16:creationId xmlns:a16="http://schemas.microsoft.com/office/drawing/2014/main" id="{723E33BC-028D-F438-E08E-76229D44E8B6}"/>
              </a:ext>
            </a:extLst>
          </p:cNvPr>
          <p:cNvSpPr>
            <a:spLocks noGrp="1"/>
          </p:cNvSpPr>
          <p:nvPr>
            <p:ph type="sldNum" sz="quarter" idx="12"/>
          </p:nvPr>
        </p:nvSpPr>
        <p:spPr>
          <a:xfrm>
            <a:off x="8992263" y="653891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946DAF-1E66-43AA-877D-98858933EBA3}" type="slidenum">
              <a:rPr kumimoji="0" lang="es-MX"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MX"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7" name="Google Shape;11342;p83">
            <a:extLst>
              <a:ext uri="{FF2B5EF4-FFF2-40B4-BE49-F238E27FC236}">
                <a16:creationId xmlns:a16="http://schemas.microsoft.com/office/drawing/2014/main" id="{BB77E902-16B4-BB49-BD38-0369B3957816}"/>
              </a:ext>
            </a:extLst>
          </p:cNvPr>
          <p:cNvSpPr>
            <a:spLocks noChangeAspect="1"/>
          </p:cNvSpPr>
          <p:nvPr/>
        </p:nvSpPr>
        <p:spPr>
          <a:xfrm>
            <a:off x="11353799" y="1480508"/>
            <a:ext cx="579490" cy="576000"/>
          </a:xfrm>
          <a:custGeom>
            <a:avLst/>
            <a:gdLst/>
            <a:ahLst/>
            <a:cxnLst/>
            <a:rect l="l" t="t" r="r" b="b"/>
            <a:pathLst>
              <a:path w="11784" h="11713" extrusionOk="0">
                <a:moveTo>
                  <a:pt x="5136" y="4128"/>
                </a:moveTo>
                <a:cubicBezTo>
                  <a:pt x="5671" y="4128"/>
                  <a:pt x="6112" y="4569"/>
                  <a:pt x="6144" y="5136"/>
                </a:cubicBezTo>
                <a:lnTo>
                  <a:pt x="5230" y="4853"/>
                </a:lnTo>
                <a:cubicBezTo>
                  <a:pt x="5198" y="4839"/>
                  <a:pt x="5165" y="4832"/>
                  <a:pt x="5131" y="4832"/>
                </a:cubicBezTo>
                <a:cubicBezTo>
                  <a:pt x="4934" y="4832"/>
                  <a:pt x="4735" y="5052"/>
                  <a:pt x="4789" y="5294"/>
                </a:cubicBezTo>
                <a:lnTo>
                  <a:pt x="5073" y="6239"/>
                </a:lnTo>
                <a:cubicBezTo>
                  <a:pt x="4537" y="6176"/>
                  <a:pt x="4096" y="5703"/>
                  <a:pt x="4096" y="5168"/>
                </a:cubicBezTo>
                <a:cubicBezTo>
                  <a:pt x="4096" y="4601"/>
                  <a:pt x="4569" y="4128"/>
                  <a:pt x="5136" y="4128"/>
                </a:cubicBezTo>
                <a:close/>
                <a:moveTo>
                  <a:pt x="5199" y="2364"/>
                </a:moveTo>
                <a:cubicBezTo>
                  <a:pt x="6680" y="2364"/>
                  <a:pt x="7940" y="3592"/>
                  <a:pt x="7940" y="5136"/>
                </a:cubicBezTo>
                <a:cubicBezTo>
                  <a:pt x="7940" y="5294"/>
                  <a:pt x="7940" y="5388"/>
                  <a:pt x="7908" y="5546"/>
                </a:cubicBezTo>
                <a:lnTo>
                  <a:pt x="6932" y="5294"/>
                </a:lnTo>
                <a:lnTo>
                  <a:pt x="6932" y="5136"/>
                </a:lnTo>
                <a:cubicBezTo>
                  <a:pt x="6806" y="4223"/>
                  <a:pt x="6049" y="3466"/>
                  <a:pt x="5104" y="3466"/>
                </a:cubicBezTo>
                <a:cubicBezTo>
                  <a:pt x="4159" y="3466"/>
                  <a:pt x="3435" y="4223"/>
                  <a:pt x="3435" y="5168"/>
                </a:cubicBezTo>
                <a:cubicBezTo>
                  <a:pt x="3435" y="5609"/>
                  <a:pt x="3624" y="6081"/>
                  <a:pt x="3939" y="6396"/>
                </a:cubicBezTo>
                <a:cubicBezTo>
                  <a:pt x="4254" y="6743"/>
                  <a:pt x="4695" y="6900"/>
                  <a:pt x="5167" y="6900"/>
                </a:cubicBezTo>
                <a:lnTo>
                  <a:pt x="5325" y="6900"/>
                </a:lnTo>
                <a:lnTo>
                  <a:pt x="5577" y="7877"/>
                </a:lnTo>
                <a:cubicBezTo>
                  <a:pt x="5482" y="7909"/>
                  <a:pt x="5325" y="7909"/>
                  <a:pt x="5199" y="7909"/>
                </a:cubicBezTo>
                <a:cubicBezTo>
                  <a:pt x="3687" y="7909"/>
                  <a:pt x="2426" y="6648"/>
                  <a:pt x="2426" y="5136"/>
                </a:cubicBezTo>
                <a:cubicBezTo>
                  <a:pt x="2426" y="3624"/>
                  <a:pt x="3655" y="2364"/>
                  <a:pt x="5199" y="2364"/>
                </a:cubicBezTo>
                <a:close/>
                <a:moveTo>
                  <a:pt x="5167" y="726"/>
                </a:moveTo>
                <a:cubicBezTo>
                  <a:pt x="7940" y="726"/>
                  <a:pt x="10051" y="3277"/>
                  <a:pt x="9515" y="6018"/>
                </a:cubicBezTo>
                <a:lnTo>
                  <a:pt x="8507" y="5766"/>
                </a:lnTo>
                <a:cubicBezTo>
                  <a:pt x="8538" y="5546"/>
                  <a:pt x="8538" y="5357"/>
                  <a:pt x="8538" y="5136"/>
                </a:cubicBezTo>
                <a:cubicBezTo>
                  <a:pt x="8538" y="3246"/>
                  <a:pt x="7026" y="1702"/>
                  <a:pt x="5104" y="1702"/>
                </a:cubicBezTo>
                <a:cubicBezTo>
                  <a:pt x="3214" y="1702"/>
                  <a:pt x="1702" y="3246"/>
                  <a:pt x="1702" y="5136"/>
                </a:cubicBezTo>
                <a:cubicBezTo>
                  <a:pt x="1702" y="7027"/>
                  <a:pt x="3214" y="8602"/>
                  <a:pt x="5104" y="8602"/>
                </a:cubicBezTo>
                <a:cubicBezTo>
                  <a:pt x="5325" y="8602"/>
                  <a:pt x="5514" y="8602"/>
                  <a:pt x="5703" y="8539"/>
                </a:cubicBezTo>
                <a:lnTo>
                  <a:pt x="5986" y="9578"/>
                </a:lnTo>
                <a:cubicBezTo>
                  <a:pt x="5695" y="9636"/>
                  <a:pt x="5405" y="9664"/>
                  <a:pt x="5119" y="9664"/>
                </a:cubicBezTo>
                <a:cubicBezTo>
                  <a:pt x="2751" y="9664"/>
                  <a:pt x="694" y="7758"/>
                  <a:pt x="694" y="5199"/>
                </a:cubicBezTo>
                <a:cubicBezTo>
                  <a:pt x="694" y="2679"/>
                  <a:pt x="2773" y="726"/>
                  <a:pt x="5167" y="726"/>
                </a:cubicBezTo>
                <a:close/>
                <a:moveTo>
                  <a:pt x="5671" y="5672"/>
                </a:moveTo>
                <a:lnTo>
                  <a:pt x="5671" y="5672"/>
                </a:lnTo>
                <a:cubicBezTo>
                  <a:pt x="10240" y="6964"/>
                  <a:pt x="9578" y="6774"/>
                  <a:pt x="9704" y="6806"/>
                </a:cubicBezTo>
                <a:lnTo>
                  <a:pt x="8853" y="7373"/>
                </a:lnTo>
                <a:cubicBezTo>
                  <a:pt x="8664" y="7499"/>
                  <a:pt x="8664" y="7751"/>
                  <a:pt x="8822" y="7877"/>
                </a:cubicBezTo>
                <a:lnTo>
                  <a:pt x="10964" y="9956"/>
                </a:lnTo>
                <a:cubicBezTo>
                  <a:pt x="11027" y="10114"/>
                  <a:pt x="11027" y="10335"/>
                  <a:pt x="10901" y="10492"/>
                </a:cubicBezTo>
                <a:lnTo>
                  <a:pt x="10429" y="10965"/>
                </a:lnTo>
                <a:cubicBezTo>
                  <a:pt x="10366" y="11012"/>
                  <a:pt x="10279" y="11035"/>
                  <a:pt x="10192" y="11035"/>
                </a:cubicBezTo>
                <a:cubicBezTo>
                  <a:pt x="10106" y="11035"/>
                  <a:pt x="10019" y="11012"/>
                  <a:pt x="9956" y="10965"/>
                </a:cubicBezTo>
                <a:lnTo>
                  <a:pt x="7845" y="8854"/>
                </a:lnTo>
                <a:cubicBezTo>
                  <a:pt x="7777" y="8786"/>
                  <a:pt x="7691" y="8753"/>
                  <a:pt x="7606" y="8753"/>
                </a:cubicBezTo>
                <a:cubicBezTo>
                  <a:pt x="7493" y="8753"/>
                  <a:pt x="7381" y="8809"/>
                  <a:pt x="7310" y="8917"/>
                </a:cubicBezTo>
                <a:cubicBezTo>
                  <a:pt x="7247" y="8980"/>
                  <a:pt x="6806" y="9641"/>
                  <a:pt x="6774" y="9736"/>
                </a:cubicBezTo>
                <a:cubicBezTo>
                  <a:pt x="6680" y="9484"/>
                  <a:pt x="5703" y="5861"/>
                  <a:pt x="5671" y="5672"/>
                </a:cubicBezTo>
                <a:close/>
                <a:moveTo>
                  <a:pt x="5104" y="1"/>
                </a:moveTo>
                <a:cubicBezTo>
                  <a:pt x="2363" y="1"/>
                  <a:pt x="0" y="2238"/>
                  <a:pt x="0" y="5168"/>
                </a:cubicBezTo>
                <a:cubicBezTo>
                  <a:pt x="0" y="8066"/>
                  <a:pt x="2332" y="10303"/>
                  <a:pt x="5104" y="10303"/>
                </a:cubicBezTo>
                <a:cubicBezTo>
                  <a:pt x="5482" y="10303"/>
                  <a:pt x="5797" y="10272"/>
                  <a:pt x="6144" y="10208"/>
                </a:cubicBezTo>
                <a:lnTo>
                  <a:pt x="6270" y="10587"/>
                </a:lnTo>
                <a:cubicBezTo>
                  <a:pt x="6307" y="10755"/>
                  <a:pt x="6444" y="10845"/>
                  <a:pt x="6596" y="10845"/>
                </a:cubicBezTo>
                <a:cubicBezTo>
                  <a:pt x="6700" y="10845"/>
                  <a:pt x="6810" y="10802"/>
                  <a:pt x="6900" y="10713"/>
                </a:cubicBezTo>
                <a:lnTo>
                  <a:pt x="7625" y="9610"/>
                </a:lnTo>
                <a:lnTo>
                  <a:pt x="9483" y="11406"/>
                </a:lnTo>
                <a:cubicBezTo>
                  <a:pt x="9688" y="11610"/>
                  <a:pt x="9956" y="11713"/>
                  <a:pt x="10220" y="11713"/>
                </a:cubicBezTo>
                <a:cubicBezTo>
                  <a:pt x="10484" y="11713"/>
                  <a:pt x="10744" y="11610"/>
                  <a:pt x="10933" y="11406"/>
                </a:cubicBezTo>
                <a:lnTo>
                  <a:pt x="11405" y="10933"/>
                </a:lnTo>
                <a:cubicBezTo>
                  <a:pt x="11783" y="10555"/>
                  <a:pt x="11783" y="9893"/>
                  <a:pt x="11374" y="9484"/>
                </a:cubicBezTo>
                <a:lnTo>
                  <a:pt x="9515" y="7720"/>
                </a:lnTo>
                <a:lnTo>
                  <a:pt x="10618" y="6964"/>
                </a:lnTo>
                <a:cubicBezTo>
                  <a:pt x="10870" y="6806"/>
                  <a:pt x="10838" y="6428"/>
                  <a:pt x="10555" y="6333"/>
                </a:cubicBezTo>
                <a:lnTo>
                  <a:pt x="10145" y="6239"/>
                </a:lnTo>
                <a:cubicBezTo>
                  <a:pt x="10303" y="5483"/>
                  <a:pt x="10271" y="4695"/>
                  <a:pt x="10082" y="3908"/>
                </a:cubicBezTo>
                <a:cubicBezTo>
                  <a:pt x="9483" y="1576"/>
                  <a:pt x="7436" y="1"/>
                  <a:pt x="5104" y="1"/>
                </a:cubicBezTo>
                <a:close/>
              </a:path>
            </a:pathLst>
          </a:custGeom>
          <a:solidFill>
            <a:srgbClr val="5F7D95"/>
          </a:solidFill>
          <a:ln>
            <a:solidFill>
              <a:srgbClr val="FF0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Tabla 2">
            <a:extLst>
              <a:ext uri="{FF2B5EF4-FFF2-40B4-BE49-F238E27FC236}">
                <a16:creationId xmlns:a16="http://schemas.microsoft.com/office/drawing/2014/main" id="{9F1C1CB5-171E-2B79-3815-996FB1732E08}"/>
              </a:ext>
            </a:extLst>
          </p:cNvPr>
          <p:cNvGraphicFramePr>
            <a:graphicFrameLocks noGrp="1"/>
          </p:cNvGraphicFramePr>
          <p:nvPr>
            <p:extLst>
              <p:ext uri="{D42A27DB-BD31-4B8C-83A1-F6EECF244321}">
                <p14:modId xmlns:p14="http://schemas.microsoft.com/office/powerpoint/2010/main" val="452803648"/>
              </p:ext>
            </p:extLst>
          </p:nvPr>
        </p:nvGraphicFramePr>
        <p:xfrm>
          <a:off x="7006824" y="1480508"/>
          <a:ext cx="4899552" cy="3815080"/>
        </p:xfrm>
        <a:graphic>
          <a:graphicData uri="http://schemas.openxmlformats.org/drawingml/2006/table">
            <a:tbl>
              <a:tblPr firstRow="1" bandRow="1">
                <a:tableStyleId>{0E3FDE45-AF77-4B5C-9715-49D594BDF05E}</a:tableStyleId>
              </a:tblPr>
              <a:tblGrid>
                <a:gridCol w="3033519">
                  <a:extLst>
                    <a:ext uri="{9D8B030D-6E8A-4147-A177-3AD203B41FA5}">
                      <a16:colId xmlns:a16="http://schemas.microsoft.com/office/drawing/2014/main" val="956154326"/>
                    </a:ext>
                  </a:extLst>
                </a:gridCol>
                <a:gridCol w="1866033">
                  <a:extLst>
                    <a:ext uri="{9D8B030D-6E8A-4147-A177-3AD203B41FA5}">
                      <a16:colId xmlns:a16="http://schemas.microsoft.com/office/drawing/2014/main" val="1782297346"/>
                    </a:ext>
                  </a:extLst>
                </a:gridCol>
              </a:tblGrid>
              <a:tr h="370840">
                <a:tc>
                  <a:txBody>
                    <a:bodyPr/>
                    <a:lstStyle/>
                    <a:p>
                      <a:r>
                        <a:rPr lang="es-MX" sz="1600" dirty="0"/>
                        <a:t>Instrumento</a:t>
                      </a:r>
                    </a:p>
                  </a:txBody>
                  <a:tcPr/>
                </a:tc>
                <a:tc>
                  <a:txBody>
                    <a:bodyPr/>
                    <a:lstStyle/>
                    <a:p>
                      <a:r>
                        <a:rPr lang="es-MX" sz="1600" dirty="0"/>
                        <a:t>Plazo</a:t>
                      </a:r>
                    </a:p>
                  </a:txBody>
                  <a:tcPr/>
                </a:tc>
                <a:extLst>
                  <a:ext uri="{0D108BD9-81ED-4DB2-BD59-A6C34878D82A}">
                    <a16:rowId xmlns:a16="http://schemas.microsoft.com/office/drawing/2014/main" val="696009608"/>
                  </a:ext>
                </a:extLst>
              </a:tr>
              <a:tr h="370840">
                <a:tc>
                  <a:txBody>
                    <a:bodyPr/>
                    <a:lstStyle/>
                    <a:p>
                      <a:pPr marL="285750" indent="-285750">
                        <a:buFont typeface="Arial" panose="020B0604020202020204" pitchFamily="34" charset="0"/>
                        <a:buChar char="•"/>
                      </a:pPr>
                      <a:r>
                        <a:rPr lang="es-MX" sz="1600" dirty="0"/>
                        <a:t>Cuadro de clasificación</a:t>
                      </a:r>
                    </a:p>
                    <a:p>
                      <a:pPr marL="285750" indent="-285750">
                        <a:buFont typeface="Arial" panose="020B0604020202020204" pitchFamily="34" charset="0"/>
                        <a:buChar char="•"/>
                      </a:pPr>
                      <a:r>
                        <a:rPr lang="es-MX" sz="1600" dirty="0"/>
                        <a:t>Catálogo de disposición documental</a:t>
                      </a:r>
                    </a:p>
                    <a:p>
                      <a:pPr marL="285750" indent="-285750">
                        <a:buFont typeface="Arial" panose="020B0604020202020204" pitchFamily="34" charset="0"/>
                        <a:buChar char="•"/>
                      </a:pPr>
                      <a:r>
                        <a:rPr lang="es-MX" sz="1600" dirty="0"/>
                        <a:t>Inventarios, y </a:t>
                      </a:r>
                    </a:p>
                    <a:p>
                      <a:pPr marL="285750" indent="-285750">
                        <a:buFont typeface="Arial" panose="020B0604020202020204" pitchFamily="34" charset="0"/>
                        <a:buChar char="•"/>
                      </a:pPr>
                      <a:r>
                        <a:rPr lang="es-MX" sz="1600" dirty="0"/>
                        <a:t>Guía de archivo documental</a:t>
                      </a:r>
                    </a:p>
                  </a:txBody>
                  <a:tcPr/>
                </a:tc>
                <a:tc>
                  <a:txBody>
                    <a:bodyPr/>
                    <a:lstStyle/>
                    <a:p>
                      <a:r>
                        <a:rPr lang="es-MX" sz="1600" dirty="0"/>
                        <a:t>Durante los 30 días después que concluya el primer trimestre de ejercicio en curso.</a:t>
                      </a:r>
                    </a:p>
                  </a:txBody>
                  <a:tcPr/>
                </a:tc>
                <a:extLst>
                  <a:ext uri="{0D108BD9-81ED-4DB2-BD59-A6C34878D82A}">
                    <a16:rowId xmlns:a16="http://schemas.microsoft.com/office/drawing/2014/main" val="2984817775"/>
                  </a:ext>
                </a:extLst>
              </a:tr>
              <a:tr h="370840">
                <a:tc>
                  <a:txBody>
                    <a:bodyPr/>
                    <a:lstStyle/>
                    <a:p>
                      <a:pPr marL="285750" indent="-285750">
                        <a:buFont typeface="Arial" panose="020B0604020202020204" pitchFamily="34" charset="0"/>
                        <a:buChar char="•"/>
                      </a:pPr>
                      <a:r>
                        <a:rPr lang="es-MX" sz="1600" dirty="0"/>
                        <a:t>Programa Anual de</a:t>
                      </a:r>
                    </a:p>
                    <a:p>
                      <a:pPr marL="0" indent="0">
                        <a:buFont typeface="Arial" panose="020B0604020202020204" pitchFamily="34" charset="0"/>
                        <a:buNone/>
                      </a:pPr>
                      <a:r>
                        <a:rPr lang="es-MX" sz="1600" dirty="0"/>
                        <a:t>Desarrollo Archivístico</a:t>
                      </a:r>
                    </a:p>
                    <a:p>
                      <a:pPr marL="0" indent="0">
                        <a:buFont typeface="Arial" panose="020B0604020202020204" pitchFamily="34" charset="0"/>
                        <a:buNone/>
                      </a:pPr>
                      <a:r>
                        <a:rPr lang="es-MX" sz="1600" dirty="0"/>
                        <a:t>(PADA)</a:t>
                      </a:r>
                    </a:p>
                  </a:txBody>
                  <a:tcPr/>
                </a:tc>
                <a:tc>
                  <a:txBody>
                    <a:bodyPr/>
                    <a:lstStyle/>
                    <a:p>
                      <a:r>
                        <a:rPr lang="es-MX" sz="1600" dirty="0"/>
                        <a:t>Primeros 30 días naturales del ejercicio en curso.</a:t>
                      </a:r>
                    </a:p>
                  </a:txBody>
                  <a:tcPr/>
                </a:tc>
                <a:extLst>
                  <a:ext uri="{0D108BD9-81ED-4DB2-BD59-A6C34878D82A}">
                    <a16:rowId xmlns:a16="http://schemas.microsoft.com/office/drawing/2014/main" val="493428025"/>
                  </a:ext>
                </a:extLst>
              </a:tr>
              <a:tr h="370840">
                <a:tc>
                  <a:txBody>
                    <a:bodyPr/>
                    <a:lstStyle/>
                    <a:p>
                      <a:pPr marL="285750" indent="-285750">
                        <a:buFont typeface="Arial" panose="020B0604020202020204" pitchFamily="34" charset="0"/>
                        <a:buChar char="•"/>
                      </a:pPr>
                      <a:r>
                        <a:rPr lang="es-MX" sz="1600" dirty="0"/>
                        <a:t>Informe anual de cumplimiento del PADA, y </a:t>
                      </a:r>
                    </a:p>
                    <a:p>
                      <a:pPr marL="285750" indent="-285750">
                        <a:buFont typeface="Arial" panose="020B0604020202020204" pitchFamily="34" charset="0"/>
                        <a:buChar char="•"/>
                      </a:pPr>
                      <a:r>
                        <a:rPr lang="es-MX" sz="1600" dirty="0"/>
                        <a:t>Los dictámenes y actas de baja documental y transferencia secundaria</a:t>
                      </a:r>
                    </a:p>
                  </a:txBody>
                  <a:tcPr/>
                </a:tc>
                <a:tc>
                  <a:txBody>
                    <a:bodyPr/>
                    <a:lstStyle/>
                    <a:p>
                      <a:r>
                        <a:rPr lang="es-MX" sz="1600" dirty="0"/>
                        <a:t>A más tardar el último día del mes de enero del siguiente año.</a:t>
                      </a:r>
                    </a:p>
                  </a:txBody>
                  <a:tcPr/>
                </a:tc>
                <a:extLst>
                  <a:ext uri="{0D108BD9-81ED-4DB2-BD59-A6C34878D82A}">
                    <a16:rowId xmlns:a16="http://schemas.microsoft.com/office/drawing/2014/main" val="563292331"/>
                  </a:ext>
                </a:extLst>
              </a:tr>
            </a:tbl>
          </a:graphicData>
        </a:graphic>
      </p:graphicFrame>
      <p:sp>
        <p:nvSpPr>
          <p:cNvPr id="8" name="CuadroTexto 7">
            <a:extLst>
              <a:ext uri="{FF2B5EF4-FFF2-40B4-BE49-F238E27FC236}">
                <a16:creationId xmlns:a16="http://schemas.microsoft.com/office/drawing/2014/main" id="{A67EB1F7-F15A-3F6A-027B-03F48A2498B1}"/>
              </a:ext>
            </a:extLst>
          </p:cNvPr>
          <p:cNvSpPr txBox="1"/>
          <p:nvPr/>
        </p:nvSpPr>
        <p:spPr>
          <a:xfrm>
            <a:off x="782948" y="5615582"/>
            <a:ext cx="614758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prstClr val="black"/>
                </a:solidFill>
                <a:effectLst/>
                <a:uLnTx/>
                <a:uFillTx/>
                <a:latin typeface="Calibri" panose="020F0502020204030204"/>
                <a:ea typeface="+mn-ea"/>
                <a:cs typeface="+mn-cs"/>
              </a:rPr>
              <a:t>https://snt.org.mx/wp-content/uploads/Lineamientos_Te%CC%81cnicos-Generales_OT_y_Anexos_DOF-21072021_140222_SCC_SICE.pdf</a:t>
            </a:r>
          </a:p>
        </p:txBody>
      </p:sp>
      <p:sp>
        <p:nvSpPr>
          <p:cNvPr id="3" name="Rectángulo 2">
            <a:extLst>
              <a:ext uri="{FF2B5EF4-FFF2-40B4-BE49-F238E27FC236}">
                <a16:creationId xmlns:a16="http://schemas.microsoft.com/office/drawing/2014/main" id="{BCB36E30-C58B-B2BC-B41E-3CF9BABEE455}"/>
              </a:ext>
            </a:extLst>
          </p:cNvPr>
          <p:cNvSpPr/>
          <p:nvPr/>
        </p:nvSpPr>
        <p:spPr>
          <a:xfrm>
            <a:off x="7128204" y="5295588"/>
            <a:ext cx="4280848" cy="1261884"/>
          </a:xfrm>
          <a:prstGeom prst="rect">
            <a:avLst/>
          </a:prstGeom>
        </p:spPr>
        <p:txBody>
          <a:bodyPr wrap="square" lIns="91440" tIns="45720" rIns="91440" bIns="45720" anchor="t">
            <a:spAutoFit/>
          </a:bodyPr>
          <a:lstStyle/>
          <a:p>
            <a:pPr marL="0" marR="0" lvl="0" indent="0" algn="just" defTabSz="914400" rtl="0" eaLnBrk="1" fontAlgn="auto" latinLnBrk="0" hangingPunct="1">
              <a:lnSpc>
                <a:spcPct val="100000"/>
              </a:lnSpc>
              <a:spcBef>
                <a:spcPts val="0"/>
              </a:spcBef>
              <a:spcAft>
                <a:spcPts val="0"/>
              </a:spcAft>
              <a:buClrTx/>
              <a:buSzPct val="120000"/>
              <a:buFontTx/>
              <a:buNone/>
              <a:tabLst/>
              <a:defRPr/>
            </a:pPr>
            <a:endParaRPr kumimoji="0" lang="es-MX" sz="20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342900" marR="0" lvl="0" indent="-342900" algn="just" defTabSz="914400" rtl="0" eaLnBrk="1" fontAlgn="auto" latinLnBrk="0" hangingPunct="1">
              <a:lnSpc>
                <a:spcPct val="100000"/>
              </a:lnSpc>
              <a:spcBef>
                <a:spcPts val="0"/>
              </a:spcBef>
              <a:spcAft>
                <a:spcPts val="0"/>
              </a:spcAft>
              <a:buClr>
                <a:srgbClr val="CC3399">
                  <a:lumMod val="75000"/>
                </a:srgbClr>
              </a:buClr>
              <a:buSzPct val="120000"/>
              <a:buFont typeface="Arial Black" panose="020B0A04020102020204" pitchFamily="34" charset="0"/>
              <a:buChar char="►"/>
              <a:tabLst/>
              <a:defRPr/>
            </a:pPr>
            <a:r>
              <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rPr>
              <a:t>Lineamientos Técnicos Generales para la publicación, homologación y estandarización de la información de las obligaciones establecidas..</a:t>
            </a:r>
            <a:endParaRPr kumimoji="0" lang="es-MX" sz="1400" b="0" i="0" u="none" strike="noStrike" kern="1200" cap="none" spc="0" normalizeH="0" baseline="0" noProof="0" dirty="0">
              <a:ln>
                <a:noFill/>
              </a:ln>
              <a:solidFill>
                <a:prstClr val="black"/>
              </a:solidFill>
              <a:effectLst/>
              <a:uLnTx/>
              <a:uFillTx/>
              <a:latin typeface="Calibri" panose="020F0502020204030204"/>
              <a:ea typeface="+mn-ea"/>
              <a:cs typeface="+mn-cs"/>
              <a:hlinkClick r:id="rId3"/>
            </a:endParaRPr>
          </a:p>
        </p:txBody>
      </p:sp>
    </p:spTree>
    <p:extLst>
      <p:ext uri="{BB962C8B-B14F-4D97-AF65-F5344CB8AC3E}">
        <p14:creationId xmlns:p14="http://schemas.microsoft.com/office/powerpoint/2010/main" val="996901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Bocadillos de diálogo en blanco">
            <a:extLst>
              <a:ext uri="{FF2B5EF4-FFF2-40B4-BE49-F238E27FC236}">
                <a16:creationId xmlns:a16="http://schemas.microsoft.com/office/drawing/2014/main" id="{53748AF9-16E5-164E-E689-72D32A293300}"/>
              </a:ext>
            </a:extLst>
          </p:cNvPr>
          <p:cNvPicPr>
            <a:picLocks noChangeAspect="1"/>
          </p:cNvPicPr>
          <p:nvPr/>
        </p:nvPicPr>
        <p:blipFill>
          <a:blip r:embed="rId3"/>
          <a:stretch>
            <a:fillRect/>
          </a:stretch>
        </p:blipFill>
        <p:spPr>
          <a:xfrm>
            <a:off x="262891" y="1270191"/>
            <a:ext cx="11761470" cy="5347779"/>
          </a:xfrm>
          <a:prstGeom prst="rect">
            <a:avLst/>
          </a:prstGeom>
          <a:ln>
            <a:noFill/>
          </a:ln>
          <a:effectLst>
            <a:outerShdw blurRad="292100" dist="139700" dir="2700000" algn="tl" rotWithShape="0">
              <a:srgbClr val="333333">
                <a:alpha val="65000"/>
              </a:srgbClr>
            </a:outerShdw>
          </a:effectLst>
        </p:spPr>
      </p:pic>
      <p:sp>
        <p:nvSpPr>
          <p:cNvPr id="2" name="Título 1"/>
          <p:cNvSpPr>
            <a:spLocks noGrp="1"/>
          </p:cNvSpPr>
          <p:nvPr>
            <p:ph type="title"/>
          </p:nvPr>
        </p:nvSpPr>
        <p:spPr>
          <a:xfrm>
            <a:off x="541527" y="455253"/>
            <a:ext cx="9313673" cy="640080"/>
          </a:xfrm>
        </p:spPr>
        <p:txBody>
          <a:bodyPr>
            <a:normAutofit/>
          </a:bodyPr>
          <a:lstStyle/>
          <a:p>
            <a:r>
              <a:rPr lang="es-MX" dirty="0"/>
              <a:t>La Declaración Universal de los Derechos Humanos</a:t>
            </a:r>
          </a:p>
        </p:txBody>
      </p:sp>
      <p:pic>
        <p:nvPicPr>
          <p:cNvPr id="5" name="Imagen 4"/>
          <p:cNvPicPr>
            <a:picLocks noChangeAspect="1"/>
          </p:cNvPicPr>
          <p:nvPr/>
        </p:nvPicPr>
        <p:blipFill>
          <a:blip r:embed="rId4">
            <a:duotone>
              <a:schemeClr val="accent1">
                <a:shade val="45000"/>
                <a:satMod val="135000"/>
              </a:schemeClr>
              <a:prstClr val="white"/>
            </a:duotone>
          </a:blip>
          <a:stretch>
            <a:fillRect/>
          </a:stretch>
        </p:blipFill>
        <p:spPr>
          <a:xfrm>
            <a:off x="901474" y="1403328"/>
            <a:ext cx="2280102" cy="1615580"/>
          </a:xfrm>
          <a:prstGeom prst="rect">
            <a:avLst/>
          </a:prstGeom>
        </p:spPr>
      </p:pic>
      <p:sp>
        <p:nvSpPr>
          <p:cNvPr id="13" name="CuadroTexto 12">
            <a:extLst>
              <a:ext uri="{FF2B5EF4-FFF2-40B4-BE49-F238E27FC236}">
                <a16:creationId xmlns:a16="http://schemas.microsoft.com/office/drawing/2014/main" id="{2CA3D93A-8725-DE71-F839-70141702E71E}"/>
              </a:ext>
            </a:extLst>
          </p:cNvPr>
          <p:cNvSpPr txBox="1"/>
          <p:nvPr/>
        </p:nvSpPr>
        <p:spPr>
          <a:xfrm>
            <a:off x="5026913" y="2211118"/>
            <a:ext cx="5625594" cy="2246769"/>
          </a:xfrm>
          <a:prstGeom prst="rect">
            <a:avLst/>
          </a:prstGeom>
          <a:solidFill>
            <a:schemeClr val="bg1">
              <a:lumMod val="95000"/>
            </a:schemeClr>
          </a:solidFill>
          <a:ln>
            <a:noFill/>
          </a:ln>
          <a:effectLst>
            <a:outerShdw blurRad="228600" dist="177800" dir="8100000" algn="tr" rotWithShape="0">
              <a:prstClr val="black">
                <a:alpha val="40000"/>
              </a:prstClr>
            </a:outerShdw>
          </a:effectLst>
        </p:spPr>
        <p:txBody>
          <a:bodyPr wrap="square">
            <a:spAutoFit/>
          </a:bodyPr>
          <a:lstStyle/>
          <a:p>
            <a:pPr algn="just"/>
            <a:r>
              <a:rPr lang="es-MX" sz="2000" b="1" dirty="0"/>
              <a:t>Artículo 19</a:t>
            </a:r>
            <a:r>
              <a:rPr lang="es-MX" sz="2000" dirty="0"/>
              <a:t>. Todo individuo tiene derecho a la libertad de opinión y de expresión; este derecho incluye el de no ser molestado a causa de sus opiniones, el de </a:t>
            </a:r>
            <a:r>
              <a:rPr lang="es-MX" sz="2000" b="1" dirty="0"/>
              <a:t>investigar y recibir informaciones y opiniones, y el de difundirlas</a:t>
            </a:r>
            <a:r>
              <a:rPr lang="es-MX" sz="2000" dirty="0"/>
              <a:t>, sin limitación de fronteras, por cualquier medio de expresión</a:t>
            </a:r>
            <a:r>
              <a:rPr lang="es-MX" dirty="0"/>
              <a:t>.</a:t>
            </a:r>
          </a:p>
        </p:txBody>
      </p:sp>
    </p:spTree>
    <p:extLst>
      <p:ext uri="{BB962C8B-B14F-4D97-AF65-F5344CB8AC3E}">
        <p14:creationId xmlns:p14="http://schemas.microsoft.com/office/powerpoint/2010/main" val="33181961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9"/>
          <p:cNvSpPr>
            <a:spLocks noGrp="1"/>
          </p:cNvSpPr>
          <p:nvPr>
            <p:ph type="title"/>
          </p:nvPr>
        </p:nvSpPr>
        <p:spPr>
          <a:xfrm>
            <a:off x="687462" y="996900"/>
            <a:ext cx="7547618" cy="640080"/>
          </a:xfrm>
        </p:spPr>
        <p:txBody>
          <a:bodyPr rtlCol="0">
            <a:normAutofit/>
          </a:bodyPr>
          <a:lstStyle/>
          <a:p>
            <a:r>
              <a:rPr lang="es-ES" dirty="0">
                <a:latin typeface="Segoe UI Light" panose="020B0502040204020203" pitchFamily="34" charset="0"/>
                <a:cs typeface="Segoe UI Light" panose="020B0502040204020203" pitchFamily="34" charset="0"/>
              </a:rPr>
              <a:t>¡Gracias por su atención!</a:t>
            </a:r>
          </a:p>
        </p:txBody>
      </p:sp>
      <p:pic>
        <p:nvPicPr>
          <p:cNvPr id="3" name="Imagen 2"/>
          <p:cNvPicPr>
            <a:picLocks noChangeAspect="1"/>
          </p:cNvPicPr>
          <p:nvPr/>
        </p:nvPicPr>
        <p:blipFill>
          <a:blip r:embed="rId3"/>
          <a:stretch>
            <a:fillRect/>
          </a:stretch>
        </p:blipFill>
        <p:spPr>
          <a:xfrm>
            <a:off x="9559637" y="557671"/>
            <a:ext cx="2089742" cy="16186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ángulo 5"/>
          <p:cNvSpPr/>
          <p:nvPr/>
        </p:nvSpPr>
        <p:spPr>
          <a:xfrm>
            <a:off x="1399311" y="3105739"/>
            <a:ext cx="8160326" cy="2095445"/>
          </a:xfrm>
          <a:prstGeom prst="rect">
            <a:avLst/>
          </a:prstGeom>
        </p:spPr>
        <p:txBody>
          <a:bodyPr wrap="square">
            <a:spAutoFit/>
          </a:bodyPr>
          <a:lstStyle/>
          <a:p>
            <a:pPr lvl="0">
              <a:spcBef>
                <a:spcPts val="1100"/>
              </a:spcBef>
            </a:pPr>
            <a:r>
              <a:rPr lang="es-ES" sz="2400" b="1" spc="60" dirty="0">
                <a:solidFill>
                  <a:schemeClr val="accent6">
                    <a:alpha val="75000"/>
                  </a:schemeClr>
                </a:solidFill>
                <a:cs typeface="Arial"/>
              </a:rPr>
              <a:t>Mtra. Miriam Martínez Meza, Responsable del Archivo de Concentración del INAI.</a:t>
            </a:r>
          </a:p>
          <a:p>
            <a:pPr lvl="0">
              <a:spcBef>
                <a:spcPts val="1100"/>
              </a:spcBef>
            </a:pPr>
            <a:endParaRPr lang="es-ES" sz="2400" b="1" spc="70" dirty="0">
              <a:solidFill>
                <a:schemeClr val="bg2">
                  <a:lumMod val="50000"/>
                  <a:alpha val="75000"/>
                </a:schemeClr>
              </a:solidFill>
              <a:latin typeface="Arial "/>
              <a:cs typeface="Arial"/>
            </a:endParaRPr>
          </a:p>
          <a:p>
            <a:pPr marR="5080" lvl="0"/>
            <a:r>
              <a:rPr lang="es-ES" sz="2400" b="1" spc="70" dirty="0">
                <a:solidFill>
                  <a:schemeClr val="accent6">
                    <a:alpha val="75000"/>
                  </a:schemeClr>
                </a:solidFill>
                <a:latin typeface="Arial "/>
                <a:cs typeface="Arial"/>
                <a:hlinkClick r:id="rId4"/>
              </a:rPr>
              <a:t>gestionyarchivos@inai.org.mx</a:t>
            </a:r>
            <a:endParaRPr lang="es-ES" sz="2400" b="1" spc="70" dirty="0">
              <a:solidFill>
                <a:schemeClr val="accent6">
                  <a:alpha val="75000"/>
                </a:schemeClr>
              </a:solidFill>
              <a:latin typeface="Arial "/>
              <a:cs typeface="Arial"/>
            </a:endParaRPr>
          </a:p>
          <a:p>
            <a:pPr marR="5080" lvl="0"/>
            <a:r>
              <a:rPr lang="es-ES" sz="2400" b="1" spc="70" dirty="0">
                <a:solidFill>
                  <a:schemeClr val="accent6">
                    <a:alpha val="75000"/>
                  </a:schemeClr>
                </a:solidFill>
                <a:latin typeface="Arial "/>
                <a:cs typeface="Arial"/>
              </a:rPr>
              <a:t>miriam.martinez@inai.org.mx</a:t>
            </a:r>
            <a:endParaRPr lang="es-ES" sz="2500" b="1" spc="70" dirty="0">
              <a:solidFill>
                <a:schemeClr val="accent6">
                  <a:alpha val="75000"/>
                </a:schemeClr>
              </a:solidFill>
              <a:latin typeface="Arial "/>
              <a:cs typeface="Arial"/>
            </a:endParaRPr>
          </a:p>
        </p:txBody>
      </p:sp>
      <p:pic>
        <p:nvPicPr>
          <p:cNvPr id="11" name="Gráfico 10" descr="Icono de correo electrónico"/>
          <p:cNvPicPr>
            <a:picLocks noChangeAspect="1"/>
          </p:cNvPicPr>
          <p:nvPr/>
        </p:nvPicPr>
        <p:blipFill>
          <a:blip r:embed="rId5">
            <a:duotone>
              <a:prstClr val="black"/>
              <a:schemeClr val="accent1">
                <a:tint val="45000"/>
                <a:satMod val="400000"/>
              </a:schemeClr>
            </a:duotone>
            <a:extLst>
              <a:ext uri="{96DAC541-7B7A-43D3-8B79-37D633B846F1}">
                <asvg:svgBlip xmlns:asvg="http://schemas.microsoft.com/office/drawing/2016/SVG/main" r:embed="rId6"/>
              </a:ext>
            </a:extLst>
          </a:blip>
          <a:stretch>
            <a:fillRect/>
          </a:stretch>
        </p:blipFill>
        <p:spPr>
          <a:xfrm>
            <a:off x="469385" y="3910378"/>
            <a:ext cx="756929" cy="756929"/>
          </a:xfrm>
          <a:prstGeom prst="rect">
            <a:avLst/>
          </a:prstGeom>
        </p:spPr>
      </p:pic>
      <p:pic>
        <p:nvPicPr>
          <p:cNvPr id="12" name="Gráfico 11" descr="Icono de persona"/>
          <p:cNvPicPr>
            <a:picLocks noChangeAspect="1"/>
          </p:cNvPicPr>
          <p:nvPr/>
        </p:nvPicPr>
        <p:blipFill>
          <a:blip r:embed="rId7">
            <a:duotone>
              <a:prstClr val="black"/>
              <a:schemeClr val="accent6">
                <a:tint val="45000"/>
                <a:satMod val="400000"/>
              </a:schemeClr>
            </a:duotone>
            <a:extLst>
              <a:ext uri="{96DAC541-7B7A-43D3-8B79-37D633B846F1}">
                <asvg:svgBlip xmlns:asvg="http://schemas.microsoft.com/office/drawing/2016/SVG/main" r:embed="rId8"/>
              </a:ext>
            </a:extLst>
          </a:blip>
          <a:stretch>
            <a:fillRect/>
          </a:stretch>
        </p:blipFill>
        <p:spPr>
          <a:xfrm>
            <a:off x="586367" y="3008987"/>
            <a:ext cx="700540" cy="720000"/>
          </a:xfrm>
          <a:prstGeom prst="rect">
            <a:avLst/>
          </a:prstGeom>
        </p:spPr>
      </p:pic>
      <p:sp>
        <p:nvSpPr>
          <p:cNvPr id="13" name="Rectángulo 12"/>
          <p:cNvSpPr/>
          <p:nvPr/>
        </p:nvSpPr>
        <p:spPr>
          <a:xfrm>
            <a:off x="10584874" y="6070198"/>
            <a:ext cx="1731816" cy="477054"/>
          </a:xfrm>
          <a:prstGeom prst="rect">
            <a:avLst/>
          </a:prstGeom>
        </p:spPr>
        <p:txBody>
          <a:bodyPr wrap="square">
            <a:spAutoFit/>
          </a:bodyPr>
          <a:lstStyle/>
          <a:p>
            <a:pPr lvl="0">
              <a:spcBef>
                <a:spcPts val="1100"/>
              </a:spcBef>
            </a:pPr>
            <a:r>
              <a:rPr lang="es-ES" sz="2500" b="1" spc="60" dirty="0">
                <a:solidFill>
                  <a:schemeClr val="bg2">
                    <a:lumMod val="50000"/>
                    <a:alpha val="75000"/>
                  </a:schemeClr>
                </a:solidFill>
                <a:cs typeface="Arial"/>
              </a:rPr>
              <a:t>2023</a:t>
            </a:r>
            <a:endParaRPr lang="es-ES" sz="2500" b="1" spc="70" dirty="0">
              <a:solidFill>
                <a:schemeClr val="bg2">
                  <a:lumMod val="50000"/>
                  <a:alpha val="75000"/>
                </a:schemeClr>
              </a:solidFill>
              <a:cs typeface="Arial"/>
            </a:endParaRPr>
          </a:p>
        </p:txBody>
      </p:sp>
      <p:pic>
        <p:nvPicPr>
          <p:cNvPr id="16" name="Imagen 15"/>
          <p:cNvPicPr>
            <a:picLocks noChangeAspect="1"/>
          </p:cNvPicPr>
          <p:nvPr/>
        </p:nvPicPr>
        <p:blipFill>
          <a:blip r:embed="rId9"/>
          <a:stretch>
            <a:fillRect/>
          </a:stretch>
        </p:blipFill>
        <p:spPr>
          <a:xfrm>
            <a:off x="586366" y="5915891"/>
            <a:ext cx="1618191" cy="647123"/>
          </a:xfrm>
          <a:prstGeom prst="rect">
            <a:avLst/>
          </a:prstGeom>
        </p:spPr>
      </p:pic>
    </p:spTree>
    <p:extLst>
      <p:ext uri="{BB962C8B-B14F-4D97-AF65-F5344CB8AC3E}">
        <p14:creationId xmlns:p14="http://schemas.microsoft.com/office/powerpoint/2010/main" val="893025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602486" y="557350"/>
            <a:ext cx="9333993" cy="640080"/>
          </a:xfrm>
        </p:spPr>
        <p:txBody>
          <a:bodyPr rtlCol="0">
            <a:noAutofit/>
          </a:bodyPr>
          <a:lstStyle/>
          <a:p>
            <a:pPr rtl="0"/>
            <a:r>
              <a:rPr lang="es-MX" dirty="0"/>
              <a:t>Inscripción en el Registro Nacional de Archivos</a:t>
            </a:r>
            <a:endParaRPr lang="es-ES" b="1" dirty="0">
              <a:latin typeface="Segoe UI Light" panose="020B0502040204020203" pitchFamily="34" charset="0"/>
              <a:cs typeface="Segoe UI Light" panose="020B0502040204020203" pitchFamily="34" charset="0"/>
            </a:endParaRPr>
          </a:p>
        </p:txBody>
      </p:sp>
      <p:sp>
        <p:nvSpPr>
          <p:cNvPr id="21" name="Marcador de número de diapositiva 3"/>
          <p:cNvSpPr>
            <a:spLocks noGrp="1"/>
          </p:cNvSpPr>
          <p:nvPr>
            <p:ph type="sldNum" sz="quarter" idx="4294967295"/>
          </p:nvPr>
        </p:nvSpPr>
        <p:spPr>
          <a:xfrm>
            <a:off x="8785653" y="6565968"/>
            <a:ext cx="3276600" cy="365125"/>
          </a:xfrm>
          <a:prstGeom prst="rect">
            <a:avLst/>
          </a:prstGeom>
        </p:spPr>
        <p:txBody>
          <a:bodyPr/>
          <a:lstStyle/>
          <a:p>
            <a:pPr algn="r"/>
            <a:r>
              <a:rPr lang="en-US" sz="1400" i="1" dirty="0" err="1">
                <a:solidFill>
                  <a:schemeClr val="bg1"/>
                </a:solidFill>
              </a:rPr>
              <a:t>Curso</a:t>
            </a:r>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lgn="r"/>
              <a:t>71</a:t>
            </a:fld>
            <a:endParaRPr lang="en-US" sz="1400" i="1" dirty="0">
              <a:solidFill>
                <a:schemeClr val="bg1"/>
              </a:solidFill>
            </a:endParaRPr>
          </a:p>
        </p:txBody>
      </p:sp>
      <p:sp>
        <p:nvSpPr>
          <p:cNvPr id="5" name="Título 1">
            <a:extLst>
              <a:ext uri="{FF2B5EF4-FFF2-40B4-BE49-F238E27FC236}">
                <a16:creationId xmlns:a16="http://schemas.microsoft.com/office/drawing/2014/main" id="{D1A33CBF-D72D-E02B-FE6C-1A071833DA60}"/>
              </a:ext>
            </a:extLst>
          </p:cNvPr>
          <p:cNvSpPr txBox="1">
            <a:spLocks/>
          </p:cNvSpPr>
          <p:nvPr/>
        </p:nvSpPr>
        <p:spPr>
          <a:xfrm>
            <a:off x="5328084" y="1355691"/>
            <a:ext cx="5966326" cy="4958862"/>
          </a:xfrm>
          <a:prstGeom prst="rect">
            <a:avLst/>
          </a:prstGeom>
          <a:scene3d>
            <a:camera prst="orthographicFront"/>
            <a:lightRig rig="threePt" dir="t"/>
          </a:scene3d>
          <a:sp3d>
            <a:bevelT/>
          </a:sp3d>
        </p:spPr>
        <p:txBody>
          <a:bodyPr vert="horz" lIns="91440" tIns="45720" rIns="91440" bIns="45720" rtlCol="0" anchor="ctr" anchorCtr="0">
            <a:normAutofit fontScale="90000" lnSpcReduction="20000"/>
          </a:bodyPr>
          <a:lstStyle>
            <a:lvl1pPr algn="ctr" defTabSz="457200" rtl="0" eaLnBrk="1" latinLnBrk="0" hangingPunct="1">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R="0" lvl="0" algn="just" defTabSz="457200" rtl="0" eaLnBrk="1" fontAlgn="auto" latinLnBrk="0" hangingPunct="1">
              <a:lnSpc>
                <a:spcPct val="100000"/>
              </a:lnSpc>
              <a:spcBef>
                <a:spcPct val="0"/>
              </a:spcBef>
              <a:spcAft>
                <a:spcPts val="0"/>
              </a:spcAft>
              <a:buClr>
                <a:srgbClr val="CC0099"/>
              </a:buClr>
              <a:buSzTx/>
              <a:tabLst/>
              <a:defRPr/>
            </a:pPr>
            <a:r>
              <a:rPr kumimoji="0" lang="es-ES" sz="2400" b="0" i="0" u="none" strike="noStrike" kern="1200" cap="none" spc="0" normalizeH="0" baseline="0" noProof="0" dirty="0">
                <a:ln>
                  <a:noFill/>
                </a:ln>
                <a:effectLst>
                  <a:outerShdw blurRad="38100" dist="38100" dir="2700000" algn="tl">
                    <a:srgbClr val="000000">
                      <a:alpha val="43137"/>
                    </a:srgbClr>
                  </a:outerShdw>
                </a:effectLst>
                <a:uLnTx/>
                <a:uFillTx/>
                <a:latin typeface="Candara"/>
                <a:ea typeface="Tahoma" panose="020B0604030504040204" pitchFamily="34" charset="0"/>
                <a:cs typeface="Tahoma" panose="020B0604030504040204" pitchFamily="34" charset="0"/>
              </a:rPr>
              <a:t>¿Qué es el RNA?</a:t>
            </a:r>
            <a:r>
              <a:rPr kumimoji="0" lang="es-MX" sz="2400" b="0" i="0" u="none" strike="noStrike" kern="1200" cap="none" spc="0" normalizeH="0" baseline="0" noProof="0" dirty="0">
                <a:ln>
                  <a:noFill/>
                </a:ln>
                <a:effectLst>
                  <a:outerShdw blurRad="38100" dist="38100" dir="2700000" algn="tl">
                    <a:srgbClr val="000000">
                      <a:alpha val="43137"/>
                    </a:srgbClr>
                  </a:outerShdw>
                </a:effectLst>
                <a:uLnTx/>
                <a:uFillTx/>
                <a:latin typeface="Montserrat"/>
              </a:rPr>
              <a:t> </a:t>
            </a:r>
          </a:p>
          <a:p>
            <a:pPr marR="0" lvl="0" algn="just" defTabSz="457200" rtl="0" eaLnBrk="1" fontAlgn="auto" latinLnBrk="0" hangingPunct="1">
              <a:lnSpc>
                <a:spcPct val="100000"/>
              </a:lnSpc>
              <a:spcBef>
                <a:spcPct val="0"/>
              </a:spcBef>
              <a:spcAft>
                <a:spcPts val="0"/>
              </a:spcAft>
              <a:buClr>
                <a:srgbClr val="CC0099"/>
              </a:buClr>
              <a:buSzTx/>
              <a:tabLst/>
              <a:defRPr/>
            </a:pPr>
            <a:endParaRPr lang="es-MX" sz="2200" dirty="0">
              <a:solidFill>
                <a:sysClr val="window" lastClr="FFFFFF"/>
              </a:solidFill>
              <a:effectLst>
                <a:outerShdw blurRad="38100" dist="38100" dir="2700000" algn="tl">
                  <a:srgbClr val="000000">
                    <a:alpha val="43137"/>
                  </a:srgbClr>
                </a:outerShdw>
              </a:effectLst>
              <a:latin typeface="+mn-lt"/>
            </a:endParaRPr>
          </a:p>
          <a:p>
            <a:pPr marL="342900" marR="0" lvl="0" indent="-342900" algn="just" defTabSz="457200" rtl="0" eaLnBrk="1" fontAlgn="auto" latinLnBrk="0" hangingPunct="1">
              <a:lnSpc>
                <a:spcPct val="100000"/>
              </a:lnSpc>
              <a:spcBef>
                <a:spcPct val="0"/>
              </a:spcBef>
              <a:spcAft>
                <a:spcPts val="0"/>
              </a:spcAft>
              <a:buClr>
                <a:schemeClr val="accent6"/>
              </a:buClr>
              <a:buSzTx/>
              <a:buFont typeface="Wingdings" panose="05000000000000000000" pitchFamily="2" charset="2"/>
              <a:buChar char="§"/>
              <a:tabLst/>
              <a:defRPr/>
            </a:pPr>
            <a:r>
              <a:rPr kumimoji="0" lang="es-MX" sz="2200" b="0" i="0" u="none" strike="noStrike" kern="1200" cap="none" spc="0" normalizeH="0" baseline="0" noProof="0" dirty="0">
                <a:ln>
                  <a:noFill/>
                </a:ln>
                <a:solidFill>
                  <a:srgbClr val="404041"/>
                </a:solidFill>
                <a:effectLst/>
                <a:uLnTx/>
                <a:uFillTx/>
                <a:latin typeface="+mn-lt"/>
                <a:cs typeface="Calibri" panose="020F0502020204030204" pitchFamily="34" charset="0"/>
              </a:rPr>
              <a:t>Es una aplicación informática  que  concentra información sobre los sistemas institucionales de archivos y de los archivos privados de interés público, así como difundir el patrimonio documental resguardado en sus archivos.</a:t>
            </a:r>
            <a:endParaRPr lang="es-MX" sz="2200" dirty="0">
              <a:solidFill>
                <a:srgbClr val="404041"/>
              </a:solidFill>
              <a:latin typeface="+mn-lt"/>
              <a:cs typeface="Calibri" panose="020F0502020204030204" pitchFamily="34" charset="0"/>
            </a:endParaRPr>
          </a:p>
          <a:p>
            <a:pPr marL="342900" marR="0" lvl="0" indent="-342900" algn="just" defTabSz="457200" rtl="0" eaLnBrk="1" fontAlgn="auto" latinLnBrk="0" hangingPunct="1">
              <a:lnSpc>
                <a:spcPct val="100000"/>
              </a:lnSpc>
              <a:spcBef>
                <a:spcPct val="0"/>
              </a:spcBef>
              <a:spcAft>
                <a:spcPts val="0"/>
              </a:spcAft>
              <a:buClr>
                <a:schemeClr val="accent6"/>
              </a:buClr>
              <a:buSzTx/>
              <a:buFont typeface="Wingdings" panose="05000000000000000000" pitchFamily="2" charset="2"/>
              <a:buChar char="§"/>
              <a:tabLst/>
              <a:defRPr/>
            </a:pPr>
            <a:endParaRPr kumimoji="0" lang="es-MX" sz="2200" b="0" i="0" u="none" strike="noStrike" kern="1200" cap="none" spc="0" normalizeH="0" baseline="0" noProof="0" dirty="0">
              <a:ln>
                <a:noFill/>
              </a:ln>
              <a:solidFill>
                <a:srgbClr val="404041"/>
              </a:solidFill>
              <a:effectLst/>
              <a:uLnTx/>
              <a:uFillTx/>
              <a:latin typeface="+mn-lt"/>
              <a:cs typeface="Calibri" panose="020F0502020204030204" pitchFamily="34" charset="0"/>
            </a:endParaRPr>
          </a:p>
          <a:p>
            <a:pPr marL="342900" marR="0" lvl="0" indent="-342900" algn="just" defTabSz="457200" rtl="0" eaLnBrk="1" fontAlgn="auto" latinLnBrk="0" hangingPunct="1">
              <a:lnSpc>
                <a:spcPct val="100000"/>
              </a:lnSpc>
              <a:spcBef>
                <a:spcPct val="0"/>
              </a:spcBef>
              <a:spcAft>
                <a:spcPts val="0"/>
              </a:spcAft>
              <a:buClr>
                <a:schemeClr val="accent6"/>
              </a:buClr>
              <a:buSzTx/>
              <a:buFont typeface="Wingdings" panose="05000000000000000000" pitchFamily="2" charset="2"/>
              <a:buChar char="§"/>
              <a:tabLst/>
              <a:defRPr/>
            </a:pPr>
            <a:r>
              <a:rPr kumimoji="0" lang="es-MX" sz="2200" b="0" i="0" u="none" strike="noStrike" kern="1200" cap="none" spc="0" normalizeH="0" baseline="0" noProof="0" dirty="0">
                <a:ln>
                  <a:noFill/>
                </a:ln>
                <a:solidFill>
                  <a:srgbClr val="404041"/>
                </a:solidFill>
                <a:effectLst/>
                <a:uLnTx/>
                <a:uFillTx/>
                <a:latin typeface="+mn-lt"/>
                <a:cs typeface="Calibri" panose="020F0502020204030204" pitchFamily="34" charset="0"/>
              </a:rPr>
              <a:t>Administrada por el Archivo General de la Nación.</a:t>
            </a:r>
            <a:endParaRPr lang="es-MX" sz="2200" dirty="0">
              <a:solidFill>
                <a:srgbClr val="404041"/>
              </a:solidFill>
              <a:latin typeface="+mn-lt"/>
              <a:cs typeface="Calibri" panose="020F0502020204030204" pitchFamily="34" charset="0"/>
            </a:endParaRPr>
          </a:p>
          <a:p>
            <a:pPr marL="342900" marR="0" lvl="0" indent="-342900" algn="just" defTabSz="457200" rtl="0" eaLnBrk="1" fontAlgn="auto" latinLnBrk="0" hangingPunct="1">
              <a:lnSpc>
                <a:spcPct val="100000"/>
              </a:lnSpc>
              <a:spcBef>
                <a:spcPct val="0"/>
              </a:spcBef>
              <a:spcAft>
                <a:spcPts val="0"/>
              </a:spcAft>
              <a:buClr>
                <a:schemeClr val="accent6"/>
              </a:buClr>
              <a:buSzTx/>
              <a:buFont typeface="Wingdings" panose="05000000000000000000" pitchFamily="2" charset="2"/>
              <a:buChar char="§"/>
              <a:tabLst/>
              <a:defRPr/>
            </a:pPr>
            <a:endParaRPr kumimoji="0" lang="es-MX" sz="2200" b="0" i="0" u="none" strike="noStrike" kern="1200" cap="none" spc="0" normalizeH="0" baseline="0" noProof="0" dirty="0">
              <a:ln>
                <a:noFill/>
              </a:ln>
              <a:solidFill>
                <a:srgbClr val="404041"/>
              </a:solidFill>
              <a:effectLst/>
              <a:uLnTx/>
              <a:uFillTx/>
              <a:latin typeface="+mn-lt"/>
              <a:cs typeface="Calibri" panose="020F0502020204030204" pitchFamily="34" charset="0"/>
            </a:endParaRPr>
          </a:p>
          <a:p>
            <a:pPr marL="342900" marR="0" lvl="0" indent="-342900" algn="just" defTabSz="457200" rtl="0" eaLnBrk="1" fontAlgn="auto" latinLnBrk="0" hangingPunct="1">
              <a:lnSpc>
                <a:spcPct val="100000"/>
              </a:lnSpc>
              <a:spcBef>
                <a:spcPct val="0"/>
              </a:spcBef>
              <a:spcAft>
                <a:spcPts val="0"/>
              </a:spcAft>
              <a:buClr>
                <a:schemeClr val="accent6"/>
              </a:buClr>
              <a:buSzTx/>
              <a:buFont typeface="Wingdings" panose="05000000000000000000" pitchFamily="2" charset="2"/>
              <a:buChar char="§"/>
              <a:tabLst/>
              <a:defRPr/>
            </a:pPr>
            <a:r>
              <a:rPr lang="es-MX" sz="2200" dirty="0">
                <a:solidFill>
                  <a:srgbClr val="404041"/>
                </a:solidFill>
                <a:latin typeface="+mn-lt"/>
                <a:cs typeface="Calibri" panose="020F0502020204030204" pitchFamily="34" charset="0"/>
              </a:rPr>
              <a:t>Recoge </a:t>
            </a:r>
            <a:r>
              <a:rPr kumimoji="0" lang="es-MX" sz="2200" b="0" i="0" u="none" strike="noStrike" kern="1200" cap="none" spc="0" normalizeH="0" baseline="0" noProof="0" dirty="0">
                <a:ln>
                  <a:noFill/>
                </a:ln>
                <a:solidFill>
                  <a:srgbClr val="404041"/>
                </a:solidFill>
                <a:effectLst/>
                <a:uLnTx/>
                <a:uFillTx/>
                <a:latin typeface="+mn-lt"/>
                <a:cs typeface="Calibri" panose="020F0502020204030204" pitchFamily="34" charset="0"/>
              </a:rPr>
              <a:t>información de los archivos de los sujetos obligados y de los archivos privados de interés público.</a:t>
            </a:r>
          </a:p>
          <a:p>
            <a:pPr marL="342900" marR="0" lvl="0" indent="-342900" algn="just" defTabSz="457200" rtl="0" eaLnBrk="1" fontAlgn="auto" latinLnBrk="0" hangingPunct="1">
              <a:lnSpc>
                <a:spcPct val="100000"/>
              </a:lnSpc>
              <a:spcBef>
                <a:spcPct val="0"/>
              </a:spcBef>
              <a:spcAft>
                <a:spcPts val="0"/>
              </a:spcAft>
              <a:buClr>
                <a:schemeClr val="accent6"/>
              </a:buClr>
              <a:buSzTx/>
              <a:buFont typeface="Wingdings" panose="05000000000000000000" pitchFamily="2" charset="2"/>
              <a:buChar char="§"/>
              <a:tabLst/>
              <a:defRPr/>
            </a:pPr>
            <a:endParaRPr lang="es-MX" sz="2200" dirty="0">
              <a:solidFill>
                <a:srgbClr val="404041"/>
              </a:solidFill>
              <a:latin typeface="+mn-lt"/>
              <a:cs typeface="Calibri" panose="020F0502020204030204" pitchFamily="34" charset="0"/>
            </a:endParaRPr>
          </a:p>
          <a:p>
            <a:pPr marL="342900" marR="0" lvl="0" indent="-342900" algn="l" defTabSz="457200" rtl="0" eaLnBrk="1" fontAlgn="auto" latinLnBrk="0" hangingPunct="1">
              <a:lnSpc>
                <a:spcPct val="100000"/>
              </a:lnSpc>
              <a:spcBef>
                <a:spcPct val="0"/>
              </a:spcBef>
              <a:spcAft>
                <a:spcPts val="0"/>
              </a:spcAft>
              <a:buClr>
                <a:schemeClr val="accent6"/>
              </a:buClr>
              <a:buSzTx/>
              <a:buFont typeface="Wingdings" panose="05000000000000000000" pitchFamily="2" charset="2"/>
              <a:buChar char="§"/>
              <a:tabLst/>
              <a:defRPr/>
            </a:pPr>
            <a:r>
              <a:rPr kumimoji="0" lang="es-MX" sz="2200" b="0" i="0" u="none" strike="noStrike" kern="1200" cap="none" spc="0" normalizeH="0" baseline="0" noProof="0" dirty="0">
                <a:ln>
                  <a:noFill/>
                </a:ln>
                <a:solidFill>
                  <a:srgbClr val="404041"/>
                </a:solidFill>
                <a:effectLst/>
                <a:uLnTx/>
                <a:uFillTx/>
                <a:latin typeface="+mn-lt"/>
                <a:cs typeface="Calibri" panose="020F0502020204030204" pitchFamily="34" charset="0"/>
              </a:rPr>
              <a:t>La información del RNA será</a:t>
            </a:r>
            <a:r>
              <a:rPr kumimoji="0" lang="es-MX" sz="2200" b="0" i="0" u="none" strike="noStrike" kern="1200" cap="none" spc="0" normalizeH="0" noProof="0" dirty="0">
                <a:ln>
                  <a:noFill/>
                </a:ln>
                <a:solidFill>
                  <a:srgbClr val="404041"/>
                </a:solidFill>
                <a:effectLst/>
                <a:uLnTx/>
                <a:uFillTx/>
                <a:latin typeface="+mn-lt"/>
                <a:cs typeface="Calibri" panose="020F0502020204030204" pitchFamily="34" charset="0"/>
              </a:rPr>
              <a:t> de acceso público y consulta gratuita</a:t>
            </a:r>
            <a:br>
              <a:rPr kumimoji="0" lang="es-MX" sz="2200" b="0" i="0" u="none" strike="noStrike" kern="1200" cap="none" spc="0" normalizeH="0" baseline="0" noProof="0" dirty="0">
                <a:ln>
                  <a:noFill/>
                </a:ln>
                <a:solidFill>
                  <a:srgbClr val="404041"/>
                </a:solidFill>
                <a:effectLst/>
                <a:uLnTx/>
                <a:uFillTx/>
                <a:latin typeface="Calibri" panose="020F0502020204030204" pitchFamily="34" charset="0"/>
                <a:ea typeface="+mj-ea"/>
                <a:cs typeface="Calibri" panose="020F0502020204030204" pitchFamily="34" charset="0"/>
              </a:rPr>
            </a:br>
            <a:endParaRPr kumimoji="0" lang="es-ES" sz="2200" b="0" i="0" u="none" strike="noStrike" kern="1200" cap="none" spc="0" normalizeH="0" baseline="0" noProof="0" dirty="0">
              <a:ln>
                <a:noFill/>
              </a:ln>
              <a:solidFill>
                <a:srgbClr val="DDDDDD"/>
              </a:solidFill>
              <a:effectLst/>
              <a:uLnTx/>
              <a:uFillTx/>
              <a:latin typeface="Calibri" panose="020F0502020204030204" pitchFamily="34" charset="0"/>
              <a:ea typeface="+mj-ea"/>
              <a:cs typeface="Calibri" panose="020F0502020204030204" pitchFamily="34" charset="0"/>
            </a:endParaRPr>
          </a:p>
        </p:txBody>
      </p:sp>
      <p:pic>
        <p:nvPicPr>
          <p:cNvPr id="7" name="Imagen 6">
            <a:extLst>
              <a:ext uri="{FF2B5EF4-FFF2-40B4-BE49-F238E27FC236}">
                <a16:creationId xmlns:a16="http://schemas.microsoft.com/office/drawing/2014/main" id="{8A38AF96-E6CA-883A-686E-D31E40F2903B}"/>
              </a:ext>
            </a:extLst>
          </p:cNvPr>
          <p:cNvPicPr>
            <a:picLocks noChangeAspect="1"/>
          </p:cNvPicPr>
          <p:nvPr/>
        </p:nvPicPr>
        <p:blipFill>
          <a:blip r:embed="rId3"/>
          <a:stretch>
            <a:fillRect/>
          </a:stretch>
        </p:blipFill>
        <p:spPr>
          <a:xfrm>
            <a:off x="897590" y="1205660"/>
            <a:ext cx="4104337" cy="2306116"/>
          </a:xfrm>
          <a:prstGeom prst="rect">
            <a:avLst/>
          </a:prstGeom>
        </p:spPr>
      </p:pic>
      <p:sp>
        <p:nvSpPr>
          <p:cNvPr id="23" name="Rectángulo 22">
            <a:extLst>
              <a:ext uri="{FF2B5EF4-FFF2-40B4-BE49-F238E27FC236}">
                <a16:creationId xmlns:a16="http://schemas.microsoft.com/office/drawing/2014/main" id="{4EF850F4-49AE-49A2-AF01-D7AF323561E4}"/>
              </a:ext>
            </a:extLst>
          </p:cNvPr>
          <p:cNvSpPr/>
          <p:nvPr/>
        </p:nvSpPr>
        <p:spPr>
          <a:xfrm>
            <a:off x="8000162" y="715611"/>
            <a:ext cx="1736629" cy="369332"/>
          </a:xfrm>
          <a:prstGeom prst="rect">
            <a:avLst/>
          </a:prstGeom>
        </p:spPr>
        <p:txBody>
          <a:bodyPr wrap="none">
            <a:spAutoFit/>
          </a:bodyPr>
          <a:lstStyle/>
          <a:p>
            <a:r>
              <a:rPr lang="es-MX" dirty="0"/>
              <a:t>Artículos 78-81</a:t>
            </a:r>
          </a:p>
        </p:txBody>
      </p:sp>
      <p:sp>
        <p:nvSpPr>
          <p:cNvPr id="29" name="CuadroTexto 28">
            <a:extLst>
              <a:ext uri="{FF2B5EF4-FFF2-40B4-BE49-F238E27FC236}">
                <a16:creationId xmlns:a16="http://schemas.microsoft.com/office/drawing/2014/main" id="{2AB1E012-1FA4-2AA3-6C54-1B1776099EF1}"/>
              </a:ext>
            </a:extLst>
          </p:cNvPr>
          <p:cNvSpPr txBox="1"/>
          <p:nvPr/>
        </p:nvSpPr>
        <p:spPr>
          <a:xfrm>
            <a:off x="970081" y="3520006"/>
            <a:ext cx="3959354" cy="1200329"/>
          </a:xfrm>
          <a:prstGeom prst="rect">
            <a:avLst/>
          </a:prstGeom>
          <a:noFill/>
        </p:spPr>
        <p:txBody>
          <a:bodyPr wrap="square">
            <a:spAutoFit/>
          </a:bodyPr>
          <a:lstStyle/>
          <a:p>
            <a:r>
              <a:rPr lang="es-MX" dirty="0"/>
              <a:t> </a:t>
            </a:r>
            <a:r>
              <a:rPr lang="es-MX" dirty="0">
                <a:hlinkClick r:id="rId4"/>
              </a:rPr>
              <a:t>https://registronacional.archivos.gob.mx/vista/registrogeneral.php</a:t>
            </a:r>
            <a:endParaRPr lang="es-MX" dirty="0"/>
          </a:p>
          <a:p>
            <a:endParaRPr lang="es-MX" dirty="0"/>
          </a:p>
        </p:txBody>
      </p:sp>
    </p:spTree>
    <p:extLst>
      <p:ext uri="{BB962C8B-B14F-4D97-AF65-F5344CB8AC3E}">
        <p14:creationId xmlns:p14="http://schemas.microsoft.com/office/powerpoint/2010/main" val="2991579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9854" y="433403"/>
            <a:ext cx="9148145" cy="706964"/>
          </a:xfrm>
        </p:spPr>
        <p:txBody>
          <a:bodyPr>
            <a:normAutofit/>
          </a:bodyPr>
          <a:lstStyle/>
          <a:p>
            <a:pPr algn="just"/>
            <a:r>
              <a:rPr lang="es-MX" sz="2000" dirty="0"/>
              <a:t>Coordinación de los Sistemas Nacionales de Transparencia, Acceso a la Información y Protección de Datos Personales, Archivos y Anticorrupción (Art. 74 LGA)</a:t>
            </a:r>
          </a:p>
        </p:txBody>
      </p:sp>
      <p:graphicFrame>
        <p:nvGraphicFramePr>
          <p:cNvPr id="5" name="Diagrama 4"/>
          <p:cNvGraphicFramePr/>
          <p:nvPr>
            <p:extLst>
              <p:ext uri="{D42A27DB-BD31-4B8C-83A1-F6EECF244321}">
                <p14:modId xmlns:p14="http://schemas.microsoft.com/office/powerpoint/2010/main" val="286811541"/>
              </p:ext>
            </p:extLst>
          </p:nvPr>
        </p:nvGraphicFramePr>
        <p:xfrm>
          <a:off x="3599731" y="1735660"/>
          <a:ext cx="6538268" cy="36908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Logotipo del Consejo Nacional de Archivo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29347" y="1991775"/>
            <a:ext cx="1377046" cy="776655"/>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8" cstate="email">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a:ext>
            </a:extLst>
          </a:blip>
          <a:srcRect/>
          <a:stretch/>
        </p:blipFill>
        <p:spPr>
          <a:xfrm>
            <a:off x="3599731" y="5170623"/>
            <a:ext cx="2041910" cy="861954"/>
          </a:xfrm>
          <a:prstGeom prst="rect">
            <a:avLst/>
          </a:prstGeom>
        </p:spPr>
      </p:pic>
      <p:pic>
        <p:nvPicPr>
          <p:cNvPr id="1028" name="Picture 4" descr="Sistema Nacional Anticorrupción - Wikipedia, la enciclopedia libr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59458" y="4895569"/>
            <a:ext cx="2596756" cy="1026192"/>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EBCC6E4A-83CF-BFEB-3386-5E162958FC55}"/>
              </a:ext>
            </a:extLst>
          </p:cNvPr>
          <p:cNvSpPr/>
          <p:nvPr/>
        </p:nvSpPr>
        <p:spPr>
          <a:xfrm>
            <a:off x="422398" y="1535782"/>
            <a:ext cx="4920879" cy="2646878"/>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MX" i="0" u="none" strike="noStrike" kern="1200" cap="none" spc="0" normalizeH="0" baseline="0" noProof="0" dirty="0">
                <a:ln>
                  <a:noFill/>
                </a:ln>
                <a:solidFill>
                  <a:schemeClr val="accent1"/>
                </a:solidFill>
                <a:effectLst/>
                <a:uLnTx/>
                <a:uFillTx/>
                <a:ea typeface="+mn-ea"/>
                <a:cs typeface="+mn-cs"/>
              </a:rPr>
              <a:t>Organización y conservación homogénea de archivos públicos-</a:t>
            </a:r>
          </a:p>
          <a:p>
            <a:pPr marL="342900" indent="-342900" defTabSz="457200">
              <a:buFont typeface="Wingdings" panose="05000000000000000000" pitchFamily="2" charset="2"/>
              <a:buChar char="§"/>
              <a:defRPr/>
            </a:pPr>
            <a:r>
              <a:rPr lang="es-MX" dirty="0">
                <a:solidFill>
                  <a:srgbClr val="7F7F7F"/>
                </a:solidFill>
              </a:rPr>
              <a:t>Transparencia de la función pública, y tutela de derechos de </a:t>
            </a:r>
            <a:r>
              <a:rPr kumimoji="0" lang="es-MX" i="0" u="none" strike="noStrike" kern="1200" cap="none" spc="0" normalizeH="0" baseline="0" noProof="0" dirty="0">
                <a:ln>
                  <a:noFill/>
                </a:ln>
                <a:solidFill>
                  <a:srgbClr val="7F7F7F"/>
                </a:solidFill>
                <a:effectLst/>
                <a:uLnTx/>
                <a:uFillTx/>
                <a:ea typeface="+mn-ea"/>
                <a:cs typeface="+mn-cs"/>
              </a:rPr>
              <a:t>Acceso a la información y Protección de datos personales.</a:t>
            </a:r>
          </a:p>
          <a:p>
            <a:pPr marL="342900" indent="-342900" defTabSz="457200">
              <a:buFont typeface="Wingdings" panose="05000000000000000000" pitchFamily="2" charset="2"/>
              <a:buChar char="§"/>
              <a:defRPr/>
            </a:pPr>
            <a:r>
              <a:rPr lang="es-MX" dirty="0">
                <a:solidFill>
                  <a:schemeClr val="accent3">
                    <a:lumMod val="75000"/>
                  </a:schemeClr>
                </a:solidFill>
              </a:rPr>
              <a:t>Prevención y combate a la corrupción</a:t>
            </a:r>
            <a:endParaRPr kumimoji="0" lang="es-MX" i="0" u="none" strike="noStrike" kern="1200" cap="none" spc="0" normalizeH="0" baseline="0" noProof="0" dirty="0">
              <a:ln>
                <a:noFill/>
              </a:ln>
              <a:solidFill>
                <a:schemeClr val="accent3">
                  <a:lumMod val="75000"/>
                </a:schemeClr>
              </a:solidFill>
              <a:effectLst/>
              <a:uLnTx/>
              <a:uFillTx/>
              <a:ea typeface="+mn-ea"/>
              <a:cs typeface="+mn-cs"/>
            </a:endParaRPr>
          </a:p>
          <a:p>
            <a:pPr defTabSz="457200">
              <a:defRPr/>
            </a:pPr>
            <a:endParaRPr kumimoji="0" lang="es-MX" sz="2000" i="0" u="none" strike="noStrike" kern="1200" cap="none" spc="0" normalizeH="0" baseline="0" noProof="0" dirty="0">
              <a:ln>
                <a:noFill/>
              </a:ln>
              <a:solidFill>
                <a:srgbClr val="7F7F7F"/>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2000" i="0" u="none" strike="noStrike" kern="1200" cap="none" spc="0" normalizeH="0" baseline="0" noProof="0" dirty="0">
              <a:ln>
                <a:noFill/>
              </a:ln>
              <a:solidFill>
                <a:prstClr val="black"/>
              </a:solidFill>
              <a:effectLst/>
              <a:uLnTx/>
              <a:uFillTx/>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MX" sz="1800" b="1"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 name="Marcador de número de diapositiva 3">
            <a:extLst>
              <a:ext uri="{FF2B5EF4-FFF2-40B4-BE49-F238E27FC236}">
                <a16:creationId xmlns:a16="http://schemas.microsoft.com/office/drawing/2014/main" id="{AF28CCA2-5520-FB4D-4E6E-2AC64FC1BD64}"/>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err="1">
                <a:solidFill>
                  <a:schemeClr val="bg1"/>
                </a:solidFill>
              </a:rPr>
              <a:t>Curso</a:t>
            </a:r>
            <a:r>
              <a:rPr lang="en-US" sz="1400" dirty="0">
                <a:solidFill>
                  <a:schemeClr val="bg1"/>
                </a:solidFill>
              </a:rPr>
              <a:t> </a:t>
            </a:r>
            <a:r>
              <a:rPr lang="en-US" sz="1400" dirty="0" err="1">
                <a:solidFill>
                  <a:schemeClr val="bg1"/>
                </a:solidFill>
              </a:rPr>
              <a:t>Introducción</a:t>
            </a:r>
            <a:r>
              <a:rPr lang="en-US" sz="1400" dirty="0">
                <a:solidFill>
                  <a:schemeClr val="bg1"/>
                </a:solidFill>
              </a:rPr>
              <a:t> a la LGA, </a:t>
            </a:r>
            <a:fld id="{D57F1E4F-1CFF-5643-939E-217C01CDF565}" type="slidenum">
              <a:rPr lang="en-US" sz="1400" smtClean="0">
                <a:solidFill>
                  <a:schemeClr val="bg1"/>
                </a:solidFill>
              </a:rPr>
              <a:pPr/>
              <a:t>72</a:t>
            </a:fld>
            <a:endParaRPr lang="en-US" sz="1400" dirty="0">
              <a:solidFill>
                <a:schemeClr val="bg1"/>
              </a:solidFill>
            </a:endParaRPr>
          </a:p>
        </p:txBody>
      </p:sp>
    </p:spTree>
    <p:extLst>
      <p:ext uri="{BB962C8B-B14F-4D97-AF65-F5344CB8AC3E}">
        <p14:creationId xmlns:p14="http://schemas.microsoft.com/office/powerpoint/2010/main" val="5928255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604212" y="1972523"/>
            <a:ext cx="5377732" cy="4464853"/>
          </a:xfrm>
        </p:spPr>
        <p:txBody>
          <a:bodyPr>
            <a:noAutofit/>
          </a:bodyPr>
          <a:lstStyle/>
          <a:p>
            <a:pPr marL="400050" indent="-400050" algn="just">
              <a:lnSpc>
                <a:spcPct val="100000"/>
              </a:lnSpc>
              <a:buFont typeface="+mj-lt"/>
              <a:buAutoNum type="romanUcPeriod"/>
            </a:pPr>
            <a:r>
              <a:rPr lang="es-MX" sz="1800" b="1" dirty="0"/>
              <a:t>Capacitación y profesionalización</a:t>
            </a:r>
            <a:r>
              <a:rPr lang="es-MX" sz="1800" dirty="0"/>
              <a:t> del personal encargado de la organización y coordinación de los sistemas de archivo…;</a:t>
            </a:r>
          </a:p>
          <a:p>
            <a:pPr marL="400050" indent="-400050" algn="just">
              <a:lnSpc>
                <a:spcPct val="100000"/>
              </a:lnSpc>
              <a:buFont typeface="+mj-lt"/>
              <a:buAutoNum type="romanUcPeriod"/>
            </a:pPr>
            <a:r>
              <a:rPr lang="es-MX" sz="1800" b="1" dirty="0"/>
              <a:t>Intercambio de conocimientos técnicos</a:t>
            </a:r>
            <a:r>
              <a:rPr lang="es-MX" sz="1800" dirty="0"/>
              <a:t> en materia </a:t>
            </a:r>
            <a:r>
              <a:rPr lang="es-MX" sz="1800" b="1" dirty="0"/>
              <a:t>archivística</a:t>
            </a:r>
            <a:r>
              <a:rPr lang="es-MX" sz="1800" dirty="0"/>
              <a:t>, </a:t>
            </a:r>
            <a:r>
              <a:rPr lang="es-MX" sz="1800" b="1" dirty="0"/>
              <a:t>transparencia</a:t>
            </a:r>
            <a:r>
              <a:rPr lang="es-MX" sz="1800" dirty="0"/>
              <a:t>, </a:t>
            </a:r>
            <a:r>
              <a:rPr lang="es-MX" sz="1800" b="1" dirty="0"/>
              <a:t>acceso a la información</a:t>
            </a:r>
            <a:r>
              <a:rPr lang="es-MX" sz="1800" dirty="0"/>
              <a:t> y </a:t>
            </a:r>
            <a:r>
              <a:rPr lang="es-MX" sz="1800" b="1" dirty="0"/>
              <a:t>rendición de cuentas</a:t>
            </a:r>
            <a:r>
              <a:rPr lang="es-MX" sz="1800" dirty="0"/>
              <a:t>;</a:t>
            </a:r>
          </a:p>
          <a:p>
            <a:pPr marL="400050" indent="-400050" algn="just">
              <a:lnSpc>
                <a:spcPct val="100000"/>
              </a:lnSpc>
              <a:buFont typeface="+mj-lt"/>
              <a:buAutoNum type="romanUcPeriod"/>
            </a:pPr>
            <a:r>
              <a:rPr lang="es-MX" sz="1800" dirty="0"/>
              <a:t>Acciones de protección del </a:t>
            </a:r>
            <a:r>
              <a:rPr lang="es-MX" sz="1800" b="1" dirty="0"/>
              <a:t>patrimonio documental</a:t>
            </a:r>
            <a:r>
              <a:rPr lang="es-MX" sz="1800" dirty="0"/>
              <a:t> y del </a:t>
            </a:r>
            <a:r>
              <a:rPr lang="es-MX" sz="1800" b="1" dirty="0"/>
              <a:t>derecho de acceso</a:t>
            </a:r>
            <a:r>
              <a:rPr lang="es-MX" sz="1800" dirty="0"/>
              <a:t> a los archivos.</a:t>
            </a:r>
          </a:p>
          <a:p>
            <a:pPr marL="400050" indent="-400050" algn="just">
              <a:lnSpc>
                <a:spcPct val="100000"/>
              </a:lnSpc>
              <a:buFont typeface="+mj-lt"/>
              <a:buAutoNum type="romanUcPeriod"/>
            </a:pPr>
            <a:r>
              <a:rPr lang="es-MX" sz="1800" dirty="0"/>
              <a:t>Promoción de la </a:t>
            </a:r>
            <a:r>
              <a:rPr lang="es-MX" sz="1800" b="1" dirty="0"/>
              <a:t>digitalización de la información</a:t>
            </a:r>
            <a:r>
              <a:rPr lang="es-MX" sz="1800" dirty="0"/>
              <a:t> de los sujetos obligados.</a:t>
            </a:r>
          </a:p>
        </p:txBody>
      </p:sp>
      <p:graphicFrame>
        <p:nvGraphicFramePr>
          <p:cNvPr id="5" name="Diagrama 4"/>
          <p:cNvGraphicFramePr/>
          <p:nvPr>
            <p:extLst>
              <p:ext uri="{D42A27DB-BD31-4B8C-83A1-F6EECF244321}">
                <p14:modId xmlns:p14="http://schemas.microsoft.com/office/powerpoint/2010/main" val="3387107055"/>
              </p:ext>
            </p:extLst>
          </p:nvPr>
        </p:nvGraphicFramePr>
        <p:xfrm>
          <a:off x="747977" y="1736797"/>
          <a:ext cx="4467023" cy="38960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ítulo 1"/>
          <p:cNvSpPr>
            <a:spLocks noGrp="1"/>
          </p:cNvSpPr>
          <p:nvPr>
            <p:ph type="title"/>
          </p:nvPr>
        </p:nvSpPr>
        <p:spPr>
          <a:xfrm>
            <a:off x="897622" y="502695"/>
            <a:ext cx="10913378" cy="598267"/>
          </a:xfrm>
        </p:spPr>
        <p:txBody>
          <a:bodyPr>
            <a:normAutofit fontScale="90000"/>
          </a:bodyPr>
          <a:lstStyle/>
          <a:p>
            <a:pPr algn="just"/>
            <a:r>
              <a:rPr lang="es-MX" sz="2500" dirty="0"/>
              <a:t>Coordinación de los Sistemas Nacionales de Transparencia, Acceso a la Información y Protección de Datos Personales, Archivos y Anticorrupción </a:t>
            </a:r>
            <a:r>
              <a:rPr lang="es-MX" sz="2500" dirty="0">
                <a:solidFill>
                  <a:schemeClr val="accent1"/>
                </a:solidFill>
              </a:rPr>
              <a:t>Artículo 74 </a:t>
            </a:r>
          </a:p>
        </p:txBody>
      </p:sp>
      <p:sp>
        <p:nvSpPr>
          <p:cNvPr id="2" name="Rectángulo 1">
            <a:extLst>
              <a:ext uri="{FF2B5EF4-FFF2-40B4-BE49-F238E27FC236}">
                <a16:creationId xmlns:a16="http://schemas.microsoft.com/office/drawing/2014/main" id="{B00011BD-E2D5-70D4-BD49-C1D1102D7DAB}"/>
              </a:ext>
            </a:extLst>
          </p:cNvPr>
          <p:cNvSpPr/>
          <p:nvPr/>
        </p:nvSpPr>
        <p:spPr>
          <a:xfrm>
            <a:off x="6018526" y="1336687"/>
            <a:ext cx="4899409" cy="400110"/>
          </a:xfrm>
          <a:prstGeom prst="rect">
            <a:avLst/>
          </a:prstGeom>
        </p:spPr>
        <p:txBody>
          <a:bodyPr wrap="square">
            <a:spAutoFit/>
          </a:bodyPr>
          <a:lstStyle/>
          <a:p>
            <a:pPr marR="0" lvl="0" algn="l" defTabSz="457200" rtl="0" eaLnBrk="1" fontAlgn="auto" latinLnBrk="0" hangingPunct="1">
              <a:lnSpc>
                <a:spcPct val="100000"/>
              </a:lnSpc>
              <a:spcBef>
                <a:spcPts val="0"/>
              </a:spcBef>
              <a:spcAft>
                <a:spcPts val="0"/>
              </a:spcAft>
              <a:buClrTx/>
              <a:buSzTx/>
              <a:tabLst/>
              <a:defRPr/>
            </a:pPr>
            <a:r>
              <a:rPr lang="es-MX" sz="2000" dirty="0">
                <a:solidFill>
                  <a:schemeClr val="accent1"/>
                </a:solidFill>
              </a:rPr>
              <a:t>Objetivos</a:t>
            </a:r>
            <a:endParaRPr kumimoji="0" lang="es-MX" sz="2000" i="0" u="none" strike="noStrike" kern="1200" cap="none" spc="0" normalizeH="0" baseline="0" noProof="0" dirty="0">
              <a:ln>
                <a:noFill/>
              </a:ln>
              <a:solidFill>
                <a:srgbClr val="7F7F7F"/>
              </a:solidFill>
              <a:effectLst/>
              <a:uLnTx/>
              <a:uFillTx/>
              <a:ea typeface="+mn-ea"/>
              <a:cs typeface="+mn-cs"/>
            </a:endParaRPr>
          </a:p>
        </p:txBody>
      </p:sp>
      <p:sp>
        <p:nvSpPr>
          <p:cNvPr id="4" name="Marcador de número de diapositiva 3">
            <a:extLst>
              <a:ext uri="{FF2B5EF4-FFF2-40B4-BE49-F238E27FC236}">
                <a16:creationId xmlns:a16="http://schemas.microsoft.com/office/drawing/2014/main" id="{F5705F60-FC99-DE06-DE04-B7F9C09066FF}"/>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73</a:t>
            </a:fld>
            <a:endParaRPr lang="en-US" sz="1400" i="1" dirty="0">
              <a:solidFill>
                <a:schemeClr val="bg1"/>
              </a:solidFill>
            </a:endParaRPr>
          </a:p>
        </p:txBody>
      </p:sp>
    </p:spTree>
    <p:extLst>
      <p:ext uri="{BB962C8B-B14F-4D97-AF65-F5344CB8AC3E}">
        <p14:creationId xmlns:p14="http://schemas.microsoft.com/office/powerpoint/2010/main" val="2123254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7F91FCB5-969A-4197-B988-F9A876336008}"/>
              </a:ext>
            </a:extLst>
          </p:cNvPr>
          <p:cNvSpPr>
            <a:spLocks noGrp="1"/>
          </p:cNvSpPr>
          <p:nvPr>
            <p:ph type="body" sz="quarter" idx="15"/>
          </p:nvPr>
        </p:nvSpPr>
        <p:spPr>
          <a:xfrm>
            <a:off x="9324246" y="5715741"/>
            <a:ext cx="2068694" cy="1159565"/>
          </a:xfrm>
        </p:spPr>
        <p:txBody>
          <a:bodyPr rtlCol="0">
            <a:normAutofit/>
          </a:bodyPr>
          <a:lstStyle/>
          <a:p>
            <a:pPr rtl="0"/>
            <a:r>
              <a:rPr lang="es-ES" sz="1800" b="1" dirty="0">
                <a:latin typeface="Calibri" panose="020F0502020204030204" pitchFamily="34" charset="0"/>
                <a:cs typeface="Calibri" panose="020F0502020204030204" pitchFamily="34" charset="0"/>
              </a:rPr>
              <a:t>31 de diciembre de 2020</a:t>
            </a:r>
          </a:p>
        </p:txBody>
      </p:sp>
      <p:sp>
        <p:nvSpPr>
          <p:cNvPr id="9" name="Marcador de texto 8">
            <a:extLst>
              <a:ext uri="{FF2B5EF4-FFF2-40B4-BE49-F238E27FC236}">
                <a16:creationId xmlns:a16="http://schemas.microsoft.com/office/drawing/2014/main" id="{A45D0C56-3BA5-487F-850D-EDB088C97387}"/>
              </a:ext>
            </a:extLst>
          </p:cNvPr>
          <p:cNvSpPr>
            <a:spLocks noGrp="1"/>
          </p:cNvSpPr>
          <p:nvPr>
            <p:ph type="body" sz="quarter" idx="14"/>
          </p:nvPr>
        </p:nvSpPr>
        <p:spPr>
          <a:xfrm>
            <a:off x="9133584" y="4569233"/>
            <a:ext cx="2487286" cy="1036265"/>
          </a:xfrm>
        </p:spPr>
        <p:txBody>
          <a:bodyPr rtlCol="0">
            <a:noAutofit/>
          </a:bodyPr>
          <a:lstStyle/>
          <a:p>
            <a:pPr>
              <a:lnSpc>
                <a:spcPct val="100000"/>
              </a:lnSpc>
              <a:spcBef>
                <a:spcPts val="0"/>
              </a:spcBef>
              <a:spcAft>
                <a:spcPts val="0"/>
              </a:spcAft>
            </a:pPr>
            <a:r>
              <a:rPr lang="es-ES" sz="2000" b="1" dirty="0">
                <a:solidFill>
                  <a:schemeClr val="tx1">
                    <a:lumMod val="50000"/>
                    <a:lumOff val="50000"/>
                  </a:schemeClr>
                </a:solidFill>
                <a:latin typeface="Calibri" panose="020F0502020204030204" pitchFamily="34" charset="0"/>
                <a:cs typeface="Calibri" panose="020F0502020204030204" pitchFamily="34" charset="0"/>
              </a:rPr>
              <a:t>Inicio de sesiones de Consejos de Archivos Locales</a:t>
            </a:r>
          </a:p>
        </p:txBody>
      </p:sp>
      <p:sp>
        <p:nvSpPr>
          <p:cNvPr id="14" name="Marcador de texto 13">
            <a:extLst>
              <a:ext uri="{FF2B5EF4-FFF2-40B4-BE49-F238E27FC236}">
                <a16:creationId xmlns:a16="http://schemas.microsoft.com/office/drawing/2014/main" id="{9EFD1FD8-37C4-4591-A698-CB3B4B2DE0DD}"/>
              </a:ext>
            </a:extLst>
          </p:cNvPr>
          <p:cNvSpPr>
            <a:spLocks noGrp="1"/>
          </p:cNvSpPr>
          <p:nvPr>
            <p:ph type="body" sz="quarter" idx="19"/>
          </p:nvPr>
        </p:nvSpPr>
        <p:spPr>
          <a:xfrm>
            <a:off x="7070523" y="2264704"/>
            <a:ext cx="2068694" cy="670094"/>
          </a:xfrm>
        </p:spPr>
        <p:txBody>
          <a:bodyPr rtlCol="0">
            <a:normAutofit/>
          </a:bodyPr>
          <a:lstStyle/>
          <a:p>
            <a:pPr rtl="0"/>
            <a:r>
              <a:rPr lang="es-ES" sz="1800" b="1" dirty="0">
                <a:latin typeface="Calibri" panose="020F0502020204030204" pitchFamily="34" charset="0"/>
                <a:cs typeface="Calibri" panose="020F0502020204030204" pitchFamily="34" charset="0"/>
              </a:rPr>
              <a:t>15 de junio de 2020</a:t>
            </a:r>
          </a:p>
        </p:txBody>
      </p:sp>
      <p:sp>
        <p:nvSpPr>
          <p:cNvPr id="13" name="Marcador de texto 12">
            <a:extLst>
              <a:ext uri="{FF2B5EF4-FFF2-40B4-BE49-F238E27FC236}">
                <a16:creationId xmlns:a16="http://schemas.microsoft.com/office/drawing/2014/main" id="{CA59AE5F-3A9D-4E5B-BE20-3802EE56C05F}"/>
              </a:ext>
            </a:extLst>
          </p:cNvPr>
          <p:cNvSpPr>
            <a:spLocks noGrp="1"/>
          </p:cNvSpPr>
          <p:nvPr>
            <p:ph type="body" sz="quarter" idx="18"/>
          </p:nvPr>
        </p:nvSpPr>
        <p:spPr>
          <a:xfrm>
            <a:off x="7067207" y="1302122"/>
            <a:ext cx="2068694" cy="819893"/>
          </a:xfrm>
        </p:spPr>
        <p:txBody>
          <a:bodyPr rtlCol="0">
            <a:noAutofit/>
          </a:bodyPr>
          <a:lstStyle/>
          <a:p>
            <a:pPr>
              <a:lnSpc>
                <a:spcPct val="100000"/>
              </a:lnSpc>
              <a:spcAft>
                <a:spcPts val="600"/>
              </a:spcAft>
            </a:pPr>
            <a:r>
              <a:rPr lang="es-ES" b="1" dirty="0">
                <a:solidFill>
                  <a:schemeClr val="tx1">
                    <a:lumMod val="50000"/>
                    <a:lumOff val="50000"/>
                  </a:schemeClr>
                </a:solidFill>
                <a:latin typeface="Calibri" panose="020F0502020204030204" pitchFamily="34" charset="0"/>
                <a:cs typeface="Calibri" panose="020F0502020204030204" pitchFamily="34" charset="0"/>
              </a:rPr>
              <a:t>Establecer programas de capacitación GD</a:t>
            </a:r>
          </a:p>
          <a:p>
            <a:pPr rtl="0"/>
            <a:endParaRPr lang="es-ES" sz="1800" dirty="0">
              <a:latin typeface="Arial" panose="020B0604020202020204" pitchFamily="34" charset="0"/>
            </a:endParaRPr>
          </a:p>
        </p:txBody>
      </p:sp>
      <p:sp>
        <p:nvSpPr>
          <p:cNvPr id="8" name="Marcador de texto 7">
            <a:extLst>
              <a:ext uri="{FF2B5EF4-FFF2-40B4-BE49-F238E27FC236}">
                <a16:creationId xmlns:a16="http://schemas.microsoft.com/office/drawing/2014/main" id="{1542ED92-E0E5-43BF-A314-F5F899A21C00}"/>
              </a:ext>
            </a:extLst>
          </p:cNvPr>
          <p:cNvSpPr>
            <a:spLocks noGrp="1"/>
          </p:cNvSpPr>
          <p:nvPr>
            <p:ph type="body" sz="quarter" idx="13"/>
          </p:nvPr>
        </p:nvSpPr>
        <p:spPr>
          <a:xfrm>
            <a:off x="5099692" y="5336997"/>
            <a:ext cx="2068694" cy="1159565"/>
          </a:xfrm>
        </p:spPr>
        <p:txBody>
          <a:bodyPr rtlCol="0">
            <a:normAutofit/>
          </a:bodyPr>
          <a:lstStyle/>
          <a:p>
            <a:r>
              <a:rPr lang="es-ES" b="1" dirty="0">
                <a:latin typeface="Calibri" panose="020F0502020204030204" pitchFamily="34" charset="0"/>
                <a:cs typeface="Calibri" panose="020F0502020204030204" pitchFamily="34" charset="0"/>
              </a:rPr>
              <a:t>15 de junio de 2020</a:t>
            </a:r>
          </a:p>
          <a:p>
            <a:r>
              <a:rPr lang="es-ES" b="1" dirty="0">
                <a:solidFill>
                  <a:schemeClr val="bg1">
                    <a:lumMod val="65000"/>
                  </a:schemeClr>
                </a:solidFill>
                <a:latin typeface="Calibri" panose="020F0502020204030204" pitchFamily="34" charset="0"/>
                <a:cs typeface="Calibri" panose="020F0502020204030204" pitchFamily="34" charset="0"/>
              </a:rPr>
              <a:t>Día 730</a:t>
            </a:r>
          </a:p>
        </p:txBody>
      </p:sp>
      <p:sp>
        <p:nvSpPr>
          <p:cNvPr id="7" name="Marcador de texto 6">
            <a:extLst>
              <a:ext uri="{FF2B5EF4-FFF2-40B4-BE49-F238E27FC236}">
                <a16:creationId xmlns:a16="http://schemas.microsoft.com/office/drawing/2014/main" id="{7E698899-451C-4012-A03B-438076B22A0B}"/>
              </a:ext>
            </a:extLst>
          </p:cNvPr>
          <p:cNvSpPr>
            <a:spLocks noGrp="1"/>
          </p:cNvSpPr>
          <p:nvPr>
            <p:ph type="body" sz="quarter" idx="12"/>
          </p:nvPr>
        </p:nvSpPr>
        <p:spPr>
          <a:xfrm>
            <a:off x="4998513" y="4580661"/>
            <a:ext cx="2068694" cy="1036265"/>
          </a:xfrm>
        </p:spPr>
        <p:txBody>
          <a:bodyPr rtlCol="0">
            <a:noAutofit/>
          </a:bodyPr>
          <a:lstStyle/>
          <a:p>
            <a:pPr rtl="0">
              <a:lnSpc>
                <a:spcPct val="100000"/>
              </a:lnSpc>
              <a:spcBef>
                <a:spcPts val="0"/>
              </a:spcBef>
              <a:spcAft>
                <a:spcPts val="0"/>
              </a:spcAft>
            </a:pPr>
            <a:r>
              <a:rPr lang="es-ES" sz="2000" b="1" dirty="0">
                <a:solidFill>
                  <a:schemeClr val="tx1">
                    <a:lumMod val="50000"/>
                    <a:lumOff val="50000"/>
                  </a:schemeClr>
                </a:solidFill>
                <a:latin typeface="Calibri" panose="020F0502020204030204" pitchFamily="34" charset="0"/>
                <a:cs typeface="Calibri" panose="020F0502020204030204" pitchFamily="34" charset="0"/>
              </a:rPr>
              <a:t>Armonización de leyes locales</a:t>
            </a:r>
          </a:p>
        </p:txBody>
      </p:sp>
      <p:sp>
        <p:nvSpPr>
          <p:cNvPr id="12" name="Marcador de texto 11">
            <a:extLst>
              <a:ext uri="{FF2B5EF4-FFF2-40B4-BE49-F238E27FC236}">
                <a16:creationId xmlns:a16="http://schemas.microsoft.com/office/drawing/2014/main" id="{1B10BBD8-0C9D-4B4E-855D-EE1802746879}"/>
              </a:ext>
            </a:extLst>
          </p:cNvPr>
          <p:cNvSpPr>
            <a:spLocks noGrp="1"/>
          </p:cNvSpPr>
          <p:nvPr>
            <p:ph type="body" sz="quarter" idx="17"/>
          </p:nvPr>
        </p:nvSpPr>
        <p:spPr>
          <a:xfrm>
            <a:off x="2920551" y="2069497"/>
            <a:ext cx="2068694" cy="1159565"/>
          </a:xfrm>
        </p:spPr>
        <p:txBody>
          <a:bodyPr rtlCol="0">
            <a:normAutofit/>
          </a:bodyPr>
          <a:lstStyle/>
          <a:p>
            <a:pPr rtl="0"/>
            <a:r>
              <a:rPr lang="es-ES" b="1" dirty="0">
                <a:latin typeface="Calibri" panose="020F0502020204030204" pitchFamily="34" charset="0"/>
                <a:cs typeface="Calibri" panose="020F0502020204030204" pitchFamily="34" charset="0"/>
              </a:rPr>
              <a:t>15 de diciembre de 2019</a:t>
            </a:r>
            <a:endParaRPr lang="es-ES" sz="1800" b="1" dirty="0">
              <a:latin typeface="Calibri" panose="020F0502020204030204" pitchFamily="34" charset="0"/>
              <a:cs typeface="Calibri" panose="020F0502020204030204" pitchFamily="34" charset="0"/>
            </a:endParaRPr>
          </a:p>
        </p:txBody>
      </p:sp>
      <p:sp>
        <p:nvSpPr>
          <p:cNvPr id="11" name="Marcador de texto 10">
            <a:extLst>
              <a:ext uri="{FF2B5EF4-FFF2-40B4-BE49-F238E27FC236}">
                <a16:creationId xmlns:a16="http://schemas.microsoft.com/office/drawing/2014/main" id="{168B0C2B-3695-4D6A-AED2-61B1E08049F0}"/>
              </a:ext>
            </a:extLst>
          </p:cNvPr>
          <p:cNvSpPr>
            <a:spLocks noGrp="1"/>
          </p:cNvSpPr>
          <p:nvPr>
            <p:ph type="body" sz="quarter" idx="16"/>
          </p:nvPr>
        </p:nvSpPr>
        <p:spPr>
          <a:xfrm>
            <a:off x="2965654" y="1464220"/>
            <a:ext cx="2068694" cy="391634"/>
          </a:xfrm>
        </p:spPr>
        <p:txBody>
          <a:bodyPr rtlCol="0">
            <a:noAutofit/>
          </a:bodyPr>
          <a:lstStyle/>
          <a:p>
            <a:pPr rtl="0">
              <a:lnSpc>
                <a:spcPct val="100000"/>
              </a:lnSpc>
              <a:spcBef>
                <a:spcPts val="0"/>
              </a:spcBef>
              <a:spcAft>
                <a:spcPts val="0"/>
              </a:spcAft>
            </a:pPr>
            <a:r>
              <a:rPr lang="es-ES" sz="2200" b="1" dirty="0">
                <a:solidFill>
                  <a:schemeClr val="tx1">
                    <a:lumMod val="50000"/>
                    <a:lumOff val="50000"/>
                  </a:schemeClr>
                </a:solidFill>
                <a:latin typeface="Calibri" panose="020F0502020204030204" pitchFamily="34" charset="0"/>
                <a:cs typeface="Calibri" panose="020F0502020204030204" pitchFamily="34" charset="0"/>
              </a:rPr>
              <a:t>Implementar SIA</a:t>
            </a:r>
          </a:p>
        </p:txBody>
      </p:sp>
      <p:sp>
        <p:nvSpPr>
          <p:cNvPr id="6" name="Marcador de texto 5">
            <a:extLst>
              <a:ext uri="{FF2B5EF4-FFF2-40B4-BE49-F238E27FC236}">
                <a16:creationId xmlns:a16="http://schemas.microsoft.com/office/drawing/2014/main" id="{DDF732AD-9B2B-4AB7-A555-574842C41F0F}"/>
              </a:ext>
            </a:extLst>
          </p:cNvPr>
          <p:cNvSpPr>
            <a:spLocks noGrp="1"/>
          </p:cNvSpPr>
          <p:nvPr>
            <p:ph type="body" sz="quarter" idx="11"/>
          </p:nvPr>
        </p:nvSpPr>
        <p:spPr>
          <a:xfrm>
            <a:off x="855299" y="5698435"/>
            <a:ext cx="2068694" cy="1159565"/>
          </a:xfrm>
        </p:spPr>
        <p:txBody>
          <a:bodyPr rtlCol="0">
            <a:normAutofit/>
          </a:bodyPr>
          <a:lstStyle/>
          <a:p>
            <a:pPr rtl="0"/>
            <a:r>
              <a:rPr lang="es-ES" sz="1800" b="1" dirty="0">
                <a:latin typeface="Calibri" panose="020F0502020204030204" pitchFamily="34" charset="0"/>
                <a:cs typeface="Calibri" panose="020F0502020204030204" pitchFamily="34" charset="0"/>
              </a:rPr>
              <a:t>15 de junio de 2019</a:t>
            </a:r>
          </a:p>
        </p:txBody>
      </p:sp>
      <p:sp>
        <p:nvSpPr>
          <p:cNvPr id="5" name="Marcador de posición de texto 4">
            <a:extLst>
              <a:ext uri="{FF2B5EF4-FFF2-40B4-BE49-F238E27FC236}">
                <a16:creationId xmlns:a16="http://schemas.microsoft.com/office/drawing/2014/main" id="{13B92369-599A-4F81-A928-2DF2B9E096A3}"/>
              </a:ext>
            </a:extLst>
          </p:cNvPr>
          <p:cNvSpPr>
            <a:spLocks noGrp="1"/>
          </p:cNvSpPr>
          <p:nvPr>
            <p:ph type="body" sz="quarter" idx="10"/>
          </p:nvPr>
        </p:nvSpPr>
        <p:spPr>
          <a:xfrm>
            <a:off x="848694" y="4600937"/>
            <a:ext cx="2068694" cy="391634"/>
          </a:xfrm>
        </p:spPr>
        <p:txBody>
          <a:bodyPr rtlCol="0">
            <a:noAutofit/>
          </a:bodyPr>
          <a:lstStyle/>
          <a:p>
            <a:pPr rtl="0">
              <a:lnSpc>
                <a:spcPct val="100000"/>
              </a:lnSpc>
              <a:spcAft>
                <a:spcPts val="0"/>
              </a:spcAft>
            </a:pPr>
            <a:r>
              <a:rPr lang="es-ES" sz="2200" b="1" dirty="0">
                <a:solidFill>
                  <a:schemeClr val="tx1">
                    <a:lumMod val="50000"/>
                    <a:lumOff val="50000"/>
                  </a:schemeClr>
                </a:solidFill>
                <a:latin typeface="Calibri" panose="020F0502020204030204" pitchFamily="34" charset="0"/>
                <a:cs typeface="Calibri" panose="020F0502020204030204" pitchFamily="34" charset="0"/>
              </a:rPr>
              <a:t>Entrada en vigor</a:t>
            </a:r>
          </a:p>
        </p:txBody>
      </p:sp>
      <p:pic>
        <p:nvPicPr>
          <p:cNvPr id="3" name="Imagen 2"/>
          <p:cNvPicPr>
            <a:picLocks noChangeAspect="1"/>
          </p:cNvPicPr>
          <p:nvPr/>
        </p:nvPicPr>
        <p:blipFill>
          <a:blip r:embed="rId3"/>
          <a:stretch>
            <a:fillRect/>
          </a:stretch>
        </p:blipFill>
        <p:spPr>
          <a:xfrm>
            <a:off x="954525" y="3243027"/>
            <a:ext cx="1763935" cy="789709"/>
          </a:xfrm>
          <a:prstGeom prst="rect">
            <a:avLst/>
          </a:prstGeom>
        </p:spPr>
      </p:pic>
      <p:pic>
        <p:nvPicPr>
          <p:cNvPr id="20" name="Imagen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1839" y="3243027"/>
            <a:ext cx="1333456" cy="804228"/>
          </a:xfrm>
          <a:prstGeom prst="rect">
            <a:avLst/>
          </a:prstGeom>
        </p:spPr>
      </p:pic>
      <p:pic>
        <p:nvPicPr>
          <p:cNvPr id="22" name="Imagen 21"/>
          <p:cNvPicPr>
            <a:picLocks noChangeAspect="1"/>
          </p:cNvPicPr>
          <p:nvPr/>
        </p:nvPicPr>
        <p:blipFill>
          <a:blip r:embed="rId5"/>
          <a:stretch>
            <a:fillRect/>
          </a:stretch>
        </p:blipFill>
        <p:spPr>
          <a:xfrm>
            <a:off x="7564048" y="3001651"/>
            <a:ext cx="1084880" cy="1031085"/>
          </a:xfrm>
          <a:prstGeom prst="rect">
            <a:avLst/>
          </a:prstGeom>
        </p:spPr>
      </p:pic>
      <p:pic>
        <p:nvPicPr>
          <p:cNvPr id="23" name="Imagen 22"/>
          <p:cNvPicPr>
            <a:picLocks noChangeAspect="1"/>
          </p:cNvPicPr>
          <p:nvPr/>
        </p:nvPicPr>
        <p:blipFill>
          <a:blip r:embed="rId6"/>
          <a:stretch>
            <a:fillRect/>
          </a:stretch>
        </p:blipFill>
        <p:spPr>
          <a:xfrm>
            <a:off x="3407904" y="3026326"/>
            <a:ext cx="1085182" cy="1036410"/>
          </a:xfrm>
          <a:prstGeom prst="rect">
            <a:avLst/>
          </a:prstGeom>
        </p:spPr>
      </p:pic>
      <p:pic>
        <p:nvPicPr>
          <p:cNvPr id="24" name="Imagen 23"/>
          <p:cNvPicPr>
            <a:picLocks noChangeAspect="1"/>
          </p:cNvPicPr>
          <p:nvPr/>
        </p:nvPicPr>
        <p:blipFill>
          <a:blip r:embed="rId7"/>
          <a:stretch>
            <a:fillRect/>
          </a:stretch>
        </p:blipFill>
        <p:spPr>
          <a:xfrm>
            <a:off x="9528719" y="3329174"/>
            <a:ext cx="594968" cy="594968"/>
          </a:xfrm>
          <a:prstGeom prst="rect">
            <a:avLst/>
          </a:prstGeom>
        </p:spPr>
      </p:pic>
      <p:pic>
        <p:nvPicPr>
          <p:cNvPr id="25" name="Imagen 24"/>
          <p:cNvPicPr>
            <a:picLocks noChangeAspect="1"/>
          </p:cNvPicPr>
          <p:nvPr/>
        </p:nvPicPr>
        <p:blipFill>
          <a:blip r:embed="rId8"/>
          <a:stretch>
            <a:fillRect/>
          </a:stretch>
        </p:blipFill>
        <p:spPr>
          <a:xfrm>
            <a:off x="10167931" y="3329174"/>
            <a:ext cx="594968" cy="594968"/>
          </a:xfrm>
          <a:prstGeom prst="rect">
            <a:avLst/>
          </a:prstGeom>
        </p:spPr>
      </p:pic>
      <p:sp>
        <p:nvSpPr>
          <p:cNvPr id="27" name="Título 1"/>
          <p:cNvSpPr txBox="1">
            <a:spLocks/>
          </p:cNvSpPr>
          <p:nvPr/>
        </p:nvSpPr>
        <p:spPr>
          <a:xfrm>
            <a:off x="3056933" y="153343"/>
            <a:ext cx="7110998" cy="988332"/>
          </a:xfrm>
          <a:prstGeom prst="rect">
            <a:avLst/>
          </a:prstGeom>
        </p:spPr>
        <p:txBody>
          <a:bodyPr vert="horz" lIns="91440" tIns="45720" rIns="91440" bIns="45720" rtlCol="0" anchor="ctr" anchorCtr="0">
            <a:noAutofit/>
          </a:bodyPr>
          <a:lstStyle>
            <a:lvl1pPr algn="ctr" defTabSz="457200" rtl="0" eaLnBrk="1" latinLnBrk="0" hangingPunct="1">
              <a:spcBef>
                <a:spcPct val="0"/>
              </a:spcBef>
              <a:buNone/>
              <a:defRPr sz="3600" b="0" kern="1200" cap="none">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s-MX" sz="3200" b="1" i="0" u="none" strike="noStrike" kern="1200" cap="none" spc="0" normalizeH="0" baseline="0" noProof="0" dirty="0">
                <a:ln>
                  <a:noFill/>
                </a:ln>
                <a:effectLst/>
                <a:uLnTx/>
                <a:uFillTx/>
                <a:latin typeface="Candara"/>
                <a:ea typeface="+mj-ea"/>
                <a:cs typeface="+mj-cs"/>
              </a:rPr>
              <a:t>Hitos en el cumplimiento de la LGA</a:t>
            </a:r>
          </a:p>
        </p:txBody>
      </p:sp>
      <p:pic>
        <p:nvPicPr>
          <p:cNvPr id="2" name="Imagen 1"/>
          <p:cNvPicPr>
            <a:picLocks noChangeAspect="1"/>
          </p:cNvPicPr>
          <p:nvPr/>
        </p:nvPicPr>
        <p:blipFill>
          <a:blip r:embed="rId9"/>
          <a:stretch>
            <a:fillRect/>
          </a:stretch>
        </p:blipFill>
        <p:spPr>
          <a:xfrm>
            <a:off x="298756" y="113848"/>
            <a:ext cx="1625078" cy="1027827"/>
          </a:xfrm>
          <a:prstGeom prst="rect">
            <a:avLst/>
          </a:prstGeom>
        </p:spPr>
      </p:pic>
    </p:spTree>
    <p:extLst>
      <p:ext uri="{BB962C8B-B14F-4D97-AF65-F5344CB8AC3E}">
        <p14:creationId xmlns:p14="http://schemas.microsoft.com/office/powerpoint/2010/main" val="3830135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Mazo apoyado en el bloque">
            <a:extLst>
              <a:ext uri="{FF2B5EF4-FFF2-40B4-BE49-F238E27FC236}">
                <a16:creationId xmlns:a16="http://schemas.microsoft.com/office/drawing/2014/main" id="{778DCD45-205E-9DA6-0EBA-93D65E263EAA}"/>
              </a:ext>
            </a:extLst>
          </p:cNvPr>
          <p:cNvPicPr>
            <a:picLocks noChangeAspect="1"/>
          </p:cNvPicPr>
          <p:nvPr/>
        </p:nvPicPr>
        <p:blipFill>
          <a:blip r:embed="rId3"/>
          <a:stretch>
            <a:fillRect/>
          </a:stretch>
        </p:blipFill>
        <p:spPr>
          <a:xfrm>
            <a:off x="6005761" y="2345821"/>
            <a:ext cx="5003025" cy="3335350"/>
          </a:xfrm>
          <a:prstGeom prst="rect">
            <a:avLst/>
          </a:prstGeom>
        </p:spPr>
      </p:pic>
      <p:sp>
        <p:nvSpPr>
          <p:cNvPr id="2" name="Título 1"/>
          <p:cNvSpPr>
            <a:spLocks noGrp="1"/>
          </p:cNvSpPr>
          <p:nvPr>
            <p:ph type="title"/>
          </p:nvPr>
        </p:nvSpPr>
        <p:spPr/>
        <p:txBody>
          <a:bodyPr>
            <a:normAutofit fontScale="90000"/>
          </a:bodyPr>
          <a:lstStyle/>
          <a:p>
            <a:pPr algn="ctr"/>
            <a:r>
              <a:rPr lang="es-MX" dirty="0"/>
              <a:t>Derecho de Acceso a la información en la CPEUM</a:t>
            </a:r>
          </a:p>
        </p:txBody>
      </p:sp>
      <p:sp>
        <p:nvSpPr>
          <p:cNvPr id="4" name="Título 1"/>
          <p:cNvSpPr txBox="1">
            <a:spLocks/>
          </p:cNvSpPr>
          <p:nvPr/>
        </p:nvSpPr>
        <p:spPr>
          <a:xfrm>
            <a:off x="1660701" y="2345821"/>
            <a:ext cx="4345060" cy="3335350"/>
          </a:xfrm>
          <a:prstGeom prst="rect">
            <a:avLst/>
          </a:prstGeom>
          <a:solidFill>
            <a:schemeClr val="accent6">
              <a:lumMod val="20000"/>
              <a:lumOff val="80000"/>
            </a:schemeClr>
          </a:solidFill>
        </p:spPr>
        <p:txBody>
          <a:bodyPr vert="horz" lIns="91440" tIns="45720" rIns="91440" bIns="45720" rtlCol="0" anchor="ctr" anchorCtr="0">
            <a:normAutofit/>
          </a:bodyPr>
          <a:lstStyle>
            <a:lvl1pPr algn="ctr" defTabSz="457200" rtl="0" eaLnBrk="1" latinLnBrk="0" hangingPunct="1">
              <a:spcBef>
                <a:spcPct val="0"/>
              </a:spcBef>
              <a:buNone/>
              <a:defRPr sz="28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0" cap="none" spc="0" normalizeH="0" baseline="0" noProof="0" dirty="0">
                <a:ln>
                  <a:noFill/>
                </a:ln>
                <a:solidFill>
                  <a:prstClr val="black"/>
                </a:solidFill>
                <a:effectLst/>
                <a:uLnTx/>
                <a:uFillTx/>
                <a:latin typeface="Calibri" panose="020F0502020204030204"/>
                <a:ea typeface="+mj-ea"/>
                <a:cs typeface="+mj-cs"/>
              </a:rPr>
              <a:t>Constitución Política de los EUM</a:t>
            </a:r>
            <a:br>
              <a:rPr kumimoji="0" lang="es-MX" sz="2400" b="1" i="0" u="none" strike="noStrike" kern="0" cap="none" spc="0" normalizeH="0" baseline="0" noProof="0" dirty="0">
                <a:ln>
                  <a:noFill/>
                </a:ln>
                <a:solidFill>
                  <a:prstClr val="black"/>
                </a:solidFill>
                <a:effectLst/>
                <a:uLnTx/>
                <a:uFillTx/>
                <a:latin typeface="Calibri" panose="020F0502020204030204"/>
                <a:ea typeface="+mj-ea"/>
                <a:cs typeface="+mj-cs"/>
              </a:rPr>
            </a:br>
            <a:br>
              <a:rPr kumimoji="0" lang="es-MX" sz="2400" b="1" i="0" u="none" strike="noStrike" kern="0" cap="none" spc="0" normalizeH="0" baseline="0" noProof="0" dirty="0">
                <a:ln>
                  <a:noFill/>
                </a:ln>
                <a:solidFill>
                  <a:prstClr val="black"/>
                </a:solidFill>
                <a:effectLst/>
                <a:uLnTx/>
                <a:uFillTx/>
                <a:latin typeface="Calibri" panose="020F0502020204030204"/>
                <a:ea typeface="+mj-ea"/>
                <a:cs typeface="+mj-cs"/>
              </a:rPr>
            </a:br>
            <a:r>
              <a:rPr kumimoji="0" lang="es-MX" sz="2400" b="1" i="0" u="none" strike="noStrike" kern="1200" cap="none" spc="0" normalizeH="0" baseline="0" noProof="0" dirty="0">
                <a:ln>
                  <a:noFill/>
                </a:ln>
                <a:solidFill>
                  <a:prstClr val="black"/>
                </a:solidFill>
                <a:effectLst/>
                <a:uLnTx/>
                <a:uFillTx/>
                <a:latin typeface="Gill Sans MT" panose="020B0502020104020203" pitchFamily="34" charset="0"/>
              </a:rPr>
              <a:t>Artículo 6º</a:t>
            </a:r>
            <a:br>
              <a:rPr kumimoji="0" lang="es-MX" sz="2400" b="1" i="0" u="none" strike="noStrike" kern="1200" cap="none" spc="0" normalizeH="0" baseline="0" noProof="0" dirty="0">
                <a:ln>
                  <a:noFill/>
                </a:ln>
                <a:solidFill>
                  <a:prstClr val="black"/>
                </a:solidFill>
                <a:effectLst/>
                <a:uLnTx/>
                <a:uFillTx/>
                <a:latin typeface="Gill Sans MT" panose="020B0502020104020203" pitchFamily="34" charset="0"/>
              </a:rPr>
            </a:br>
            <a:r>
              <a:rPr kumimoji="0" lang="es-MX" sz="2200" b="0" i="0" u="none" strike="noStrike" kern="1200" cap="none" spc="0" normalizeH="0" baseline="0" noProof="0" dirty="0">
                <a:ln>
                  <a:noFill/>
                </a:ln>
                <a:solidFill>
                  <a:prstClr val="black"/>
                </a:solidFill>
                <a:effectLst/>
                <a:uLnTx/>
                <a:uFillTx/>
                <a:latin typeface="Gill Sans MT" panose="020B0502020104020203" pitchFamily="34" charset="0"/>
              </a:rPr>
              <a:t>Toda persona tiene derecho al libre acceso a información plural y oportuna, así como a buscar, recibir y difundir información.</a:t>
            </a:r>
            <a:endParaRPr kumimoji="0" lang="es-MX" sz="2800" b="0" i="0" u="none" strike="noStrike" kern="1200" cap="none" spc="0" normalizeH="0" baseline="0" noProof="0" dirty="0">
              <a:ln>
                <a:noFill/>
              </a:ln>
              <a:solidFill>
                <a:srgbClr val="DDDDDD"/>
              </a:solidFill>
              <a:effectLst/>
              <a:uLnTx/>
              <a:uFillTx/>
              <a:latin typeface="Candara"/>
              <a:ea typeface="+mj-ea"/>
              <a:cs typeface="+mj-cs"/>
            </a:endParaRPr>
          </a:p>
        </p:txBody>
      </p:sp>
      <p:sp>
        <p:nvSpPr>
          <p:cNvPr id="6" name="CuadroTexto 5"/>
          <p:cNvSpPr txBox="1"/>
          <p:nvPr/>
        </p:nvSpPr>
        <p:spPr>
          <a:xfrm>
            <a:off x="1946742" y="1349746"/>
            <a:ext cx="9394358" cy="769441"/>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s-MX" sz="2200" b="0" i="0" u="none" strike="noStrike" kern="0" cap="none" spc="0" normalizeH="0" baseline="0" noProof="0" dirty="0">
                <a:ln>
                  <a:noFill/>
                </a:ln>
                <a:solidFill>
                  <a:prstClr val="black"/>
                </a:solidFill>
                <a:effectLst/>
                <a:uLnTx/>
                <a:uFillTx/>
              </a:rPr>
              <a:t>El derecho a la información</a:t>
            </a:r>
            <a:r>
              <a:rPr kumimoji="0" lang="es-MX" sz="2200" b="1" i="0" u="none" strike="noStrike" kern="0" cap="none" spc="0" normalizeH="0" baseline="0" noProof="0" dirty="0">
                <a:ln>
                  <a:noFill/>
                </a:ln>
                <a:solidFill>
                  <a:prstClr val="black"/>
                </a:solidFill>
                <a:effectLst/>
                <a:uLnTx/>
                <a:uFillTx/>
              </a:rPr>
              <a:t>,</a:t>
            </a:r>
            <a:r>
              <a:rPr kumimoji="0" lang="es-MX" sz="2200" b="0" i="0" u="none" strike="noStrike" kern="0" cap="none" spc="0" normalizeH="0" baseline="0" noProof="0" dirty="0">
                <a:ln>
                  <a:noFill/>
                </a:ln>
                <a:solidFill>
                  <a:prstClr val="black"/>
                </a:solidFill>
                <a:effectLst/>
                <a:uLnTx/>
                <a:uFillTx/>
              </a:rPr>
              <a:t> comprende tres facultades vinculadas entre sí: </a:t>
            </a:r>
            <a:r>
              <a:rPr kumimoji="0" lang="es-MX" sz="2200" b="1" i="0" u="sng" strike="noStrike" kern="0" cap="none" spc="0" normalizeH="0" baseline="0" noProof="0" dirty="0">
                <a:ln>
                  <a:noFill/>
                </a:ln>
                <a:solidFill>
                  <a:prstClr val="black"/>
                </a:solidFill>
                <a:effectLst/>
                <a:uLnTx/>
                <a:uFillTx/>
              </a:rPr>
              <a:t>Difundir, investigar y recibir información</a:t>
            </a:r>
          </a:p>
        </p:txBody>
      </p:sp>
      <p:sp>
        <p:nvSpPr>
          <p:cNvPr id="7" name="Marcador de número de diapositiva 3">
            <a:extLst>
              <a:ext uri="{FF2B5EF4-FFF2-40B4-BE49-F238E27FC236}">
                <a16:creationId xmlns:a16="http://schemas.microsoft.com/office/drawing/2014/main" id="{09597937-8E45-EA12-7B41-0F8BC158A4F2}"/>
              </a:ext>
            </a:extLst>
          </p:cNvPr>
          <p:cNvSpPr txBox="1">
            <a:spLocks/>
          </p:cNvSpPr>
          <p:nvPr/>
        </p:nvSpPr>
        <p:spPr>
          <a:xfrm>
            <a:off x="8785653" y="6565968"/>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Curso</a:t>
            </a:r>
            <a:r>
              <a:rPr lang="en-US" sz="1400" i="1" dirty="0">
                <a:solidFill>
                  <a:schemeClr val="bg1"/>
                </a:solidFill>
              </a:rPr>
              <a:t> </a:t>
            </a:r>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8</a:t>
            </a:fld>
            <a:endParaRPr lang="en-US" sz="1400" i="1" dirty="0">
              <a:solidFill>
                <a:schemeClr val="bg1"/>
              </a:solidFill>
            </a:endParaRPr>
          </a:p>
        </p:txBody>
      </p:sp>
      <p:sp>
        <p:nvSpPr>
          <p:cNvPr id="9" name="CuadroTexto 8">
            <a:extLst>
              <a:ext uri="{FF2B5EF4-FFF2-40B4-BE49-F238E27FC236}">
                <a16:creationId xmlns:a16="http://schemas.microsoft.com/office/drawing/2014/main" id="{DE6B60C8-78B2-5D5F-731F-17239EA8F504}"/>
              </a:ext>
            </a:extLst>
          </p:cNvPr>
          <p:cNvSpPr txBox="1"/>
          <p:nvPr/>
        </p:nvSpPr>
        <p:spPr>
          <a:xfrm>
            <a:off x="3576320" y="5763613"/>
            <a:ext cx="6096000" cy="646331"/>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800" b="1" i="0" u="sng" strike="noStrike" kern="0" cap="none" spc="0" normalizeH="0" baseline="0" noProof="0" dirty="0">
              <a:ln>
                <a:noFill/>
              </a:ln>
              <a:solidFill>
                <a:prstClr val="black"/>
              </a:solidFill>
              <a:effectLst>
                <a:outerShdw blurRad="38100" dist="38100" dir="2700000" algn="tl">
                  <a:srgbClr val="000000">
                    <a:alpha val="43137"/>
                  </a:srgbClr>
                </a:outerShdw>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es-MX" sz="1800" i="1" kern="0" dirty="0">
                <a:solidFill>
                  <a:prstClr val="black"/>
                </a:solidFill>
              </a:rPr>
              <a:t>D</a:t>
            </a:r>
            <a:r>
              <a:rPr kumimoji="0" lang="es-MX" sz="1800" i="1" u="none" strike="noStrike" kern="0" cap="none" spc="0" normalizeH="0" baseline="0" noProof="0" dirty="0" err="1">
                <a:ln>
                  <a:noFill/>
                </a:ln>
                <a:solidFill>
                  <a:prstClr val="black"/>
                </a:solidFill>
                <a:effectLst/>
                <a:uLnTx/>
                <a:uFillTx/>
              </a:rPr>
              <a:t>erecho</a:t>
            </a:r>
            <a:r>
              <a:rPr kumimoji="0" lang="es-MX" sz="1800" i="1" u="none" strike="noStrike" kern="0" cap="none" spc="0" normalizeH="0" baseline="0" noProof="0" dirty="0">
                <a:ln>
                  <a:noFill/>
                </a:ln>
                <a:solidFill>
                  <a:prstClr val="black"/>
                </a:solidFill>
                <a:effectLst/>
                <a:uLnTx/>
                <a:uFillTx/>
              </a:rPr>
              <a:t> a informar y a ser informado</a:t>
            </a:r>
            <a:endParaRPr lang="es-MX" i="1" dirty="0"/>
          </a:p>
        </p:txBody>
      </p:sp>
    </p:spTree>
    <p:extLst>
      <p:ext uri="{BB962C8B-B14F-4D97-AF65-F5344CB8AC3E}">
        <p14:creationId xmlns:p14="http://schemas.microsoft.com/office/powerpoint/2010/main" val="10025375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1C4B603-8444-C3BC-4964-1D94D8F795B4}"/>
              </a:ext>
            </a:extLst>
          </p:cNvPr>
          <p:cNvGrpSpPr/>
          <p:nvPr/>
        </p:nvGrpSpPr>
        <p:grpSpPr>
          <a:xfrm>
            <a:off x="237995" y="1615782"/>
            <a:ext cx="11539593" cy="3391144"/>
            <a:chOff x="442711" y="3532666"/>
            <a:chExt cx="11539593" cy="3391144"/>
          </a:xfrm>
        </p:grpSpPr>
        <p:sp>
          <p:nvSpPr>
            <p:cNvPr id="11" name="Rectángulo 10"/>
            <p:cNvSpPr/>
            <p:nvPr/>
          </p:nvSpPr>
          <p:spPr>
            <a:xfrm>
              <a:off x="442711" y="4436362"/>
              <a:ext cx="2830285" cy="236083"/>
            </a:xfrm>
            <a:prstGeom prst="rect">
              <a:avLst/>
            </a:prstGeom>
            <a:solidFill>
              <a:srgbClr val="5B9BD5">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Rectángulo 11"/>
            <p:cNvSpPr/>
            <p:nvPr/>
          </p:nvSpPr>
          <p:spPr>
            <a:xfrm>
              <a:off x="3272995" y="4436360"/>
              <a:ext cx="2830285" cy="236083"/>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Rectángulo 15"/>
            <p:cNvSpPr/>
            <p:nvPr/>
          </p:nvSpPr>
          <p:spPr>
            <a:xfrm>
              <a:off x="6103278" y="4436359"/>
              <a:ext cx="2830285" cy="236083"/>
            </a:xfrm>
            <a:prstGeom prst="rect">
              <a:avLst/>
            </a:prstGeom>
            <a:solidFill>
              <a:srgbClr val="0070C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2" name="Rectángulo 21"/>
            <p:cNvSpPr/>
            <p:nvPr/>
          </p:nvSpPr>
          <p:spPr>
            <a:xfrm>
              <a:off x="8947415" y="4432654"/>
              <a:ext cx="2830285" cy="236083"/>
            </a:xfrm>
            <a:prstGeom prst="rect">
              <a:avLst/>
            </a:prstGeom>
            <a:solidFill>
              <a:srgbClr val="5B9BD5">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cxnSp>
          <p:nvCxnSpPr>
            <p:cNvPr id="23" name="Conector recto 22"/>
            <p:cNvCxnSpPr/>
            <p:nvPr/>
          </p:nvCxnSpPr>
          <p:spPr>
            <a:xfrm flipH="1">
              <a:off x="1857853" y="4118974"/>
              <a:ext cx="0" cy="870857"/>
            </a:xfrm>
            <a:prstGeom prst="line">
              <a:avLst/>
            </a:prstGeom>
            <a:noFill/>
            <a:ln w="76200" cap="flat" cmpd="sng" algn="ctr">
              <a:solidFill>
                <a:srgbClr val="4472C4"/>
              </a:solidFill>
              <a:prstDash val="solid"/>
              <a:miter lim="800000"/>
            </a:ln>
            <a:effectLst/>
          </p:spPr>
        </p:cxnSp>
        <p:cxnSp>
          <p:nvCxnSpPr>
            <p:cNvPr id="24" name="Conector recto 23"/>
            <p:cNvCxnSpPr/>
            <p:nvPr/>
          </p:nvCxnSpPr>
          <p:spPr>
            <a:xfrm flipH="1">
              <a:off x="4738937" y="4090909"/>
              <a:ext cx="0" cy="870857"/>
            </a:xfrm>
            <a:prstGeom prst="line">
              <a:avLst/>
            </a:prstGeom>
            <a:noFill/>
            <a:ln w="76200" cap="flat" cmpd="sng" algn="ctr">
              <a:solidFill>
                <a:srgbClr val="5B9BD5">
                  <a:lumMod val="40000"/>
                  <a:lumOff val="60000"/>
                </a:srgbClr>
              </a:solidFill>
              <a:prstDash val="solid"/>
              <a:miter lim="800000"/>
            </a:ln>
            <a:effectLst/>
          </p:spPr>
        </p:cxnSp>
        <p:sp>
          <p:nvSpPr>
            <p:cNvPr id="25" name="CuadroTexto 24"/>
            <p:cNvSpPr txBox="1"/>
            <p:nvPr/>
          </p:nvSpPr>
          <p:spPr>
            <a:xfrm>
              <a:off x="1372875" y="3532666"/>
              <a:ext cx="10595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prstClr val="black"/>
                  </a:solidFill>
                  <a:effectLst/>
                  <a:uLnTx/>
                  <a:uFillTx/>
                  <a:latin typeface="Calibri" panose="020F0502020204030204"/>
                </a:rPr>
                <a:t>1977</a:t>
              </a:r>
            </a:p>
          </p:txBody>
        </p:sp>
        <p:sp>
          <p:nvSpPr>
            <p:cNvPr id="26" name="CuadroTexto 25"/>
            <p:cNvSpPr txBox="1"/>
            <p:nvPr/>
          </p:nvSpPr>
          <p:spPr>
            <a:xfrm>
              <a:off x="442711" y="5108840"/>
              <a:ext cx="2830284" cy="1477328"/>
            </a:xfrm>
            <a:prstGeom prst="rect">
              <a:avLst/>
            </a:prstGeom>
            <a:solidFill>
              <a:srgbClr val="4472C4"/>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800" b="0" i="0" u="none" strike="noStrike" kern="0" cap="none" spc="0" normalizeH="0" baseline="0" noProof="0" dirty="0">
                  <a:ln>
                    <a:noFill/>
                  </a:ln>
                  <a:solidFill>
                    <a:prstClr val="white"/>
                  </a:solidFill>
                  <a:effectLst/>
                  <a:uLnTx/>
                  <a:uFillTx/>
                </a:rPr>
                <a:t>“El derecho a la información será garantizado por el Estado.”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dirty="0">
                <a:ln>
                  <a:noFill/>
                </a:ln>
                <a:solidFill>
                  <a:prstClr val="white"/>
                </a:solidFill>
                <a:effectLst/>
                <a:uLnTx/>
                <a:uFillTx/>
                <a:latin typeface="Calibri" panose="020F0502020204030204"/>
              </a:endParaRPr>
            </a:p>
          </p:txBody>
        </p:sp>
        <p:cxnSp>
          <p:nvCxnSpPr>
            <p:cNvPr id="27" name="Conector recto 26"/>
            <p:cNvCxnSpPr/>
            <p:nvPr/>
          </p:nvCxnSpPr>
          <p:spPr>
            <a:xfrm flipH="1">
              <a:off x="7518420" y="4133471"/>
              <a:ext cx="0" cy="870857"/>
            </a:xfrm>
            <a:prstGeom prst="line">
              <a:avLst/>
            </a:prstGeom>
            <a:noFill/>
            <a:ln w="76200" cap="flat" cmpd="sng" algn="ctr">
              <a:solidFill>
                <a:srgbClr val="4472C4"/>
              </a:solidFill>
              <a:prstDash val="solid"/>
              <a:miter lim="800000"/>
            </a:ln>
            <a:effectLst/>
          </p:spPr>
        </p:cxnSp>
        <p:cxnSp>
          <p:nvCxnSpPr>
            <p:cNvPr id="28" name="Conector recto 27"/>
            <p:cNvCxnSpPr/>
            <p:nvPr/>
          </p:nvCxnSpPr>
          <p:spPr>
            <a:xfrm flipH="1">
              <a:off x="10479337" y="4090908"/>
              <a:ext cx="0" cy="870857"/>
            </a:xfrm>
            <a:prstGeom prst="line">
              <a:avLst/>
            </a:prstGeom>
            <a:noFill/>
            <a:ln w="76200" cap="flat" cmpd="sng" algn="ctr">
              <a:solidFill>
                <a:srgbClr val="5B9BD5">
                  <a:lumMod val="40000"/>
                  <a:lumOff val="60000"/>
                </a:srgbClr>
              </a:solidFill>
              <a:prstDash val="solid"/>
              <a:miter lim="800000"/>
            </a:ln>
            <a:effectLst/>
          </p:spPr>
        </p:cxnSp>
        <p:sp>
          <p:nvSpPr>
            <p:cNvPr id="29" name="CuadroTexto 28"/>
            <p:cNvSpPr txBox="1"/>
            <p:nvPr/>
          </p:nvSpPr>
          <p:spPr>
            <a:xfrm>
              <a:off x="4152357" y="3532666"/>
              <a:ext cx="10595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prstClr val="black"/>
                  </a:solidFill>
                  <a:effectLst/>
                  <a:uLnTx/>
                  <a:uFillTx/>
                  <a:latin typeface="Calibri" panose="020F0502020204030204"/>
                </a:rPr>
                <a:t>2002</a:t>
              </a:r>
            </a:p>
          </p:txBody>
        </p:sp>
        <p:sp>
          <p:nvSpPr>
            <p:cNvPr id="30" name="CuadroTexto 29"/>
            <p:cNvSpPr txBox="1"/>
            <p:nvPr/>
          </p:nvSpPr>
          <p:spPr>
            <a:xfrm>
              <a:off x="3323795" y="5108840"/>
              <a:ext cx="2830284" cy="1477328"/>
            </a:xfrm>
            <a:prstGeom prst="rect">
              <a:avLst/>
            </a:prstGeom>
            <a:solidFill>
              <a:srgbClr val="5B9BD5">
                <a:lumMod val="60000"/>
                <a:lumOff val="4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1800" i="0" u="none" strike="noStrike" kern="0" cap="none" spc="0" normalizeH="0" baseline="0" noProof="0" dirty="0">
                  <a:ln>
                    <a:noFill/>
                  </a:ln>
                  <a:solidFill>
                    <a:prstClr val="black"/>
                  </a:solidFill>
                  <a:effectLst/>
                  <a:uLnTx/>
                  <a:uFillTx/>
                </a:rPr>
                <a:t>Ley Federal de Transparencia y Acceso a la Información Publica Gubernamental</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i="0" u="none" strike="noStrike" kern="0" cap="none" spc="0" normalizeH="0" baseline="0" noProof="0" dirty="0">
                <a:ln>
                  <a:noFill/>
                </a:ln>
                <a:solidFill>
                  <a:prstClr val="black"/>
                </a:solidFill>
                <a:effectLst/>
                <a:uLnTx/>
                <a:uFillTx/>
              </a:endParaRPr>
            </a:p>
          </p:txBody>
        </p:sp>
        <p:sp>
          <p:nvSpPr>
            <p:cNvPr id="31" name="CuadroTexto 30"/>
            <p:cNvSpPr txBox="1"/>
            <p:nvPr/>
          </p:nvSpPr>
          <p:spPr>
            <a:xfrm>
              <a:off x="5664223" y="3532666"/>
              <a:ext cx="10595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prstClr val="black"/>
                  </a:solidFill>
                  <a:effectLst/>
                  <a:uLnTx/>
                  <a:uFillTx/>
                  <a:latin typeface="Calibri" panose="020F0502020204030204"/>
                </a:rPr>
                <a:t>2003</a:t>
              </a:r>
            </a:p>
          </p:txBody>
        </p:sp>
        <p:sp>
          <p:nvSpPr>
            <p:cNvPr id="33" name="CuadroTexto 32"/>
            <p:cNvSpPr txBox="1"/>
            <p:nvPr/>
          </p:nvSpPr>
          <p:spPr>
            <a:xfrm>
              <a:off x="6988649" y="3532666"/>
              <a:ext cx="10595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prstClr val="black"/>
                  </a:solidFill>
                  <a:effectLst/>
                  <a:uLnTx/>
                  <a:uFillTx/>
                  <a:latin typeface="Calibri" panose="020F0502020204030204"/>
                </a:rPr>
                <a:t>2007</a:t>
              </a:r>
            </a:p>
          </p:txBody>
        </p:sp>
        <p:sp>
          <p:nvSpPr>
            <p:cNvPr id="34" name="CuadroTexto 33"/>
            <p:cNvSpPr txBox="1"/>
            <p:nvPr/>
          </p:nvSpPr>
          <p:spPr>
            <a:xfrm>
              <a:off x="9949566" y="3532666"/>
              <a:ext cx="1059542"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MX" sz="2800" b="1" i="0" u="none" strike="noStrike" kern="0" cap="none" spc="0" normalizeH="0" baseline="0" noProof="0" dirty="0">
                  <a:ln>
                    <a:noFill/>
                  </a:ln>
                  <a:solidFill>
                    <a:prstClr val="black"/>
                  </a:solidFill>
                  <a:effectLst/>
                  <a:uLnTx/>
                  <a:uFillTx/>
                  <a:latin typeface="Calibri" panose="020F0502020204030204"/>
                </a:rPr>
                <a:t>2014</a:t>
              </a:r>
            </a:p>
          </p:txBody>
        </p:sp>
        <p:sp>
          <p:nvSpPr>
            <p:cNvPr id="35" name="CuadroTexto 34"/>
            <p:cNvSpPr txBox="1"/>
            <p:nvPr/>
          </p:nvSpPr>
          <p:spPr>
            <a:xfrm>
              <a:off x="6237907" y="5107928"/>
              <a:ext cx="2830284" cy="1815882"/>
            </a:xfrm>
            <a:prstGeom prst="rect">
              <a:avLst/>
            </a:prstGeom>
            <a:solidFill>
              <a:srgbClr val="4472C4"/>
            </a:solidFill>
          </p:spPr>
          <p:txBody>
            <a:bodyPr wrap="square" rtlCol="0">
              <a:spAutoFit/>
            </a:bodyPr>
            <a:lstStyle/>
            <a:p>
              <a:pPr marL="285750" indent="-285750">
                <a:buFont typeface="Arial" panose="020B0604020202020204" pitchFamily="34" charset="0"/>
                <a:buChar char="•"/>
                <a:defRPr/>
              </a:pPr>
              <a:r>
                <a:rPr lang="es-MX" sz="1400" dirty="0">
                  <a:solidFill>
                    <a:schemeClr val="bg1"/>
                  </a:solidFill>
                  <a:effectLst/>
                  <a:ea typeface="Calibri" panose="020F0502020204030204" pitchFamily="34" charset="0"/>
                  <a:cs typeface="Times New Roman" panose="02020603050405020304" pitchFamily="18" charset="0"/>
                </a:rPr>
                <a:t>Toda la información en posesión de cualquier autoridad… es pública y sólo podrá ser reservada temporalmente por razones de interés público….</a:t>
              </a:r>
              <a:endParaRPr lang="es-MX" sz="1400" dirty="0">
                <a:solidFill>
                  <a:schemeClr val="bg1"/>
                </a:solidFill>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defRPr/>
              </a:pPr>
              <a:r>
                <a:rPr lang="es-MX" sz="1400" dirty="0">
                  <a:solidFill>
                    <a:schemeClr val="bg1"/>
                  </a:solidFill>
                  <a:ea typeface="Calibri" panose="020F0502020204030204" pitchFamily="34" charset="0"/>
                  <a:cs typeface="Times New Roman" panose="02020603050405020304" pitchFamily="18" charset="0"/>
                </a:rPr>
                <a:t>P</a:t>
              </a:r>
              <a:r>
                <a:rPr lang="es-MX" sz="1400" dirty="0">
                  <a:solidFill>
                    <a:schemeClr val="bg1"/>
                  </a:solidFill>
                  <a:effectLst/>
                  <a:ea typeface="Calibri" panose="020F0502020204030204" pitchFamily="34" charset="0"/>
                  <a:cs typeface="Times New Roman" panose="02020603050405020304" pitchFamily="18" charset="0"/>
                </a:rPr>
                <a:t>rincipio de máxima publicidad; Protección DP.</a:t>
              </a:r>
            </a:p>
          </p:txBody>
        </p:sp>
        <p:sp>
          <p:nvSpPr>
            <p:cNvPr id="36" name="CuadroTexto 35"/>
            <p:cNvSpPr txBox="1"/>
            <p:nvPr/>
          </p:nvSpPr>
          <p:spPr>
            <a:xfrm>
              <a:off x="9152020" y="5086108"/>
              <a:ext cx="2830284" cy="1384995"/>
            </a:xfrm>
            <a:prstGeom prst="rect">
              <a:avLst/>
            </a:prstGeom>
            <a:solidFill>
              <a:srgbClr val="5B9BD5">
                <a:lumMod val="60000"/>
                <a:lumOff val="40000"/>
              </a:srgbClr>
            </a:solidFill>
          </p:spPr>
          <p:txBody>
            <a:bodyPr wrap="square" rtlCol="0">
              <a:spAutoFit/>
            </a:bodyPr>
            <a:lstStyle/>
            <a:p>
              <a:pPr marL="285750" indent="-285750" algn="just">
                <a:buFont typeface="Arial" panose="020B0604020202020204" pitchFamily="34" charset="0"/>
                <a:buChar char="•"/>
                <a:defRPr/>
              </a:pPr>
              <a:r>
                <a:rPr lang="es-MX" sz="1400" b="0" i="0" dirty="0">
                  <a:effectLst/>
                </a:rPr>
                <a:t>Amplía el catálogo de sujetos obligados a transparentar su información.</a:t>
              </a:r>
            </a:p>
            <a:p>
              <a:pPr marL="285750" indent="-285750" algn="just">
                <a:buFont typeface="Arial" panose="020B0604020202020204" pitchFamily="34" charset="0"/>
                <a:buChar char="•"/>
                <a:defRPr/>
              </a:pPr>
              <a:endParaRPr lang="es-MX" sz="1400" dirty="0"/>
            </a:p>
            <a:p>
              <a:pPr marL="285750" indent="-285750" algn="just">
                <a:buFont typeface="Arial" panose="020B0604020202020204" pitchFamily="34" charset="0"/>
                <a:buChar char="•"/>
                <a:defRPr/>
              </a:pPr>
              <a:r>
                <a:rPr lang="es-MX" sz="1400" dirty="0"/>
                <a:t>Consolida el </a:t>
              </a:r>
              <a:r>
                <a:rPr lang="es-MX" sz="1400" i="0" dirty="0">
                  <a:effectLst/>
                </a:rPr>
                <a:t>sistema nacional de transparencia</a:t>
              </a:r>
            </a:p>
          </p:txBody>
        </p:sp>
      </p:grpSp>
      <p:pic>
        <p:nvPicPr>
          <p:cNvPr id="37" name="Imagen 36"/>
          <p:cNvPicPr>
            <a:picLocks noChangeAspect="1"/>
          </p:cNvPicPr>
          <p:nvPr/>
        </p:nvPicPr>
        <p:blipFill>
          <a:blip r:embed="rId3"/>
          <a:stretch>
            <a:fillRect/>
          </a:stretch>
        </p:blipFill>
        <p:spPr>
          <a:xfrm>
            <a:off x="10882051" y="1877392"/>
            <a:ext cx="690933" cy="534778"/>
          </a:xfrm>
          <a:prstGeom prst="rect">
            <a:avLst/>
          </a:prstGeom>
          <a:solidFill>
            <a:schemeClr val="bg1">
              <a:lumMod val="85000"/>
            </a:schemeClr>
          </a:solidFill>
        </p:spPr>
      </p:pic>
      <p:sp>
        <p:nvSpPr>
          <p:cNvPr id="5" name="Título 1">
            <a:extLst>
              <a:ext uri="{FF2B5EF4-FFF2-40B4-BE49-F238E27FC236}">
                <a16:creationId xmlns:a16="http://schemas.microsoft.com/office/drawing/2014/main" id="{6AA39F26-C124-978C-DDA5-3D0DB2CE0D09}"/>
              </a:ext>
            </a:extLst>
          </p:cNvPr>
          <p:cNvSpPr>
            <a:spLocks noGrp="1"/>
          </p:cNvSpPr>
          <p:nvPr>
            <p:ph type="title"/>
          </p:nvPr>
        </p:nvSpPr>
        <p:spPr>
          <a:xfrm>
            <a:off x="562249" y="310971"/>
            <a:ext cx="11067501" cy="987425"/>
          </a:xfrm>
        </p:spPr>
        <p:txBody>
          <a:bodyPr>
            <a:normAutofit/>
          </a:bodyPr>
          <a:lstStyle/>
          <a:p>
            <a:pPr algn="ctr"/>
            <a:r>
              <a:rPr lang="es-MX" sz="2400" b="1" dirty="0"/>
              <a:t>Integración del Derecho de Acceso a la información en la CPEUM: reformas al artículo 6°</a:t>
            </a:r>
          </a:p>
        </p:txBody>
      </p:sp>
      <p:pic>
        <p:nvPicPr>
          <p:cNvPr id="32" name="Picture 2" descr="https://rendiciondecuentas.org.mx/wp-content/uploads/2013/03/ifa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7986" y="2368398"/>
            <a:ext cx="742493" cy="490369"/>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número de diapositiva 3">
            <a:extLst>
              <a:ext uri="{FF2B5EF4-FFF2-40B4-BE49-F238E27FC236}">
                <a16:creationId xmlns:a16="http://schemas.microsoft.com/office/drawing/2014/main" id="{74C55379-B831-A808-50BC-FB4F8069425F}"/>
              </a:ext>
            </a:extLst>
          </p:cNvPr>
          <p:cNvSpPr txBox="1">
            <a:spLocks/>
          </p:cNvSpPr>
          <p:nvPr/>
        </p:nvSpPr>
        <p:spPr>
          <a:xfrm>
            <a:off x="8742699" y="6562780"/>
            <a:ext cx="3276600" cy="365125"/>
          </a:xfrm>
          <a:prstGeom prst="rect">
            <a:avLst/>
          </a:prstGeom>
        </p:spPr>
        <p:txBody>
          <a:bodyPr vert="horz" lIns="91440" tIns="45720" rIns="91440" bIns="45720" rtlCol="0" anchor="ctr"/>
          <a:lstStyle>
            <a:defPPr rtl="0">
              <a:defRPr lang="es-e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err="1">
                <a:solidFill>
                  <a:schemeClr val="bg1"/>
                </a:solidFill>
              </a:rPr>
              <a:t>Introducción</a:t>
            </a:r>
            <a:r>
              <a:rPr lang="en-US" sz="1400" i="1" dirty="0">
                <a:solidFill>
                  <a:schemeClr val="bg1"/>
                </a:solidFill>
              </a:rPr>
              <a:t> a la LGA, </a:t>
            </a:r>
            <a:fld id="{D57F1E4F-1CFF-5643-939E-217C01CDF565}" type="slidenum">
              <a:rPr lang="en-US" sz="1400" i="1" smtClean="0">
                <a:solidFill>
                  <a:schemeClr val="bg1"/>
                </a:solidFill>
              </a:rPr>
              <a:pPr/>
              <a:t>9</a:t>
            </a:fld>
            <a:endParaRPr lang="en-US" sz="1400" i="1" dirty="0">
              <a:solidFill>
                <a:schemeClr val="bg1"/>
              </a:solidFill>
            </a:endParaRPr>
          </a:p>
        </p:txBody>
      </p:sp>
      <p:sp>
        <p:nvSpPr>
          <p:cNvPr id="3" name="CuadroTexto 2">
            <a:extLst>
              <a:ext uri="{FF2B5EF4-FFF2-40B4-BE49-F238E27FC236}">
                <a16:creationId xmlns:a16="http://schemas.microsoft.com/office/drawing/2014/main" id="{25761ECC-17EE-3C83-A4D2-8E6692822101}"/>
              </a:ext>
            </a:extLst>
          </p:cNvPr>
          <p:cNvSpPr txBox="1"/>
          <p:nvPr/>
        </p:nvSpPr>
        <p:spPr>
          <a:xfrm>
            <a:off x="6045356" y="5116584"/>
            <a:ext cx="2830284" cy="1569660"/>
          </a:xfrm>
          <a:prstGeom prst="rect">
            <a:avLst/>
          </a:prstGeom>
          <a:solidFill>
            <a:srgbClr val="FFF27B"/>
          </a:solidFill>
          <a:effectLst>
            <a:outerShdw blurRad="203200" dist="165100" sx="102000" sy="102000" algn="ctr" rotWithShape="0">
              <a:prstClr val="black">
                <a:alpha val="40000"/>
              </a:prstClr>
            </a:outerShdw>
          </a:effectLst>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200" b="0" i="0" u="none" strike="noStrike" kern="0" cap="none" spc="0" normalizeH="0" baseline="0" noProof="0" dirty="0">
                <a:ln>
                  <a:noFill/>
                </a:ln>
                <a:effectLst/>
                <a:uLnTx/>
                <a:uFillTx/>
              </a:rPr>
              <a:t>Obligación de preservar documentos en archivos administrativos actualizados y publicar por  medios electrónicos , la información completa y actualizada  de los indicadores de gestión y el ejercicio de los recursos públicos.</a:t>
            </a:r>
          </a:p>
        </p:txBody>
      </p:sp>
      <p:sp>
        <p:nvSpPr>
          <p:cNvPr id="6" name="CuadroTexto 5">
            <a:extLst>
              <a:ext uri="{FF2B5EF4-FFF2-40B4-BE49-F238E27FC236}">
                <a16:creationId xmlns:a16="http://schemas.microsoft.com/office/drawing/2014/main" id="{2F621543-2758-AEF5-CA8F-4BB5841CE1EE}"/>
              </a:ext>
            </a:extLst>
          </p:cNvPr>
          <p:cNvSpPr txBox="1"/>
          <p:nvPr/>
        </p:nvSpPr>
        <p:spPr>
          <a:xfrm>
            <a:off x="8959469" y="4663128"/>
            <a:ext cx="2830284" cy="1384995"/>
          </a:xfrm>
          <a:prstGeom prst="rect">
            <a:avLst/>
          </a:prstGeom>
          <a:solidFill>
            <a:srgbClr val="FFF27B"/>
          </a:solidFill>
          <a:ln>
            <a:noFill/>
          </a:ln>
          <a:effectLst>
            <a:outerShdw blurRad="203200" dist="165100" sx="102000" sy="102000" algn="ctr" rotWithShape="0">
              <a:prstClr val="black">
                <a:alpha val="40000"/>
              </a:prstClr>
            </a:outerShdw>
          </a:effectLst>
        </p:spPr>
        <p:txBody>
          <a:bodyPr wrap="square" rtlCol="0">
            <a:spAutoFit/>
          </a:bodyPr>
          <a:lstStyle/>
          <a:p>
            <a:pPr marL="285750" indent="-285750">
              <a:buFont typeface="Arial" panose="020B0604020202020204" pitchFamily="34" charset="0"/>
              <a:buChar char="•"/>
              <a:defRPr/>
            </a:pPr>
            <a:r>
              <a:rPr lang="es-MX" sz="1400" i="0" dirty="0">
                <a:effectLst/>
              </a:rPr>
              <a:t>O</a:t>
            </a:r>
            <a:r>
              <a:rPr kumimoji="0" lang="es-MX" sz="1400" b="0" i="0" u="none" strike="noStrike" kern="1200" cap="none" spc="0" normalizeH="0" baseline="0" noProof="0" dirty="0" err="1">
                <a:ln>
                  <a:noFill/>
                </a:ln>
                <a:effectLst/>
                <a:uLnTx/>
                <a:uFillTx/>
                <a:ea typeface="+mn-ea"/>
                <a:cs typeface="+mn-cs"/>
              </a:rPr>
              <a:t>bligación</a:t>
            </a:r>
            <a:r>
              <a:rPr kumimoji="0" lang="es-MX" sz="1400" b="0" i="0" u="none" strike="noStrike" kern="1200" cap="none" spc="0" normalizeH="0" baseline="0" noProof="0" dirty="0">
                <a:ln>
                  <a:noFill/>
                </a:ln>
                <a:effectLst/>
                <a:uLnTx/>
                <a:uFillTx/>
                <a:ea typeface="+mn-ea"/>
                <a:cs typeface="+mn-cs"/>
              </a:rPr>
              <a:t> de documentar todo acto que derive de las facultades, competencias o funciones</a:t>
            </a:r>
            <a:r>
              <a:rPr lang="es-MX" sz="1400" dirty="0"/>
              <a:t> y mantener archivos actualizados…</a:t>
            </a:r>
            <a:endParaRPr kumimoji="0" lang="es-MX" sz="1400" b="0" i="0" u="none" strike="noStrike" kern="1200" cap="none" spc="0" normalizeH="0" baseline="0" noProof="0" dirty="0">
              <a:ln>
                <a:noFill/>
              </a:ln>
              <a:effectLst/>
              <a:uLnTx/>
              <a:uFillTx/>
              <a:ea typeface="+mn-ea"/>
              <a:cs typeface="+mn-cs"/>
            </a:endParaRP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1400" b="0" i="0" u="none" strike="noStrike" kern="0" cap="none" spc="0" normalizeH="0" baseline="0" noProof="0" dirty="0">
              <a:ln>
                <a:noFill/>
              </a:ln>
              <a:solidFill>
                <a:srgbClr val="FFF27B"/>
              </a:solidFill>
              <a:effectLst/>
              <a:uLnTx/>
              <a:uFillTx/>
            </a:endParaRPr>
          </a:p>
        </p:txBody>
      </p:sp>
    </p:spTree>
    <p:extLst>
      <p:ext uri="{BB962C8B-B14F-4D97-AF65-F5344CB8AC3E}">
        <p14:creationId xmlns:p14="http://schemas.microsoft.com/office/powerpoint/2010/main" val="1548678961"/>
      </p:ext>
    </p:extLst>
  </p:cSld>
  <p:clrMapOvr>
    <a:masterClrMapping/>
  </p:clrMapOvr>
</p:sld>
</file>

<file path=ppt/theme/theme1.xml><?xml version="1.0" encoding="utf-8"?>
<a:theme xmlns:a="http://schemas.openxmlformats.org/drawingml/2006/main" name="WelcomeDoc">
  <a:themeElements>
    <a:clrScheme name="Verde azulado">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6715158_TF10001108.potx" id="{3068D4C4-799F-4D37-B4B4-23B54CC64B2C}" vid="{0428EABF-2A66-4C1D-8919-2064943E471D}"/>
    </a:ext>
  </a:extLst>
</a:theme>
</file>

<file path=ppt/theme/theme2.xml><?xml version="1.0" encoding="utf-8"?>
<a:theme xmlns:a="http://schemas.openxmlformats.org/drawingml/2006/main" name="Tema de Office">
  <a:themeElements>
    <a:clrScheme name="curso">
      <a:dk1>
        <a:sysClr val="windowText" lastClr="000000"/>
      </a:dk1>
      <a:lt1>
        <a:srgbClr val="FFFFFF"/>
      </a:lt1>
      <a:dk2>
        <a:srgbClr val="3F3F3F"/>
      </a:dk2>
      <a:lt2>
        <a:srgbClr val="F2F2F2"/>
      </a:lt2>
      <a:accent1>
        <a:srgbClr val="25C6E3"/>
      </a:accent1>
      <a:accent2>
        <a:srgbClr val="FB3A7E"/>
      </a:accent2>
      <a:accent3>
        <a:srgbClr val="A9E26F"/>
      </a:accent3>
      <a:accent4>
        <a:srgbClr val="EAD000"/>
      </a:accent4>
      <a:accent5>
        <a:srgbClr val="CC3399"/>
      </a:accent5>
      <a:accent6>
        <a:srgbClr val="FF4A01"/>
      </a:accent6>
      <a:hlink>
        <a:srgbClr val="25C6E3"/>
      </a:hlink>
      <a:folHlink>
        <a:srgbClr val="25C6E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la oficin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8a52e8c320b9a064ae3583ae3861c9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8020cb39231a0945110f9cd888b521a"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7FC771-7DFE-49DA-B577-71181BFBCB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0072C5-DDE0-4258-BA7A-4D4B80DFA632}">
  <ds:schemaRefs>
    <ds:schemaRef ds:uri="http://purl.org/dc/terms/"/>
    <ds:schemaRef ds:uri="http://purl.org/dc/dcmitype/"/>
    <ds:schemaRef ds:uri="71af3243-3dd4-4a8d-8c0d-dd76da1f02a5"/>
    <ds:schemaRef ds:uri="http://schemas.microsoft.com/office/2006/documentManagement/types"/>
    <ds:schemaRef ds:uri="16c05727-aa75-4e4a-9b5f-8a80a116589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7EE8C63A-4744-4DE4-BB49-0FF0B5375C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8248</Words>
  <Application>Microsoft Office PowerPoint</Application>
  <PresentationFormat>Panorámica</PresentationFormat>
  <Paragraphs>913</Paragraphs>
  <Slides>74</Slides>
  <Notes>58</Notes>
  <HiddenSlides>0</HiddenSlides>
  <MMClips>1</MMClips>
  <ScaleCrop>false</ScaleCrop>
  <HeadingPairs>
    <vt:vector size="6" baseType="variant">
      <vt:variant>
        <vt:lpstr>Fuentes usadas</vt:lpstr>
      </vt:variant>
      <vt:variant>
        <vt:i4>24</vt:i4>
      </vt:variant>
      <vt:variant>
        <vt:lpstr>Tema</vt:lpstr>
      </vt:variant>
      <vt:variant>
        <vt:i4>2</vt:i4>
      </vt:variant>
      <vt:variant>
        <vt:lpstr>Títulos de diapositiva</vt:lpstr>
      </vt:variant>
      <vt:variant>
        <vt:i4>74</vt:i4>
      </vt:variant>
    </vt:vector>
  </HeadingPairs>
  <TitlesOfParts>
    <vt:vector size="100" baseType="lpstr">
      <vt:lpstr>Abadi</vt:lpstr>
      <vt:lpstr>Agency FB</vt:lpstr>
      <vt:lpstr>Arial</vt:lpstr>
      <vt:lpstr>Arial </vt:lpstr>
      <vt:lpstr>Arial Black</vt:lpstr>
      <vt:lpstr>Arial Nova Cond</vt:lpstr>
      <vt:lpstr>Baguet Script</vt:lpstr>
      <vt:lpstr>Bahnschrift SemiBold</vt:lpstr>
      <vt:lpstr>Calibri</vt:lpstr>
      <vt:lpstr>Calibri Light</vt:lpstr>
      <vt:lpstr>Candara</vt:lpstr>
      <vt:lpstr>Century Gothic</vt:lpstr>
      <vt:lpstr>Corbel</vt:lpstr>
      <vt:lpstr>Gill Sans MT</vt:lpstr>
      <vt:lpstr>Helvetica</vt:lpstr>
      <vt:lpstr>Inter</vt:lpstr>
      <vt:lpstr>Montserrat</vt:lpstr>
      <vt:lpstr>Poppins SemiBold</vt:lpstr>
      <vt:lpstr>Segoe UI</vt:lpstr>
      <vt:lpstr>Segoe UI Light</vt:lpstr>
      <vt:lpstr>Segoe UI Semibold</vt:lpstr>
      <vt:lpstr>Times</vt:lpstr>
      <vt:lpstr>Wingdings</vt:lpstr>
      <vt:lpstr>Wingdings 2</vt:lpstr>
      <vt:lpstr>WelcomeDoc</vt:lpstr>
      <vt:lpstr>Tema de Office</vt:lpstr>
      <vt:lpstr>Curso “Gestión documental y administración de archivos”</vt:lpstr>
      <vt:lpstr>Presentación de PowerPoint</vt:lpstr>
      <vt:lpstr>El equilibrio entre la accesibilidad y el secretismo</vt:lpstr>
      <vt:lpstr>El arca de las tres llaves</vt:lpstr>
      <vt:lpstr>Referentes internacionales del Derecho a la información </vt:lpstr>
      <vt:lpstr>Presentación de PowerPoint</vt:lpstr>
      <vt:lpstr>La Declaración Universal de los Derechos Humanos</vt:lpstr>
      <vt:lpstr>Derecho de Acceso a la información en la CPEUM</vt:lpstr>
      <vt:lpstr>Integración del Derecho de Acceso a la información en la CPEUM: reformas al artículo 6°</vt:lpstr>
      <vt:lpstr>La vinculación y complementariedad legal </vt:lpstr>
      <vt:lpstr>Vinculación entre la LGTAIP y la LGA: Obligaciones y responsabilidades de los Sujetos Obligados </vt:lpstr>
      <vt:lpstr>Vinculación LGTAIP-LGA</vt:lpstr>
      <vt:lpstr>Impactos institucionales por no documentar adecuadamente</vt:lpstr>
      <vt:lpstr>Vinculación LGTAIP-LGA</vt:lpstr>
      <vt:lpstr>Vinculación LGTAIP-LGA</vt:lpstr>
      <vt:lpstr>Vinculación normativa en materia de archivos </vt:lpstr>
      <vt:lpstr>Presentación de PowerPoint</vt:lpstr>
      <vt:lpstr>Disposiciones generales Artículo 1</vt:lpstr>
      <vt:lpstr>Disposiciones generales (Art.1)</vt:lpstr>
      <vt:lpstr>Principios</vt:lpstr>
      <vt:lpstr>La concepción sistémica de los archivos en la LGA</vt:lpstr>
      <vt:lpstr>El Sistema Nacional de Archivos </vt:lpstr>
      <vt:lpstr>Atribuciones del Consejo Nacional de Archivos</vt:lpstr>
      <vt:lpstr>La gestión documental, un desafío para los Sujetos Obligados</vt:lpstr>
      <vt:lpstr>Establecer el Sistema Institucional de Archivos</vt:lpstr>
      <vt:lpstr>El Sistema Institucional de Archivos</vt:lpstr>
      <vt:lpstr>El Sistema Institucional de Archivos</vt:lpstr>
      <vt:lpstr>El Sistema Institucional de Archivos</vt:lpstr>
      <vt:lpstr>El Sistema Institucional de Archivos</vt:lpstr>
      <vt:lpstr>El Sistema Institucional de Archivos</vt:lpstr>
      <vt:lpstr>El Sistema Institucional de Archivos</vt:lpstr>
      <vt:lpstr>Integración del Sistema Institucional de Archivos</vt:lpstr>
      <vt:lpstr>Funciones de las instancias del SIA: Área Coordinadora de Archivos</vt:lpstr>
      <vt:lpstr>Funciones de las instancias operativas:  Área de correspondencia</vt:lpstr>
      <vt:lpstr>Funciones de las instancias operativas: Archivo de Trámite</vt:lpstr>
      <vt:lpstr>Funciones de las instancias operativas: Archivo de Concentración</vt:lpstr>
      <vt:lpstr>Funciones del Archivo Histórico</vt:lpstr>
      <vt:lpstr>El Grupo Interdisciplinario de Valoración documental: integración</vt:lpstr>
      <vt:lpstr>El Grupo Interdisciplinario - Actividades</vt:lpstr>
      <vt:lpstr>El Grupo Interdisciplinario de VD: funciones</vt:lpstr>
      <vt:lpstr>Funciones del ACA en el GIVD </vt:lpstr>
      <vt:lpstr>La planeación archivística: El  Programa anual de desarrollo archivístico</vt:lpstr>
      <vt:lpstr>El Programa Anual de Desarrollo Archivístico (PADA). Requisitos para su formulación.</vt:lpstr>
      <vt:lpstr>De los procesos de entrega-recepción</vt:lpstr>
      <vt:lpstr>De los proceso de entrega-recepción</vt:lpstr>
      <vt:lpstr>Llevar a cabo la capacitación y profesionalización del personal de archivos</vt:lpstr>
      <vt:lpstr>Llevar a cabo la capacitación y profesionalización del personal de archivos</vt:lpstr>
      <vt:lpstr>El acceso a los documentos históricos</vt:lpstr>
      <vt:lpstr>El acceso a los documentos históricos</vt:lpstr>
      <vt:lpstr>El acceso a los documentos con valores históricos que obran en AC</vt:lpstr>
      <vt:lpstr>Excepciones a la restricción de acceso a documentos con valores históricos y datos sensibles que obren en el AC</vt:lpstr>
      <vt:lpstr>Sobre los plazos de conservación de documentos con valor histórico en el Archivo de Concentración</vt:lpstr>
      <vt:lpstr>De los Documentos de archivo electrónicos </vt:lpstr>
      <vt:lpstr>Documentos de archivo electrónicos- Tratamiento</vt:lpstr>
      <vt:lpstr>Documentos de archivo electrónicos en el PADA</vt:lpstr>
      <vt:lpstr>Documentos de archivo electrónicos: preservación</vt:lpstr>
      <vt:lpstr>Documentos de archivo electrónicos y la firma electrónica</vt:lpstr>
      <vt:lpstr>Documentos de archivo electrónicos - Sistemas automatizados para la gestión documental</vt:lpstr>
      <vt:lpstr>Especificaciones generales para los sistemas automatizados de gestión documental</vt:lpstr>
      <vt:lpstr>Infracciones administrativas </vt:lpstr>
      <vt:lpstr>Infracciones administrativas contra los archivos. Sanciones </vt:lpstr>
      <vt:lpstr>El doble carácter de los documentos públicos</vt:lpstr>
      <vt:lpstr>Delitos contra los archivos </vt:lpstr>
      <vt:lpstr>Delitos contra los archivos. Sanciones </vt:lpstr>
      <vt:lpstr>Obligaciones de transparencia comunes LGTAIP, artículo 70</vt:lpstr>
      <vt:lpstr>Obligaciones de transparencia comunes LGTAIP, artículo 70</vt:lpstr>
      <vt:lpstr>Marco normativo de la LGTAIP</vt:lpstr>
      <vt:lpstr>Obligaciones de transparencia en materia de gestión de documentos  y archivos</vt:lpstr>
      <vt:lpstr>Periodos de actualización </vt:lpstr>
      <vt:lpstr>¡Gracias por su atención!</vt:lpstr>
      <vt:lpstr>Inscripción en el Registro Nacional de Archivos</vt:lpstr>
      <vt:lpstr>Coordinación de los Sistemas Nacionales de Transparencia, Acceso a la Información y Protección de Datos Personales, Archivos y Anticorrupción (Art. 74 LGA)</vt:lpstr>
      <vt:lpstr>Coordinación de los Sistemas Nacionales de Transparencia, Acceso a la Información y Protección de Datos Personales, Archivos y Anticorrupción Artículo 74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Introduccion a la LGA</dc:title>
  <dc:creator/>
  <cp:keywords>Curso LGA</cp:keywords>
  <cp:lastModifiedBy/>
  <cp:revision>1</cp:revision>
  <dcterms:created xsi:type="dcterms:W3CDTF">2022-03-24T17:30:38Z</dcterms:created>
  <dcterms:modified xsi:type="dcterms:W3CDTF">2023-05-23T00:08:20Z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